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75" r:id="rId4"/>
  </p:sldMasterIdLst>
  <p:notesMasterIdLst>
    <p:notesMasterId r:id="rId76"/>
  </p:notesMasterIdLst>
  <p:handoutMasterIdLst>
    <p:handoutMasterId r:id="rId77"/>
  </p:handoutMasterIdLst>
  <p:sldIdLst>
    <p:sldId id="810" r:id="rId5"/>
    <p:sldId id="730" r:id="rId6"/>
    <p:sldId id="718" r:id="rId7"/>
    <p:sldId id="752" r:id="rId8"/>
    <p:sldId id="809" r:id="rId9"/>
    <p:sldId id="751" r:id="rId10"/>
    <p:sldId id="765" r:id="rId11"/>
    <p:sldId id="812" r:id="rId12"/>
    <p:sldId id="811" r:id="rId13"/>
    <p:sldId id="813" r:id="rId14"/>
    <p:sldId id="766" r:id="rId15"/>
    <p:sldId id="795" r:id="rId16"/>
    <p:sldId id="614" r:id="rId17"/>
    <p:sldId id="690" r:id="rId18"/>
    <p:sldId id="768" r:id="rId19"/>
    <p:sldId id="814" r:id="rId20"/>
    <p:sldId id="658" r:id="rId21"/>
    <p:sldId id="785" r:id="rId22"/>
    <p:sldId id="636" r:id="rId23"/>
    <p:sldId id="794" r:id="rId24"/>
    <p:sldId id="783" r:id="rId25"/>
    <p:sldId id="648" r:id="rId26"/>
    <p:sldId id="748" r:id="rId27"/>
    <p:sldId id="650" r:id="rId28"/>
    <p:sldId id="851" r:id="rId29"/>
    <p:sldId id="784" r:id="rId30"/>
    <p:sldId id="734" r:id="rId31"/>
    <p:sldId id="815" r:id="rId32"/>
    <p:sldId id="554" r:id="rId33"/>
    <p:sldId id="849" r:id="rId34"/>
    <p:sldId id="850" r:id="rId35"/>
    <p:sldId id="796" r:id="rId36"/>
    <p:sldId id="797" r:id="rId37"/>
    <p:sldId id="557" r:id="rId38"/>
    <p:sldId id="848" r:id="rId39"/>
    <p:sldId id="798" r:id="rId40"/>
    <p:sldId id="799" r:id="rId41"/>
    <p:sldId id="779" r:id="rId42"/>
    <p:sldId id="559" r:id="rId43"/>
    <p:sldId id="560" r:id="rId44"/>
    <p:sldId id="800" r:id="rId45"/>
    <p:sldId id="801" r:id="rId46"/>
    <p:sldId id="563" r:id="rId47"/>
    <p:sldId id="564" r:id="rId48"/>
    <p:sldId id="565" r:id="rId49"/>
    <p:sldId id="566" r:id="rId50"/>
    <p:sldId id="802" r:id="rId51"/>
    <p:sldId id="568" r:id="rId52"/>
    <p:sldId id="803" r:id="rId53"/>
    <p:sldId id="804" r:id="rId54"/>
    <p:sldId id="805" r:id="rId55"/>
    <p:sldId id="806" r:id="rId56"/>
    <p:sldId id="807" r:id="rId57"/>
    <p:sldId id="808" r:id="rId58"/>
    <p:sldId id="788" r:id="rId59"/>
    <p:sldId id="816" r:id="rId60"/>
    <p:sldId id="817" r:id="rId61"/>
    <p:sldId id="774" r:id="rId62"/>
    <p:sldId id="644" r:id="rId63"/>
    <p:sldId id="714" r:id="rId64"/>
    <p:sldId id="818" r:id="rId65"/>
    <p:sldId id="598" r:id="rId66"/>
    <p:sldId id="819" r:id="rId67"/>
    <p:sldId id="820" r:id="rId68"/>
    <p:sldId id="821" r:id="rId69"/>
    <p:sldId id="822" r:id="rId70"/>
    <p:sldId id="686" r:id="rId71"/>
    <p:sldId id="852" r:id="rId72"/>
    <p:sldId id="591" r:id="rId73"/>
    <p:sldId id="726" r:id="rId74"/>
    <p:sldId id="853" r:id="rId7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2022">
          <p15:clr>
            <a:srgbClr val="A4A3A4"/>
          </p15:clr>
        </p15:guide>
        <p15:guide id="2" orient="horz" pos="1007">
          <p15:clr>
            <a:srgbClr val="A4A3A4"/>
          </p15:clr>
        </p15:guide>
        <p15:guide id="3" orient="horz" pos="313">
          <p15:clr>
            <a:srgbClr val="A4A3A4"/>
          </p15:clr>
        </p15:guide>
        <p15:guide id="4" pos="2880">
          <p15:clr>
            <a:srgbClr val="A4A3A4"/>
          </p15:clr>
        </p15:guide>
        <p15:guide id="5" pos="4114">
          <p15:clr>
            <a:srgbClr val="A4A3A4"/>
          </p15:clr>
        </p15:guide>
        <p15:guide id="6" pos="16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24">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FF"/>
    <a:srgbClr val="FF66FF"/>
    <a:srgbClr val="2D2DFF"/>
    <a:srgbClr val="F5F6E8"/>
    <a:srgbClr val="F6E8F2"/>
    <a:srgbClr val="CC0000"/>
    <a:srgbClr val="2F2FFF"/>
    <a:srgbClr val="3F3FFF"/>
    <a:srgbClr val="0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709" autoAdjust="0"/>
    <p:restoredTop sz="94944" autoAdjust="0"/>
  </p:normalViewPr>
  <p:slideViewPr>
    <p:cSldViewPr snapToGrid="0">
      <p:cViewPr varScale="1">
        <p:scale>
          <a:sx n="74" d="100"/>
          <a:sy n="74" d="100"/>
        </p:scale>
        <p:origin x="653" y="67"/>
      </p:cViewPr>
      <p:guideLst>
        <p:guide orient="horz" pos="2022"/>
        <p:guide orient="horz" pos="1007"/>
        <p:guide orient="horz" pos="313"/>
        <p:guide pos="2880"/>
        <p:guide pos="4114"/>
        <p:guide pos="165"/>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5" d="100"/>
          <a:sy n="75" d="100"/>
        </p:scale>
        <p:origin x="-2184" y="-91"/>
      </p:cViewPr>
      <p:guideLst>
        <p:guide orient="horz" pos="2928"/>
        <p:guide pos="2208"/>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5"/>
            <a:ext cx="3027466" cy="464345"/>
          </a:xfrm>
          <a:prstGeom prst="rect">
            <a:avLst/>
          </a:prstGeom>
        </p:spPr>
        <p:txBody>
          <a:bodyPr vert="horz" lIns="91221" tIns="45610" rIns="91221" bIns="45610" rtlCol="0"/>
          <a:lstStyle>
            <a:lvl1pPr algn="l">
              <a:defRPr sz="1200"/>
            </a:lvl1pPr>
          </a:lstStyle>
          <a:p>
            <a:endParaRPr lang="en-US" dirty="0"/>
          </a:p>
        </p:txBody>
      </p:sp>
      <p:sp>
        <p:nvSpPr>
          <p:cNvPr id="3" name="Date Placeholder 2"/>
          <p:cNvSpPr>
            <a:spLocks noGrp="1"/>
          </p:cNvSpPr>
          <p:nvPr>
            <p:ph type="dt" sz="quarter" idx="1"/>
          </p:nvPr>
        </p:nvSpPr>
        <p:spPr>
          <a:xfrm>
            <a:off x="3955960" y="5"/>
            <a:ext cx="3027466" cy="464345"/>
          </a:xfrm>
          <a:prstGeom prst="rect">
            <a:avLst/>
          </a:prstGeom>
        </p:spPr>
        <p:txBody>
          <a:bodyPr vert="horz" lIns="91221" tIns="45610" rIns="91221" bIns="45610" rtlCol="0"/>
          <a:lstStyle>
            <a:lvl1pPr algn="r">
              <a:defRPr sz="1200"/>
            </a:lvl1pPr>
          </a:lstStyle>
          <a:p>
            <a:fld id="{04918646-9975-4BDA-B216-8485282751A1}" type="datetimeFigureOut">
              <a:rPr lang="en-US" smtClean="0"/>
              <a:t>11/8/2017</a:t>
            </a:fld>
            <a:endParaRPr lang="en-US" dirty="0"/>
          </a:p>
        </p:txBody>
      </p:sp>
      <p:sp>
        <p:nvSpPr>
          <p:cNvPr id="4" name="Footer Placeholder 3"/>
          <p:cNvSpPr>
            <a:spLocks noGrp="1"/>
          </p:cNvSpPr>
          <p:nvPr>
            <p:ph type="ftr" sz="quarter" idx="2"/>
          </p:nvPr>
        </p:nvSpPr>
        <p:spPr>
          <a:xfrm>
            <a:off x="8" y="8817762"/>
            <a:ext cx="3027466" cy="464345"/>
          </a:xfrm>
          <a:prstGeom prst="rect">
            <a:avLst/>
          </a:prstGeom>
        </p:spPr>
        <p:txBody>
          <a:bodyPr vert="horz" lIns="91221" tIns="45610" rIns="91221" bIns="456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60" y="8817762"/>
            <a:ext cx="3027466" cy="464345"/>
          </a:xfrm>
          <a:prstGeom prst="rect">
            <a:avLst/>
          </a:prstGeom>
        </p:spPr>
        <p:txBody>
          <a:bodyPr vert="horz" lIns="91221" tIns="45610" rIns="91221" bIns="45610" rtlCol="0" anchor="b"/>
          <a:lstStyle>
            <a:lvl1pPr algn="r">
              <a:defRPr sz="1200"/>
            </a:lvl1pPr>
          </a:lstStyle>
          <a:p>
            <a:fld id="{F2BACA64-E860-4195-9077-F879E95D4DAD}" type="slidenum">
              <a:rPr lang="en-US" smtClean="0"/>
              <a:t>‹#›</a:t>
            </a:fld>
            <a:endParaRPr lang="en-US" dirty="0"/>
          </a:p>
        </p:txBody>
      </p:sp>
    </p:spTree>
    <p:extLst>
      <p:ext uri="{BB962C8B-B14F-4D97-AF65-F5344CB8AC3E}">
        <p14:creationId xmlns:p14="http://schemas.microsoft.com/office/powerpoint/2010/main" val="372082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8" y="0"/>
            <a:ext cx="3025885" cy="462917"/>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l" defTabSz="929627" eaLnBrk="1" hangingPunct="1">
              <a:defRPr sz="1200">
                <a:latin typeface="Arial" charset="0"/>
                <a:cs typeface="+mn-cs"/>
              </a:defRPr>
            </a:lvl1pPr>
          </a:lstStyle>
          <a:p>
            <a:pPr>
              <a:defRPr/>
            </a:pPr>
            <a:endParaRPr lang="en-US" dirty="0"/>
          </a:p>
        </p:txBody>
      </p:sp>
      <p:sp>
        <p:nvSpPr>
          <p:cNvPr id="7171" name="Rectangle 3"/>
          <p:cNvSpPr>
            <a:spLocks noGrp="1" noChangeArrowheads="1"/>
          </p:cNvSpPr>
          <p:nvPr>
            <p:ph type="dt" idx="1"/>
          </p:nvPr>
        </p:nvSpPr>
        <p:spPr bwMode="auto">
          <a:xfrm>
            <a:off x="3957542" y="0"/>
            <a:ext cx="3025885" cy="462917"/>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r" defTabSz="929627" eaLnBrk="1" hangingPunct="1">
              <a:defRPr sz="1200">
                <a:latin typeface="Arial" charset="0"/>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9133" y="4410400"/>
            <a:ext cx="5586735" cy="4175763"/>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8" y="8819198"/>
            <a:ext cx="3025885" cy="462917"/>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l" defTabSz="929627" eaLnBrk="1" hangingPunct="1">
              <a:defRPr sz="1200">
                <a:latin typeface="Arial" charset="0"/>
                <a:cs typeface="+mn-cs"/>
              </a:defRPr>
            </a:lvl1pPr>
          </a:lstStyle>
          <a:p>
            <a:pPr>
              <a:defRPr/>
            </a:pPr>
            <a:endParaRPr lang="en-US" dirty="0"/>
          </a:p>
        </p:txBody>
      </p:sp>
      <p:sp>
        <p:nvSpPr>
          <p:cNvPr id="7175" name="Rectangle 7"/>
          <p:cNvSpPr>
            <a:spLocks noGrp="1" noChangeArrowheads="1"/>
          </p:cNvSpPr>
          <p:nvPr>
            <p:ph type="sldNum" sz="quarter" idx="5"/>
          </p:nvPr>
        </p:nvSpPr>
        <p:spPr bwMode="auto">
          <a:xfrm>
            <a:off x="3957542" y="8819198"/>
            <a:ext cx="3025885" cy="462917"/>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r" defTabSz="929627" eaLnBrk="1" hangingPunct="1">
              <a:defRPr sz="1200">
                <a:latin typeface="Arial" charset="0"/>
                <a:cs typeface="+mn-cs"/>
              </a:defRPr>
            </a:lvl1pPr>
          </a:lstStyle>
          <a:p>
            <a:pPr>
              <a:defRPr/>
            </a:pPr>
            <a:fld id="{6D4DD445-D032-4C9B-B44D-657D9296AD69}" type="slidenum">
              <a:rPr lang="en-US"/>
              <a:pPr>
                <a:defRPr/>
              </a:pPr>
              <a:t>‹#›</a:t>
            </a:fld>
            <a:endParaRPr lang="en-US" dirty="0"/>
          </a:p>
        </p:txBody>
      </p:sp>
    </p:spTree>
    <p:extLst>
      <p:ext uri="{BB962C8B-B14F-4D97-AF65-F5344CB8AC3E}">
        <p14:creationId xmlns:p14="http://schemas.microsoft.com/office/powerpoint/2010/main" val="894231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P93_13678"/><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 Secrets Act 18 U.S.C. 1905</a:t>
            </a:r>
          </a:p>
          <a:p>
            <a:r>
              <a:rPr lang="en-US" dirty="0" smtClean="0"/>
              <a:t>A Federal Employee Who Publishes, Divulges, Discloses, or Makes Known in Any Manner or to Any Extent Not Authorized By Law Any Information Coming to Him in the Course of His Employment or Official Duties</a:t>
            </a:r>
          </a:p>
          <a:p>
            <a:r>
              <a:rPr lang="en-US" dirty="0" smtClean="0"/>
              <a:t>Relates to the trade secrets, processes, operations, style of work, or apparatus, or </a:t>
            </a:r>
          </a:p>
          <a:p>
            <a:r>
              <a:rPr lang="en-US" dirty="0" smtClean="0"/>
              <a:t>Relates to the identity, confidential statistical data, amount or source of any income, profits, losses, or expenditures of any person, firm, partnership, corporation, or association; </a:t>
            </a:r>
          </a:p>
          <a:p>
            <a:r>
              <a:rPr lang="en-US" dirty="0" smtClean="0"/>
              <a:t>SHALL be fined, or imprisoned for not more than 1 year, or both; and </a:t>
            </a:r>
          </a:p>
          <a:p>
            <a:r>
              <a:rPr lang="en-US" dirty="0" smtClean="0"/>
              <a:t>SHALL be removed from office or employment. </a:t>
            </a:r>
          </a:p>
          <a:p>
            <a:r>
              <a:rPr lang="en-US" smtClean="0"/>
              <a:t>Does NOT apply to contractors</a:t>
            </a:r>
          </a:p>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2</a:t>
            </a:fld>
            <a:endParaRPr lang="en-US" dirty="0"/>
          </a:p>
        </p:txBody>
      </p:sp>
    </p:spTree>
    <p:extLst>
      <p:ext uri="{BB962C8B-B14F-4D97-AF65-F5344CB8AC3E}">
        <p14:creationId xmlns:p14="http://schemas.microsoft.com/office/powerpoint/2010/main" val="70458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46.202-1 -- Contracts for Commercial Items.</a:t>
            </a:r>
          </a:p>
          <a:p>
            <a:r>
              <a:rPr lang="en-US" dirty="0"/>
              <a:t>When acquiring commercial items (see Part 12), the Government shall rely on contractors’ existing quality assurance systems as a substitute for Government inspection and testing before tender for acceptance unless customary market practices for the commercial item being acquired include in-process inspection. Any in-process inspection by the Government shall be conducted in a manner consistent with commercial practice.</a:t>
            </a:r>
            <a:endParaRPr lang="en-US" dirty="0" smtClean="0"/>
          </a:p>
          <a:p>
            <a:r>
              <a:rPr lang="en-US" b="1" dirty="0" smtClean="0"/>
              <a:t>46.202-2 -- Government Reliance on Inspection by Contractor.</a:t>
            </a:r>
          </a:p>
          <a:p>
            <a:r>
              <a:rPr lang="en-US" dirty="0"/>
              <a:t>(a) Except as specified in (b) of this section, the Government shall rely on the contractor to accomplish all inspection and testing needed to ensure that supplies or services acquired at or below the simplified acquisition threshold conform to contract quality requirements before they are tendered to the Government (see </a:t>
            </a:r>
            <a:r>
              <a:rPr lang="en-US" u="sng" dirty="0">
                <a:hlinkClick r:id="" action="ppaction://hlinkfile"/>
              </a:rPr>
              <a:t>46.301</a:t>
            </a:r>
            <a:r>
              <a:rPr lang="en-US" dirty="0"/>
              <a:t>).</a:t>
            </a:r>
            <a:endParaRPr lang="en-US" dirty="0" smtClean="0"/>
          </a:p>
          <a:p>
            <a:r>
              <a:rPr lang="en-US" dirty="0"/>
              <a:t>(b) The Government shall not rely on inspection by the contractor if the contracting officer determines that the Government has a need to test the supplies or services in advance of their tender for acceptance, or to pass judgment upon the adequacy of the contractor’s internal work processes. In making the determination, the contracting officer shall consider--</a:t>
            </a:r>
            <a:endParaRPr lang="en-US" dirty="0" smtClean="0"/>
          </a:p>
          <a:p>
            <a:r>
              <a:rPr lang="en-US" dirty="0"/>
              <a:t>(1) The nature of the supplies and services being purchased and their intended use;</a:t>
            </a:r>
            <a:endParaRPr lang="en-US" dirty="0" smtClean="0"/>
          </a:p>
          <a:p>
            <a:r>
              <a:rPr lang="en-US" dirty="0"/>
              <a:t>(2) The potential losses in the event of defects;</a:t>
            </a:r>
            <a:endParaRPr lang="en-US" dirty="0" smtClean="0"/>
          </a:p>
          <a:p>
            <a:r>
              <a:rPr lang="en-US" dirty="0"/>
              <a:t>(3) The likelihood of uncontested replacement or correction of defective work; and</a:t>
            </a:r>
            <a:endParaRPr lang="en-US" dirty="0" smtClean="0"/>
          </a:p>
          <a:p>
            <a:r>
              <a:rPr lang="en-US" dirty="0"/>
              <a:t>(4) The cost of detailed Government inspection.</a:t>
            </a:r>
            <a:endParaRPr lang="en-US" dirty="0" smtClean="0"/>
          </a:p>
          <a:p>
            <a:r>
              <a:rPr lang="en-US" b="1" dirty="0" smtClean="0"/>
              <a:t>46.202-3 -- Standard Inspection Requirements.</a:t>
            </a:r>
          </a:p>
          <a:p>
            <a:r>
              <a:rPr lang="en-US" dirty="0"/>
              <a:t>(a) Standard inspection requirements are contained in the clauses prescribed in </a:t>
            </a:r>
            <a:r>
              <a:rPr lang="en-US" u="sng" dirty="0">
                <a:hlinkClick r:id="" action="ppaction://hlinkfile"/>
              </a:rPr>
              <a:t>46.302</a:t>
            </a:r>
            <a:r>
              <a:rPr lang="en-US" dirty="0"/>
              <a:t> through </a:t>
            </a:r>
            <a:r>
              <a:rPr lang="en-US" u="sng" dirty="0">
                <a:hlinkClick r:id="" action="ppaction://hlinkfile"/>
              </a:rPr>
              <a:t>46.308</a:t>
            </a:r>
            <a:r>
              <a:rPr lang="en-US" dirty="0"/>
              <a:t>, and in the product and service specifications that are included in solicitations and contracts.</a:t>
            </a:r>
            <a:endParaRPr lang="en-US" dirty="0" smtClean="0"/>
          </a:p>
          <a:p>
            <a:r>
              <a:rPr lang="en-US" dirty="0"/>
              <a:t>(b) The clauses referred to in (a) of this section--</a:t>
            </a:r>
            <a:endParaRPr lang="en-US" dirty="0" smtClean="0"/>
          </a:p>
          <a:p>
            <a:r>
              <a:rPr lang="en-US" dirty="0"/>
              <a:t>(1) Require the contractor to provide and maintain an inspection system that is acceptable to the Government;</a:t>
            </a:r>
            <a:endParaRPr lang="en-US" dirty="0" smtClean="0"/>
          </a:p>
          <a:p>
            <a:r>
              <a:rPr lang="en-US" dirty="0"/>
              <a:t>(2) Give the Government the right to make inspections and tests while work is in process; and</a:t>
            </a:r>
            <a:endParaRPr lang="en-US" dirty="0" smtClean="0"/>
          </a:p>
          <a:p>
            <a:r>
              <a:rPr lang="en-US" dirty="0"/>
              <a:t>(3) Require the contractor to keep complete, and make available to the Government, records of its inspection work.</a:t>
            </a:r>
            <a:endParaRPr lang="en-US" dirty="0" smtClean="0"/>
          </a:p>
          <a:p>
            <a:r>
              <a:rPr lang="en-US" b="1" dirty="0" smtClean="0"/>
              <a:t>46.202-4 -- Higher-Level Contract Quality Requirements.</a:t>
            </a:r>
          </a:p>
          <a:p>
            <a:r>
              <a:rPr lang="en-US" dirty="0"/>
              <a:t>(a) Agencies shall establish procedures for determining when higher-level contract quality requirements are necessary, for determining the risk (both the likelihood and the impact) of nonconformance, and for advising the contracting officer about which higher-level standards should be applied and included in the solicitation and contract. Requiring compliance with higher-level quality standards is necessary in solicitations and contracts for complex or critical items (see </a:t>
            </a:r>
            <a:r>
              <a:rPr lang="en-US" u="sng" dirty="0">
                <a:hlinkClick r:id="rId3" action="ppaction://hlinkfile"/>
              </a:rPr>
              <a:t>46.203</a:t>
            </a:r>
            <a:r>
              <a:rPr lang="en-US" dirty="0"/>
              <a:t>) or when the technical requirements of the contract require --</a:t>
            </a:r>
            <a:endParaRPr lang="en-US" dirty="0" smtClean="0"/>
          </a:p>
          <a:p>
            <a:r>
              <a:rPr lang="en-US" dirty="0"/>
              <a:t>(1) Control of such things as design, work operations, in-process controls, testing, and inspection; or</a:t>
            </a:r>
            <a:endParaRPr lang="en-US" dirty="0" smtClean="0"/>
          </a:p>
          <a:p>
            <a:r>
              <a:rPr lang="en-US" dirty="0"/>
              <a:t>(2) Attention to such factors as organization, planning, work instructions, documentation control, and advanced metrology.</a:t>
            </a:r>
            <a:endParaRPr lang="en-US" dirty="0" smtClean="0"/>
          </a:p>
          <a:p>
            <a:r>
              <a:rPr lang="en-US" dirty="0"/>
              <a:t>(b) Examples of higher-level quality standards include overarching quality management system standards such as ISO 9001, ASQ/ANSI E4; ASME NQA-1, SAE AS9100, SAE AS9003, and ISO/TS 16949, and product or process specific quality standards such as SAE AS5553.</a:t>
            </a:r>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34</a:t>
            </a:fld>
            <a:endParaRPr lang="en-US" dirty="0"/>
          </a:p>
        </p:txBody>
      </p:sp>
    </p:spTree>
    <p:extLst>
      <p:ext uri="{BB962C8B-B14F-4D97-AF65-F5344CB8AC3E}">
        <p14:creationId xmlns:p14="http://schemas.microsoft.com/office/powerpoint/2010/main" val="86382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r>
              <a:rPr lang="en-US" dirty="0">
                <a:solidFill>
                  <a:srgbClr val="FF0000"/>
                </a:solidFill>
              </a:rPr>
              <a:t>Department of Defense policy mandates </a:t>
            </a:r>
            <a:r>
              <a:rPr lang="en-US" u="sng" dirty="0">
                <a:solidFill>
                  <a:srgbClr val="FF0000"/>
                </a:solidFill>
              </a:rPr>
              <a:t>only</a:t>
            </a:r>
            <a:r>
              <a:rPr lang="en-US" dirty="0">
                <a:solidFill>
                  <a:srgbClr val="FF0000"/>
                </a:solidFill>
              </a:rPr>
              <a:t> the Data Custodian listed on the Military Critical Technical Data Agreement (DD Form 2345) is eligible to receive data. </a:t>
            </a:r>
            <a:r>
              <a:rPr lang="en-US" dirty="0"/>
              <a:t>Drawings (Complete and Readable) </a:t>
            </a:r>
            <a:r>
              <a:rPr lang="en-US" dirty="0">
                <a:solidFill>
                  <a:srgbClr val="FF0000"/>
                </a:solidFill>
              </a:rPr>
              <a:t>(First Page of the Government Provided Documents)</a:t>
            </a:r>
          </a:p>
          <a:p>
            <a:pPr defTabSz="912205">
              <a:defRPr/>
            </a:pPr>
            <a:endParaRPr lang="en-US" dirty="0">
              <a:solidFill>
                <a:srgbClr val="FF0000"/>
              </a:solidFill>
            </a:endParaRPr>
          </a:p>
          <a:p>
            <a:pPr defTabSz="912205">
              <a:defRPr/>
            </a:pPr>
            <a:r>
              <a:rPr lang="en-US" dirty="0">
                <a:solidFill>
                  <a:srgbClr val="FF0000"/>
                </a:solidFill>
              </a:rPr>
              <a:t>Engineering Data List (EDL)</a:t>
            </a:r>
          </a:p>
          <a:p>
            <a:pPr defTabSz="912205">
              <a:defRPr/>
            </a:pPr>
            <a:r>
              <a:rPr lang="en-US" dirty="0">
                <a:solidFill>
                  <a:srgbClr val="FF0000"/>
                </a:solidFill>
              </a:rPr>
              <a:t>Repair Data List (RDL)</a:t>
            </a:r>
          </a:p>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36</a:t>
            </a:fld>
            <a:endParaRPr lang="en-US" dirty="0"/>
          </a:p>
        </p:txBody>
      </p:sp>
    </p:spTree>
    <p:extLst>
      <p:ext uri="{BB962C8B-B14F-4D97-AF65-F5344CB8AC3E}">
        <p14:creationId xmlns:p14="http://schemas.microsoft.com/office/powerpoint/2010/main" val="222281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37</a:t>
            </a:fld>
            <a:endParaRPr lang="en-US" dirty="0"/>
          </a:p>
        </p:txBody>
      </p:sp>
    </p:spTree>
    <p:extLst>
      <p:ext uri="{BB962C8B-B14F-4D97-AF65-F5344CB8AC3E}">
        <p14:creationId xmlns:p14="http://schemas.microsoft.com/office/powerpoint/2010/main" val="151123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DLA Logistics Information Services</a:t>
            </a:r>
          </a:p>
          <a:p>
            <a:r>
              <a:rPr lang="en-US" dirty="0"/>
              <a:t>Joint Certification Program </a:t>
            </a:r>
          </a:p>
          <a:p>
            <a:r>
              <a:rPr lang="en-US" dirty="0"/>
              <a:t>http://www.dlis.dla.mil/jcp/#</a:t>
            </a:r>
          </a:p>
          <a:p>
            <a:r>
              <a:rPr lang="en-US" dirty="0"/>
              <a:t>(877) 352-2255</a:t>
            </a:r>
          </a:p>
          <a:p>
            <a:endParaRPr lang="en-US" dirty="0"/>
          </a:p>
          <a:p>
            <a:r>
              <a:rPr lang="en-US" dirty="0"/>
              <a:t>For the 2345s.</a:t>
            </a:r>
          </a:p>
          <a:p>
            <a:r>
              <a:rPr lang="en-US" dirty="0"/>
              <a:t>http://www.dtic.mil/whs/directives/infomgt/forms/eforms/dd2345.pdf</a:t>
            </a:r>
          </a:p>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40</a:t>
            </a:fld>
            <a:endParaRPr lang="en-US" dirty="0"/>
          </a:p>
        </p:txBody>
      </p:sp>
    </p:spTree>
    <p:extLst>
      <p:ext uri="{BB962C8B-B14F-4D97-AF65-F5344CB8AC3E}">
        <p14:creationId xmlns:p14="http://schemas.microsoft.com/office/powerpoint/2010/main" val="3992391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	Corrective Action Request</a:t>
            </a:r>
          </a:p>
          <a:p>
            <a:r>
              <a:rPr lang="en-US" dirty="0" smtClean="0"/>
              <a:t>CAP	Corrective Action Plans</a:t>
            </a:r>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41</a:t>
            </a:fld>
            <a:endParaRPr lang="en-US" dirty="0"/>
          </a:p>
        </p:txBody>
      </p:sp>
    </p:spTree>
    <p:extLst>
      <p:ext uri="{BB962C8B-B14F-4D97-AF65-F5344CB8AC3E}">
        <p14:creationId xmlns:p14="http://schemas.microsoft.com/office/powerpoint/2010/main" val="11661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Novation agreement” means a legal instrument--</a:t>
            </a:r>
            <a:endParaRPr lang="en-US" dirty="0" smtClean="0"/>
          </a:p>
          <a:p>
            <a:r>
              <a:rPr lang="en-US" dirty="0"/>
              <a:t>(1) Executed by the--</a:t>
            </a:r>
            <a:endParaRPr lang="en-US" dirty="0" smtClean="0"/>
          </a:p>
          <a:p>
            <a:r>
              <a:rPr lang="en-US" dirty="0"/>
              <a:t>(</a:t>
            </a:r>
            <a:r>
              <a:rPr lang="en-US" dirty="0" err="1"/>
              <a:t>i</a:t>
            </a:r>
            <a:r>
              <a:rPr lang="en-US" dirty="0"/>
              <a:t>) Contractor (transferor);</a:t>
            </a:r>
            <a:endParaRPr lang="en-US" dirty="0" smtClean="0"/>
          </a:p>
          <a:p>
            <a:r>
              <a:rPr lang="en-US" dirty="0"/>
              <a:t>(ii) Successor in interest (transferee); and</a:t>
            </a:r>
            <a:endParaRPr lang="en-US" dirty="0" smtClean="0"/>
          </a:p>
          <a:p>
            <a:r>
              <a:rPr lang="en-US" dirty="0"/>
              <a:t>(iii) Government; and</a:t>
            </a:r>
            <a:endParaRPr lang="en-US" dirty="0" smtClean="0"/>
          </a:p>
          <a:p>
            <a:r>
              <a:rPr lang="en-US" dirty="0"/>
              <a:t>(2) By which, among other things, the transferor guarantees performance of the contract, the transferee assumes all obligations under the contract, and the Government recognizes the transfer of the contract and related assets.</a:t>
            </a:r>
            <a:endParaRPr lang="en-US" dirty="0" smtClean="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54</a:t>
            </a:fld>
            <a:endParaRPr lang="en-US" dirty="0"/>
          </a:p>
        </p:txBody>
      </p:sp>
    </p:spTree>
    <p:extLst>
      <p:ext uri="{BB962C8B-B14F-4D97-AF65-F5344CB8AC3E}">
        <p14:creationId xmlns:p14="http://schemas.microsoft.com/office/powerpoint/2010/main" val="1954733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62</a:t>
            </a:fld>
            <a:endParaRPr lang="en-US" dirty="0"/>
          </a:p>
        </p:txBody>
      </p:sp>
    </p:spTree>
    <p:extLst>
      <p:ext uri="{BB962C8B-B14F-4D97-AF65-F5344CB8AC3E}">
        <p14:creationId xmlns:p14="http://schemas.microsoft.com/office/powerpoint/2010/main" val="280240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064" indent="-285064">
              <a:buFont typeface="Arial" panose="020B0604020202020204" pitchFamily="34" charset="0"/>
              <a:buChar char="•"/>
            </a:pPr>
            <a:r>
              <a:rPr lang="en-US" altLang="en-US" dirty="0"/>
              <a:t>Seeking </a:t>
            </a:r>
            <a:r>
              <a:rPr lang="en-US" dirty="0"/>
              <a:t>C-U/O Proposal &amp; Repair Source </a:t>
            </a:r>
            <a:r>
              <a:rPr lang="en-US" altLang="en-US" dirty="0"/>
              <a:t>Packages for the Bucket 1 &amp; 2 NSNs </a:t>
            </a:r>
          </a:p>
          <a:p>
            <a:pPr marL="285064" indent="-285064">
              <a:buFont typeface="Arial" panose="020B0604020202020204" pitchFamily="34" charset="0"/>
              <a:buChar char="•"/>
            </a:pPr>
            <a:r>
              <a:rPr lang="en-US" altLang="en-US" dirty="0"/>
              <a:t>Find the FBO Announcement and Submit </a:t>
            </a:r>
          </a:p>
          <a:p>
            <a:pPr marL="285064" indent="-285064">
              <a:buFont typeface="Arial" panose="020B0604020202020204" pitchFamily="34" charset="0"/>
              <a:buChar char="•"/>
            </a:pPr>
            <a:r>
              <a:rPr lang="en-US" altLang="en-US" dirty="0"/>
              <a:t>Find the Established Qualification Requirements &amp; Construct Complete SARs</a:t>
            </a:r>
          </a:p>
          <a:p>
            <a:pPr marL="285064" indent="-285064">
              <a:buFont typeface="Arial" panose="020B0604020202020204" pitchFamily="34" charset="0"/>
              <a:buChar char="•"/>
            </a:pPr>
            <a:r>
              <a:rPr lang="en-US" dirty="0"/>
              <a:t>All items are Propulsion items and are managed at Tinker AFB</a:t>
            </a:r>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67</a:t>
            </a:fld>
            <a:endParaRPr lang="en-US" dirty="0"/>
          </a:p>
        </p:txBody>
      </p:sp>
    </p:spTree>
    <p:extLst>
      <p:ext uri="{BB962C8B-B14F-4D97-AF65-F5344CB8AC3E}">
        <p14:creationId xmlns:p14="http://schemas.microsoft.com/office/powerpoint/2010/main" val="340144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13</a:t>
            </a:fld>
            <a:endParaRPr lang="en-US" dirty="0"/>
          </a:p>
        </p:txBody>
      </p:sp>
    </p:spTree>
    <p:extLst>
      <p:ext uri="{BB962C8B-B14F-4D97-AF65-F5344CB8AC3E}">
        <p14:creationId xmlns:p14="http://schemas.microsoft.com/office/powerpoint/2010/main" val="316941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Determination of Unreasonableness to Specify Qualification Standards FAR Part 9.202(b)</a:t>
            </a:r>
          </a:p>
          <a:p>
            <a:r>
              <a:rPr lang="en-US" dirty="0"/>
              <a:t>I. Description of Supplies or Services: </a:t>
            </a:r>
            <a:br>
              <a:rPr lang="en-US" dirty="0"/>
            </a:br>
            <a:r>
              <a:rPr lang="en-US" dirty="0"/>
              <a:t>II. Rationale Supporting Unreasonableness: Include such considerations as extensive design engineering effort to determine exact requirements, extensive research to determine exact requirements, limited Government technical expertise in determining exact requirements, and/or design instability of the part. </a:t>
            </a:r>
            <a:br>
              <a:rPr lang="en-US" dirty="0"/>
            </a:br>
            <a:r>
              <a:rPr lang="en-US" dirty="0"/>
              <a:t>III. Planned Corrective Action and Schedule: </a:t>
            </a:r>
            <a:br>
              <a:rPr lang="en-US" dirty="0"/>
            </a:br>
            <a:r>
              <a:rPr lang="en-US" dirty="0"/>
              <a:t>IV. Determination: Due to the rationale in Part II above, we hereby determine that it is unreasonable to develop or specify the standards for qualification that a prospective offeror must satisfy for the supplies or services listed in Part I.</a:t>
            </a:r>
          </a:p>
          <a:p>
            <a:r>
              <a:rPr lang="en-US" dirty="0"/>
              <a:t>__________________________ </a:t>
            </a:r>
            <a:br>
              <a:rPr lang="en-US" dirty="0"/>
            </a:br>
            <a:r>
              <a:rPr lang="en-US" dirty="0"/>
              <a:t>Cognizant Engineering Authority</a:t>
            </a:r>
          </a:p>
          <a:p>
            <a:r>
              <a:rPr lang="en-US" dirty="0"/>
              <a:t>__________________________ </a:t>
            </a:r>
            <a:br>
              <a:rPr lang="en-US" dirty="0"/>
            </a:br>
            <a:r>
              <a:rPr lang="en-US" dirty="0"/>
              <a:t>Competition Advocate</a:t>
            </a:r>
          </a:p>
          <a:p>
            <a:r>
              <a:rPr lang="en-US" dirty="0"/>
              <a:t>Approval: __________________________</a:t>
            </a:r>
          </a:p>
          <a:p>
            <a:r>
              <a:rPr lang="en-US" dirty="0"/>
              <a:t>Head of Procuring Activity</a:t>
            </a:r>
          </a:p>
          <a:p>
            <a:r>
              <a:rPr lang="en-US" dirty="0"/>
              <a:t>Date: __________________________</a:t>
            </a:r>
          </a:p>
          <a:p>
            <a:r>
              <a:rPr lang="en-US" dirty="0"/>
              <a:t>(Expires 2 years after approval)</a:t>
            </a:r>
          </a:p>
          <a:p>
            <a:r>
              <a:rPr lang="en-US" dirty="0"/>
              <a:t>(e) For purposes of FAR 9.202(e) and AFFARS 5309.202(e), the HCA redelegates this authority for Other Contracting to the SCCO with power of further redelegation to no lower than one level above the contracting officer.</a:t>
            </a:r>
          </a:p>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14</a:t>
            </a:fld>
            <a:endParaRPr lang="en-US" dirty="0"/>
          </a:p>
        </p:txBody>
      </p:sp>
    </p:spTree>
    <p:extLst>
      <p:ext uri="{BB962C8B-B14F-4D97-AF65-F5344CB8AC3E}">
        <p14:creationId xmlns:p14="http://schemas.microsoft.com/office/powerpoint/2010/main" val="107624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DFARSPGI 217.7506 2-203 (a)</a:t>
            </a:r>
            <a:r>
              <a:rPr lang="en-US" dirty="0" smtClean="0"/>
              <a:t> </a:t>
            </a:r>
            <a:r>
              <a:rPr lang="en-US" dirty="0"/>
              <a:t>This acquisition method suffix codes of a temporary nature requiring vigorous follow-through improvement action </a:t>
            </a:r>
            <a:r>
              <a:rPr lang="en-US" dirty="0" smtClean="0"/>
              <a:t> </a:t>
            </a:r>
            <a:r>
              <a:rPr lang="en-US" dirty="0"/>
              <a:t>DFARSPGI 217.7506 2-203 (b)</a:t>
            </a:r>
            <a:r>
              <a:rPr lang="en-US" dirty="0" smtClean="0"/>
              <a:t> </a:t>
            </a:r>
            <a:r>
              <a:rPr lang="en-US" dirty="0"/>
              <a:t>In general, the following codes cannot be improved: 1G, 2G, 1K, 2K, 1M, 2M, 1N, 2N, 1T, 2T, 1Z, or 2Z. </a:t>
            </a:r>
            <a:r>
              <a:rPr lang="en-US" dirty="0" smtClean="0"/>
              <a:t> </a:t>
            </a:r>
            <a:r>
              <a:rPr lang="en-US" dirty="0"/>
              <a:t> </a:t>
            </a:r>
            <a:r>
              <a:rPr lang="en-US" dirty="0" smtClean="0"/>
              <a:t> </a:t>
            </a:r>
            <a:r>
              <a:rPr lang="en-US" dirty="0"/>
              <a:t>Not In Use</a:t>
            </a:r>
            <a:r>
              <a:rPr lang="en-US" dirty="0" smtClean="0"/>
              <a:t> </a:t>
            </a:r>
            <a:r>
              <a:rPr lang="en-US" dirty="0"/>
              <a:t> </a:t>
            </a:r>
            <a:r>
              <a:rPr lang="en-US" dirty="0" smtClean="0"/>
              <a:t> </a:t>
            </a:r>
            <a:r>
              <a:rPr lang="en-US" dirty="0"/>
              <a:t>Qualification requirements apply</a:t>
            </a:r>
            <a:r>
              <a:rPr lang="en-US" dirty="0" smtClean="0"/>
              <a:t> </a:t>
            </a:r>
            <a:r>
              <a:rPr lang="en-US" dirty="0"/>
              <a:t>Temporary.</a:t>
            </a:r>
            <a:r>
              <a:rPr lang="en-US" dirty="0" smtClean="0"/>
              <a:t> </a:t>
            </a:r>
            <a:r>
              <a:rPr lang="en-US" dirty="0"/>
              <a:t>Temporary</a:t>
            </a:r>
            <a:r>
              <a:rPr lang="en-US" dirty="0" smtClean="0"/>
              <a:t> </a:t>
            </a:r>
            <a:r>
              <a:rPr lang="en-US" dirty="0"/>
              <a:t>Not In use for Propulsion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16</a:t>
            </a:fld>
            <a:endParaRPr lang="en-US" dirty="0"/>
          </a:p>
        </p:txBody>
      </p:sp>
    </p:spTree>
    <p:extLst>
      <p:ext uri="{BB962C8B-B14F-4D97-AF65-F5344CB8AC3E}">
        <p14:creationId xmlns:p14="http://schemas.microsoft.com/office/powerpoint/2010/main" val="44524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Engineering Source Approval</a:t>
            </a:r>
          </a:p>
          <a:p>
            <a:r>
              <a:rPr lang="en-US" dirty="0"/>
              <a:t>D GOV Data or Rights NOT Physically Available</a:t>
            </a:r>
          </a:p>
          <a:p>
            <a:r>
              <a:rPr lang="en-US" dirty="0"/>
              <a:t>K Approved Class 1 Castings and Similar Forgings  SAE- AMS2175 (MIL-STD-2175)</a:t>
            </a:r>
          </a:p>
          <a:p>
            <a:r>
              <a:rPr lang="en-US" dirty="0"/>
              <a:t>M Master Tooling or Coordinated Tooling</a:t>
            </a:r>
          </a:p>
          <a:p>
            <a:r>
              <a:rPr lang="en-US" dirty="0"/>
              <a:t>N Manufacturing Requires Special Test a/o Ultra-Precision Quality</a:t>
            </a:r>
          </a:p>
          <a:p>
            <a:r>
              <a:rPr lang="en-US" dirty="0"/>
              <a:t>P Cannot Purchase Data Rights</a:t>
            </a:r>
          </a:p>
          <a:p>
            <a:r>
              <a:rPr lang="en-US" dirty="0"/>
              <a:t>Q No Adequate Data, Rights or Both</a:t>
            </a:r>
          </a:p>
          <a:p>
            <a:r>
              <a:rPr lang="en-US" dirty="0"/>
              <a:t>R No Data or Rights from Additional Sources</a:t>
            </a:r>
          </a:p>
          <a:p>
            <a:r>
              <a:rPr lang="en-US" dirty="0"/>
              <a:t>S Unclassified Military Sensitive Technology</a:t>
            </a:r>
          </a:p>
          <a:p>
            <a:r>
              <a:rPr lang="en-US" dirty="0"/>
              <a:t>V Formal High Reliability Program</a:t>
            </a:r>
          </a:p>
          <a:p>
            <a:r>
              <a:rPr lang="en-US" dirty="0"/>
              <a:t>Z Commercial/Non-developmental/off-the-shelf </a:t>
            </a:r>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17</a:t>
            </a:fld>
            <a:endParaRPr lang="en-US" dirty="0"/>
          </a:p>
        </p:txBody>
      </p:sp>
    </p:spTree>
    <p:extLst>
      <p:ext uri="{BB962C8B-B14F-4D97-AF65-F5344CB8AC3E}">
        <p14:creationId xmlns:p14="http://schemas.microsoft.com/office/powerpoint/2010/main" val="199872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19</a:t>
            </a:fld>
            <a:endParaRPr lang="en-US" dirty="0"/>
          </a:p>
        </p:txBody>
      </p:sp>
    </p:spTree>
    <p:extLst>
      <p:ext uri="{BB962C8B-B14F-4D97-AF65-F5344CB8AC3E}">
        <p14:creationId xmlns:p14="http://schemas.microsoft.com/office/powerpoint/2010/main" val="305353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20</a:t>
            </a:fld>
            <a:endParaRPr lang="en-US" dirty="0"/>
          </a:p>
        </p:txBody>
      </p:sp>
    </p:spTree>
    <p:extLst>
      <p:ext uri="{BB962C8B-B14F-4D97-AF65-F5344CB8AC3E}">
        <p14:creationId xmlns:p14="http://schemas.microsoft.com/office/powerpoint/2010/main" val="66436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27</a:t>
            </a:fld>
            <a:endParaRPr lang="en-US" dirty="0"/>
          </a:p>
        </p:txBody>
      </p:sp>
    </p:spTree>
    <p:extLst>
      <p:ext uri="{BB962C8B-B14F-4D97-AF65-F5344CB8AC3E}">
        <p14:creationId xmlns:p14="http://schemas.microsoft.com/office/powerpoint/2010/main" val="389907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29</a:t>
            </a:fld>
            <a:endParaRPr lang="en-US" dirty="0"/>
          </a:p>
        </p:txBody>
      </p:sp>
    </p:spTree>
    <p:extLst>
      <p:ext uri="{BB962C8B-B14F-4D97-AF65-F5344CB8AC3E}">
        <p14:creationId xmlns:p14="http://schemas.microsoft.com/office/powerpoint/2010/main" val="2677776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592" y="2130425"/>
            <a:ext cx="4028607" cy="1470025"/>
          </a:xfrm>
        </p:spPr>
        <p:txBody>
          <a:bodyPr/>
          <a:lstStyle>
            <a:lvl1pPr>
              <a:defRPr/>
            </a:lvl1pPr>
          </a:lstStyle>
          <a:p>
            <a:r>
              <a:rPr lang="en-US" dirty="0" smtClean="0"/>
              <a:t>Title</a:t>
            </a:r>
            <a:endParaRPr lang="en-US" dirty="0"/>
          </a:p>
        </p:txBody>
      </p:sp>
      <p:pic>
        <p:nvPicPr>
          <p:cNvPr id="8" name="Picture 2" descr="C:\Users\LanducTE\AppData\Local\Microsoft\Windows\Temporary Internet Files\Content.Outlook\SMNILSHL\Atch 2 AFLCMC Emblem - Color 2012 (7).jpg"/>
          <p:cNvPicPr>
            <a:picLocks noChangeAspect="1" noChangeArrowheads="1"/>
          </p:cNvPicPr>
          <p:nvPr userDrawn="1"/>
        </p:nvPicPr>
        <p:blipFill>
          <a:blip r:embed="rId2" cstate="print"/>
          <a:srcRect/>
          <a:stretch>
            <a:fillRect/>
          </a:stretch>
        </p:blipFill>
        <p:spPr bwMode="auto">
          <a:xfrm>
            <a:off x="685800" y="2017396"/>
            <a:ext cx="2743200" cy="2707007"/>
          </a:xfrm>
          <a:prstGeom prst="rect">
            <a:avLst/>
          </a:prstGeom>
          <a:noFill/>
        </p:spPr>
      </p:pic>
      <p:sp>
        <p:nvSpPr>
          <p:cNvPr id="9" name="Text Box 5"/>
          <p:cNvSpPr txBox="1">
            <a:spLocks noChangeArrowheads="1"/>
          </p:cNvSpPr>
          <p:nvPr userDrawn="1"/>
        </p:nvSpPr>
        <p:spPr bwMode="auto">
          <a:xfrm>
            <a:off x="1143000" y="177225"/>
            <a:ext cx="6858000" cy="5847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3200" b="1" dirty="0" smtClean="0"/>
              <a:t>AF Life Cycle Management Center</a:t>
            </a:r>
            <a:endParaRPr lang="en-US" sz="3200" b="1" dirty="0"/>
          </a:p>
        </p:txBody>
      </p:sp>
      <p:sp>
        <p:nvSpPr>
          <p:cNvPr id="10" name="Rectangle 205"/>
          <p:cNvSpPr>
            <a:spLocks noChangeArrowheads="1"/>
          </p:cNvSpPr>
          <p:nvPr userDrawn="1"/>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sp>
        <p:nvSpPr>
          <p:cNvPr id="12" name="Rectangle 205"/>
          <p:cNvSpPr>
            <a:spLocks noChangeArrowheads="1"/>
          </p:cNvSpPr>
          <p:nvPr userDrawn="1"/>
        </p:nvSpPr>
        <p:spPr bwMode="auto">
          <a:xfrm flipV="1">
            <a:off x="0" y="6117769"/>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sp>
        <p:nvSpPr>
          <p:cNvPr id="13" name="TextBox 12"/>
          <p:cNvSpPr txBox="1"/>
          <p:nvPr userDrawn="1"/>
        </p:nvSpPr>
        <p:spPr>
          <a:xfrm>
            <a:off x="1903752" y="6369278"/>
            <a:ext cx="5639478" cy="276999"/>
          </a:xfrm>
          <a:prstGeom prst="rect">
            <a:avLst/>
          </a:prstGeom>
          <a:solidFill>
            <a:schemeClr val="bg1"/>
          </a:solidFill>
        </p:spPr>
        <p:txBody>
          <a:bodyPr wrap="square" tIns="0" bIns="0" rtlCol="0">
            <a:spAutoFit/>
          </a:bodyPr>
          <a:lstStyle/>
          <a:p>
            <a:pPr algn="ctr" fontAlgn="base">
              <a:spcBef>
                <a:spcPct val="0"/>
              </a:spcBef>
              <a:spcAft>
                <a:spcPct val="0"/>
              </a:spcAft>
            </a:pPr>
            <a:r>
              <a:rPr lang="en-US" sz="1800" b="1" i="1" dirty="0" smtClean="0">
                <a:solidFill>
                  <a:schemeClr val="tx1"/>
                </a:solidFill>
                <a:latin typeface="Lucida Calligraphy" panose="03010101010101010101" pitchFamily="66" charset="0"/>
              </a:rPr>
              <a:t>Providing </a:t>
            </a:r>
            <a:r>
              <a:rPr lang="en-US" sz="1800" b="1" i="1" dirty="0">
                <a:solidFill>
                  <a:schemeClr val="tx1"/>
                </a:solidFill>
                <a:latin typeface="Lucida Calligraphy" panose="03010101010101010101" pitchFamily="66" charset="0"/>
              </a:rPr>
              <a:t>the Warfighter’s Edge</a:t>
            </a:r>
          </a:p>
        </p:txBody>
      </p:sp>
    </p:spTree>
    <p:extLst>
      <p:ext uri="{BB962C8B-B14F-4D97-AF65-F5344CB8AC3E}">
        <p14:creationId xmlns:p14="http://schemas.microsoft.com/office/powerpoint/2010/main" val="49092892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2256" y="1380038"/>
            <a:ext cx="3798267" cy="4097802"/>
          </a:xfrm>
          <a:prstGeom prst="rect">
            <a:avLst/>
          </a:prstGeom>
        </p:spPr>
      </p:pic>
      <p:pic>
        <p:nvPicPr>
          <p:cNvPr id="2" name="Picture 1"/>
          <p:cNvPicPr>
            <a:picLocks noChangeAspect="1"/>
          </p:cNvPicPr>
          <p:nvPr userDrawn="1"/>
        </p:nvPicPr>
        <p:blipFill>
          <a:blip r:embed="rId3"/>
          <a:stretch>
            <a:fillRect/>
          </a:stretch>
        </p:blipFill>
        <p:spPr>
          <a:xfrm>
            <a:off x="1583233" y="294781"/>
            <a:ext cx="7132938" cy="11376122"/>
          </a:xfrm>
          <a:prstGeom prst="rect">
            <a:avLst/>
          </a:prstGeom>
        </p:spPr>
      </p:pic>
    </p:spTree>
    <p:extLst>
      <p:ext uri="{BB962C8B-B14F-4D97-AF65-F5344CB8AC3E}">
        <p14:creationId xmlns:p14="http://schemas.microsoft.com/office/powerpoint/2010/main" val="8541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300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endParaRPr lang="en-US" dirty="0" smtClean="0"/>
          </a:p>
          <a:p>
            <a:r>
              <a:rPr lang="en-US" dirty="0" smtClean="0"/>
              <a:t>DISTRIBUTION B</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9EBC09-8728-46F0-99E6-7C066CF6AFEC}"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a:r>
              <a:rPr lang="en-US" sz="1400" b="1" i="1" dirty="0">
                <a:solidFill>
                  <a:srgbClr val="3333CC">
                    <a:lumMod val="75000"/>
                  </a:srgbClr>
                </a:solidFill>
                <a:latin typeface="Arial"/>
              </a:rPr>
              <a:t>AFLCMC… Providing the Warfighter’s Edge</a:t>
            </a:r>
          </a:p>
        </p:txBody>
      </p:sp>
    </p:spTree>
    <p:extLst>
      <p:ext uri="{BB962C8B-B14F-4D97-AF65-F5344CB8AC3E}">
        <p14:creationId xmlns:p14="http://schemas.microsoft.com/office/powerpoint/2010/main" val="23316919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7"/>
          <p:cNvSpPr>
            <a:spLocks noGrp="1" noChangeArrowheads="1"/>
          </p:cNvSpPr>
          <p:nvPr>
            <p:ph type="sldNum" sz="quarter" idx="10"/>
          </p:nvPr>
        </p:nvSpPr>
        <p:spPr>
          <a:ln/>
        </p:spPr>
        <p:txBody>
          <a:bodyPr/>
          <a:lstStyle>
            <a:lvl1pPr>
              <a:defRPr>
                <a:latin typeface="Calibri" panose="020F0502020204030204" pitchFamily="34" charset="0"/>
              </a:defRPr>
            </a:lvl1pPr>
          </a:lstStyle>
          <a:p>
            <a:pPr>
              <a:defRPr/>
            </a:pPr>
            <a:fld id="{2F914479-291D-4B5B-A0EA-6B01B39F5806}" type="slidenum">
              <a:rPr lang="en-US" smtClean="0"/>
              <a:pPr>
                <a:defRPr/>
              </a:pPr>
              <a:t>‹#›</a:t>
            </a:fld>
            <a:endParaRPr lang="en-US" dirty="0"/>
          </a:p>
        </p:txBody>
      </p:sp>
      <p:sp>
        <p:nvSpPr>
          <p:cNvPr id="6" name="Title Placeholder 1"/>
          <p:cNvSpPr>
            <a:spLocks noGrp="1"/>
          </p:cNvSpPr>
          <p:nvPr>
            <p:ph type="title"/>
          </p:nvPr>
        </p:nvSpPr>
        <p:spPr bwMode="auto">
          <a:xfrm>
            <a:off x="990600" y="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Rectangle 4"/>
          <p:cNvSpPr/>
          <p:nvPr userDrawn="1"/>
        </p:nvSpPr>
        <p:spPr>
          <a:xfrm>
            <a:off x="3298679" y="6596390"/>
            <a:ext cx="2666114" cy="261610"/>
          </a:xfrm>
          <a:prstGeom prst="rect">
            <a:avLst/>
          </a:prstGeom>
        </p:spPr>
        <p:txBody>
          <a:bodyPr wrap="none">
            <a:spAutoFit/>
          </a:bodyPr>
          <a:lstStyle/>
          <a:p>
            <a:r>
              <a:rPr lang="en-US" sz="1100" dirty="0" smtClean="0"/>
              <a:t>DISTRIBUTION A   Approved for Public Release</a:t>
            </a:r>
            <a:endParaRPr lang="en-US" sz="1100" dirty="0"/>
          </a:p>
        </p:txBody>
      </p:sp>
    </p:spTree>
    <p:extLst>
      <p:ext uri="{BB962C8B-B14F-4D97-AF65-F5344CB8AC3E}">
        <p14:creationId xmlns:p14="http://schemas.microsoft.com/office/powerpoint/2010/main" val="2841703533"/>
      </p:ext>
    </p:extLst>
  </p:cSld>
  <p:clrMapOvr>
    <a:masterClrMapping/>
  </p:clrMapOvr>
  <p:transition>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653" y="1259895"/>
            <a:ext cx="4438835" cy="63976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7653" y="1899656"/>
            <a:ext cx="4438835" cy="4563287"/>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95813" y="1259895"/>
            <a:ext cx="4441655" cy="63976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95813" y="1899657"/>
            <a:ext cx="4441655" cy="4563286"/>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7"/>
          <p:cNvSpPr>
            <a:spLocks noGrp="1" noChangeArrowheads="1"/>
          </p:cNvSpPr>
          <p:nvPr>
            <p:ph type="sldNum" sz="quarter" idx="10"/>
          </p:nvPr>
        </p:nvSpPr>
        <p:spPr>
          <a:ln/>
        </p:spPr>
        <p:txBody>
          <a:bodyPr/>
          <a:lstStyle>
            <a:lvl1pPr>
              <a:defRPr>
                <a:latin typeface="Calibri" panose="020F0502020204030204" pitchFamily="34" charset="0"/>
              </a:defRPr>
            </a:lvl1pPr>
          </a:lstStyle>
          <a:p>
            <a:pPr>
              <a:defRPr/>
            </a:pPr>
            <a:fld id="{95A8E3CB-55AE-4E37-9E6F-F79C3C632B85}" type="slidenum">
              <a:rPr lang="en-US" smtClean="0"/>
              <a:pPr>
                <a:defRPr/>
              </a:pPr>
              <a:t>‹#›</a:t>
            </a:fld>
            <a:endParaRPr lang="en-US" dirty="0"/>
          </a:p>
        </p:txBody>
      </p:sp>
      <p:sp>
        <p:nvSpPr>
          <p:cNvPr id="9" name="Title Placeholder 1"/>
          <p:cNvSpPr>
            <a:spLocks noGrp="1"/>
          </p:cNvSpPr>
          <p:nvPr>
            <p:ph type="title"/>
          </p:nvPr>
        </p:nvSpPr>
        <p:spPr bwMode="auto">
          <a:xfrm>
            <a:off x="990600" y="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 name="Rectangle 7"/>
          <p:cNvSpPr/>
          <p:nvPr userDrawn="1"/>
        </p:nvSpPr>
        <p:spPr>
          <a:xfrm>
            <a:off x="3298679" y="6596390"/>
            <a:ext cx="2666114" cy="261610"/>
          </a:xfrm>
          <a:prstGeom prst="rect">
            <a:avLst/>
          </a:prstGeom>
        </p:spPr>
        <p:txBody>
          <a:bodyPr wrap="none">
            <a:spAutoFit/>
          </a:bodyPr>
          <a:lstStyle/>
          <a:p>
            <a:r>
              <a:rPr lang="en-US" sz="1100" dirty="0" smtClean="0"/>
              <a:t>DISTRIBUTION A   Approved for Public Release</a:t>
            </a:r>
            <a:endParaRPr lang="en-US" sz="1100" dirty="0"/>
          </a:p>
        </p:txBody>
      </p:sp>
      <p:sp>
        <p:nvSpPr>
          <p:cNvPr id="10" name="TextBox 9"/>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a:r>
              <a:rPr lang="en-US" sz="1400" b="1" i="1" dirty="0">
                <a:solidFill>
                  <a:srgbClr val="3333CC">
                    <a:lumMod val="75000"/>
                  </a:srgbClr>
                </a:solidFill>
                <a:latin typeface="Arial"/>
              </a:rPr>
              <a:t>AFLCMC… Providing the Warfighter’s Edge</a:t>
            </a:r>
          </a:p>
        </p:txBody>
      </p:sp>
    </p:spTree>
  </p:cSld>
  <p:clrMapOvr>
    <a:masterClrMapping/>
  </p:clrMapOvr>
  <p:transition>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2500" y="76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63550" y="1257300"/>
            <a:ext cx="7753350" cy="4991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dirty="0" smtClean="0"/>
          </a:p>
          <a:p>
            <a:endParaRPr lang="en-US" dirty="0" smtClean="0"/>
          </a:p>
          <a:p>
            <a:r>
              <a:rPr lang="en-US" dirty="0" smtClean="0"/>
              <a:t>DISTRIBUTION B</a:t>
            </a:r>
            <a:endParaRPr lang="en-US" b="1" dirty="0">
              <a:solidFill>
                <a:srgbClr val="000000"/>
              </a:solidFill>
              <a:latin typeface="Arial"/>
            </a:endParaRP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1218C2E-65CB-4471-B8A9-3704A852BB21}" type="slidenum">
              <a:rPr lang="en-US" smtClean="0">
                <a:solidFill>
                  <a:srgbClr val="000000"/>
                </a:solidFill>
                <a:latin typeface="Arial"/>
              </a:rPr>
              <a:pPr/>
              <a:t>‹#›</a:t>
            </a:fld>
            <a:endParaRPr lang="en-US" dirty="0">
              <a:solidFill>
                <a:srgbClr val="000000"/>
              </a:solidFill>
              <a:latin typeface="Arial"/>
            </a:endParaRPr>
          </a:p>
        </p:txBody>
      </p:sp>
      <p:sp>
        <p:nvSpPr>
          <p:cNvPr id="1103" name="Text Box 79"/>
          <p:cNvSpPr txBox="1">
            <a:spLocks noChangeArrowheads="1"/>
          </p:cNvSpPr>
          <p:nvPr/>
        </p:nvSpPr>
        <p:spPr bwMode="auto">
          <a:xfrm>
            <a:off x="2947988" y="854075"/>
            <a:ext cx="184150" cy="304800"/>
          </a:xfrm>
          <a:prstGeom prst="rect">
            <a:avLst/>
          </a:prstGeom>
          <a:noFill/>
          <a:ln w="9525">
            <a:noFill/>
            <a:miter lim="800000"/>
            <a:headEnd/>
            <a:tailEnd/>
          </a:ln>
          <a:effectLst/>
        </p:spPr>
        <p:txBody>
          <a:bodyPr wrap="none">
            <a:spAutoFit/>
          </a:bodyPr>
          <a:lstStyle/>
          <a:p>
            <a:endParaRPr lang="en-US" b="1" i="1" dirty="0">
              <a:solidFill>
                <a:srgbClr val="3333CC"/>
              </a:solidFill>
              <a:latin typeface="Arial"/>
            </a:endParaRPr>
          </a:p>
        </p:txBody>
      </p:sp>
      <p:sp>
        <p:nvSpPr>
          <p:cNvPr id="15" name="Rectangle 205"/>
          <p:cNvSpPr>
            <a:spLocks noChangeArrowheads="1"/>
          </p:cNvSpPr>
          <p:nvPr/>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endParaRPr lang="en-US" sz="1100" b="1" dirty="0">
              <a:solidFill>
                <a:srgbClr val="000000"/>
              </a:solidFill>
              <a:latin typeface="Arial"/>
            </a:endParaRPr>
          </a:p>
        </p:txBody>
      </p:sp>
      <p:pic>
        <p:nvPicPr>
          <p:cNvPr id="2050" name="Picture 2" descr="C:\Users\ft4dwph\AppData\Local\Microsoft\Windows\Temporary Internet Files\Content.Outlook\LELKI7OT\Atch 2 AFLCMC Emblem - Color 2012 (2).jpg"/>
          <p:cNvPicPr>
            <a:picLocks noChangeAspect="1" noChangeArrowheads="1"/>
          </p:cNvPicPr>
          <p:nvPr/>
        </p:nvPicPr>
        <p:blipFill>
          <a:blip r:embed="rId7" cstate="print"/>
          <a:srcRect/>
          <a:stretch>
            <a:fillRect/>
          </a:stretch>
        </p:blipFill>
        <p:spPr bwMode="auto">
          <a:xfrm>
            <a:off x="8138160" y="45720"/>
            <a:ext cx="914400" cy="902335"/>
          </a:xfrm>
          <a:prstGeom prst="rect">
            <a:avLst/>
          </a:prstGeom>
          <a:noFill/>
        </p:spPr>
      </p:pic>
      <p:sp>
        <p:nvSpPr>
          <p:cNvPr id="11" name="TextBox 10"/>
          <p:cNvSpPr txBox="1"/>
          <p:nvPr/>
        </p:nvSpPr>
        <p:spPr>
          <a:xfrm>
            <a:off x="2627084" y="868367"/>
            <a:ext cx="3888013" cy="215444"/>
          </a:xfrm>
          <a:prstGeom prst="rect">
            <a:avLst/>
          </a:prstGeom>
          <a:solidFill>
            <a:schemeClr val="bg1"/>
          </a:solidFill>
        </p:spPr>
        <p:txBody>
          <a:bodyPr wrap="square" tIns="0" bIns="0" rtlCol="0">
            <a:spAutoFit/>
          </a:bodyPr>
          <a:lstStyle/>
          <a:p>
            <a:pPr algn="ctr"/>
            <a:r>
              <a:rPr lang="en-US" sz="1400" b="1" i="1" dirty="0">
                <a:solidFill>
                  <a:srgbClr val="3333CC">
                    <a:lumMod val="75000"/>
                  </a:srgbClr>
                </a:solidFill>
                <a:latin typeface="Arial"/>
              </a:rPr>
              <a:t>AFLCMC… Providing the Warfighter’s Edge</a:t>
            </a:r>
          </a:p>
        </p:txBody>
      </p:sp>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440" y="76200"/>
            <a:ext cx="792980" cy="855515"/>
          </a:xfrm>
          <a:prstGeom prst="rect">
            <a:avLst/>
          </a:prstGeom>
        </p:spPr>
      </p:pic>
    </p:spTree>
    <p:extLst>
      <p:ext uri="{BB962C8B-B14F-4D97-AF65-F5344CB8AC3E}">
        <p14:creationId xmlns:p14="http://schemas.microsoft.com/office/powerpoint/2010/main" val="12572118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afsc.sb.workflow@us.af.mil"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8526" y="2378075"/>
            <a:ext cx="5705474" cy="1470025"/>
          </a:xfrm>
        </p:spPr>
        <p:txBody>
          <a:bodyPr/>
          <a:lstStyle/>
          <a:p>
            <a:r>
              <a:rPr lang="en-US" sz="2800" b="0" dirty="0">
                <a:solidFill>
                  <a:schemeClr val="tx2"/>
                </a:solidFill>
                <a:latin typeface="Calibri" panose="020F0502020204030204" pitchFamily="34" charset="0"/>
              </a:rPr>
              <a:t>Source Approval Request (SAR) a</a:t>
            </a:r>
            <a:r>
              <a:rPr lang="en-US" sz="2800" b="0" dirty="0">
                <a:solidFill>
                  <a:schemeClr val="tx2"/>
                </a:solidFill>
              </a:rPr>
              <a:t>nd Qualification Requirements                       Familiarization </a:t>
            </a:r>
            <a:br>
              <a:rPr lang="en-US" sz="2800" b="0" dirty="0">
                <a:solidFill>
                  <a:schemeClr val="tx2"/>
                </a:solidFill>
              </a:rPr>
            </a:br>
            <a:r>
              <a:rPr lang="en-US" sz="2800" b="0" dirty="0">
                <a:solidFill>
                  <a:schemeClr val="tx2"/>
                </a:solidFill>
              </a:rPr>
              <a:t/>
            </a:r>
            <a:br>
              <a:rPr lang="en-US" sz="2800" b="0" dirty="0">
                <a:solidFill>
                  <a:schemeClr val="tx2"/>
                </a:solidFill>
              </a:rPr>
            </a:br>
            <a:r>
              <a:rPr lang="en-US" sz="2800" b="0" dirty="0">
                <a:solidFill>
                  <a:schemeClr val="tx2"/>
                </a:solidFill>
              </a:rPr>
              <a:t> </a:t>
            </a:r>
            <a:r>
              <a:rPr lang="en-US" sz="2800" b="0" dirty="0" smtClean="0">
                <a:solidFill>
                  <a:schemeClr val="tx2"/>
                </a:solidFill>
              </a:rPr>
              <a:t/>
            </a:r>
            <a:br>
              <a:rPr lang="en-US" sz="2800" b="0" dirty="0" smtClean="0">
                <a:solidFill>
                  <a:schemeClr val="tx2"/>
                </a:solidFill>
              </a:rPr>
            </a:br>
            <a:r>
              <a:rPr lang="en-US" sz="2800" b="0" dirty="0">
                <a:solidFill>
                  <a:schemeClr val="tx2"/>
                </a:solidFill>
              </a:rPr>
              <a:t/>
            </a:r>
            <a:br>
              <a:rPr lang="en-US" sz="2800" b="0" dirty="0">
                <a:solidFill>
                  <a:schemeClr val="tx2"/>
                </a:solidFill>
              </a:rPr>
            </a:br>
            <a:r>
              <a:rPr lang="en-US" sz="2800" b="0" dirty="0" smtClean="0">
                <a:solidFill>
                  <a:schemeClr val="tx2"/>
                </a:solidFill>
              </a:rPr>
              <a:t/>
            </a:r>
            <a:br>
              <a:rPr lang="en-US" sz="2800" b="0" dirty="0" smtClean="0">
                <a:solidFill>
                  <a:schemeClr val="tx2"/>
                </a:solidFill>
              </a:rPr>
            </a:br>
            <a:r>
              <a:rPr lang="en-US" sz="2800" b="0" dirty="0">
                <a:solidFill>
                  <a:schemeClr val="tx2"/>
                </a:solidFill>
              </a:rPr>
              <a:t/>
            </a:r>
            <a:br>
              <a:rPr lang="en-US" sz="2800" b="0" dirty="0">
                <a:solidFill>
                  <a:schemeClr val="tx2"/>
                </a:solidFill>
              </a:rPr>
            </a:br>
            <a:endParaRPr lang="en-US" dirty="0"/>
          </a:p>
        </p:txBody>
      </p:sp>
      <p:sp>
        <p:nvSpPr>
          <p:cNvPr id="3" name="Content Placeholder 9"/>
          <p:cNvSpPr txBox="1">
            <a:spLocks/>
          </p:cNvSpPr>
          <p:nvPr/>
        </p:nvSpPr>
        <p:spPr>
          <a:xfrm>
            <a:off x="4579408" y="4636019"/>
            <a:ext cx="4555067" cy="1497026"/>
          </a:xfrm>
          <a:prstGeom prst="rect">
            <a:avLst/>
          </a:prstGeom>
        </p:spPr>
        <p:txBody>
          <a:bodyPr/>
          <a:lstStyle>
            <a:lvl1pPr marL="342900" indent="-342900" algn="l" rtl="0" eaLnBrk="0" fontAlgn="base" hangingPunct="0">
              <a:spcBef>
                <a:spcPct val="20000"/>
              </a:spcBef>
              <a:spcAft>
                <a:spcPct val="0"/>
              </a:spcAft>
              <a:buChar char="•"/>
              <a:defRPr sz="2800" b="1">
                <a:solidFill>
                  <a:srgbClr val="0000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Calibri" panose="020F0502020204030204" pitchFamily="34" charset="0"/>
              </a:defRPr>
            </a:lvl2pPr>
            <a:lvl3pPr marL="1143000" indent="-228600" algn="l" rtl="0" eaLnBrk="0" fontAlgn="base" hangingPunct="0">
              <a:spcBef>
                <a:spcPct val="20000"/>
              </a:spcBef>
              <a:spcAft>
                <a:spcPct val="0"/>
              </a:spcAft>
              <a:buChar char="•"/>
              <a:defRPr sz="2400" b="1">
                <a:solidFill>
                  <a:srgbClr val="000000"/>
                </a:solidFill>
                <a:latin typeface="Calibri" panose="020F0502020204030204" pitchFamily="34" charset="0"/>
              </a:defRPr>
            </a:lvl3pPr>
            <a:lvl4pPr marL="1600200" indent="-228600" algn="l" rtl="0" eaLnBrk="0" fontAlgn="base" hangingPunct="0">
              <a:spcBef>
                <a:spcPct val="20000"/>
              </a:spcBef>
              <a:spcAft>
                <a:spcPct val="0"/>
              </a:spcAft>
              <a:buChar char="–"/>
              <a:defRPr sz="2000" b="1">
                <a:solidFill>
                  <a:srgbClr val="000000"/>
                </a:solidFill>
                <a:latin typeface="Calibri" panose="020F0502020204030204" pitchFamily="34" charset="0"/>
              </a:defRPr>
            </a:lvl4pPr>
            <a:lvl5pPr marL="2057400" indent="-228600" algn="l" rtl="0" eaLnBrk="0" fontAlgn="base" hangingPunct="0">
              <a:spcBef>
                <a:spcPct val="20000"/>
              </a:spcBef>
              <a:spcAft>
                <a:spcPct val="0"/>
              </a:spcAft>
              <a:buChar char="»"/>
              <a:defRPr sz="2000" b="1">
                <a:solidFill>
                  <a:srgbClr val="000000"/>
                </a:solidFill>
                <a:latin typeface="Calibri" panose="020F0502020204030204" pitchFamily="34" charset="0"/>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buNone/>
            </a:pPr>
            <a:r>
              <a:rPr lang="en-US" sz="2000" b="0" kern="0" dirty="0" smtClean="0"/>
              <a:t>Mr. Steve Logan</a:t>
            </a:r>
          </a:p>
          <a:p>
            <a:pPr marL="0" indent="0">
              <a:buNone/>
            </a:pPr>
            <a:r>
              <a:rPr lang="en-US" sz="2000" b="0" kern="0" dirty="0" smtClean="0"/>
              <a:t>AFLCMC/LPE (Propulsion Engineering)</a:t>
            </a:r>
          </a:p>
          <a:p>
            <a:pPr marL="0" indent="0">
              <a:buNone/>
            </a:pPr>
            <a:r>
              <a:rPr lang="en-US" sz="2000" b="0" kern="0" dirty="0" smtClean="0"/>
              <a:t>(405) 734-4881 or DSN: 884-4881</a:t>
            </a:r>
          </a:p>
          <a:p>
            <a:pPr marL="0" indent="0">
              <a:buNone/>
            </a:pPr>
            <a:r>
              <a:rPr lang="en-US" sz="2000" b="0" kern="0" dirty="0" smtClean="0"/>
              <a:t>Email:  steve.logan@us.af.mil</a:t>
            </a:r>
          </a:p>
        </p:txBody>
      </p:sp>
      <p:sp>
        <p:nvSpPr>
          <p:cNvPr id="4" name="Rectangle 3"/>
          <p:cNvSpPr/>
          <p:nvPr/>
        </p:nvSpPr>
        <p:spPr>
          <a:xfrm>
            <a:off x="467934" y="5073832"/>
            <a:ext cx="3232218" cy="461665"/>
          </a:xfrm>
          <a:prstGeom prst="rect">
            <a:avLst/>
          </a:prstGeom>
        </p:spPr>
        <p:txBody>
          <a:bodyPr wrap="square">
            <a:spAutoFit/>
          </a:bodyPr>
          <a:lstStyle/>
          <a:p>
            <a:r>
              <a:rPr lang="en-US" sz="1200" dirty="0"/>
              <a:t>DISTRIBUTION </a:t>
            </a:r>
            <a:r>
              <a:rPr lang="en-US" sz="1200" dirty="0" smtClean="0"/>
              <a:t>A   Approved </a:t>
            </a:r>
            <a:r>
              <a:rPr lang="en-US" sz="1200" dirty="0"/>
              <a:t>for Public Release; Distribution </a:t>
            </a:r>
            <a:r>
              <a:rPr lang="en-US" sz="1200" dirty="0" smtClean="0"/>
              <a:t>Unlimited. Destruction: 100% Shred </a:t>
            </a:r>
            <a:endParaRPr lang="en-US" sz="1200" dirty="0"/>
          </a:p>
        </p:txBody>
      </p:sp>
    </p:spTree>
    <p:extLst>
      <p:ext uri="{BB962C8B-B14F-4D97-AF65-F5344CB8AC3E}">
        <p14:creationId xmlns:p14="http://schemas.microsoft.com/office/powerpoint/2010/main" val="21745942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10</a:t>
            </a:fld>
            <a:endParaRPr lang="en-US" dirty="0"/>
          </a:p>
        </p:txBody>
      </p:sp>
      <p:sp>
        <p:nvSpPr>
          <p:cNvPr id="4" name="Title 3"/>
          <p:cNvSpPr>
            <a:spLocks noGrp="1"/>
          </p:cNvSpPr>
          <p:nvPr>
            <p:ph type="title"/>
          </p:nvPr>
        </p:nvSpPr>
        <p:spPr/>
        <p:txBody>
          <a:bodyPr/>
          <a:lstStyle/>
          <a:p>
            <a:r>
              <a:rPr lang="en-US" dirty="0" smtClean="0"/>
              <a:t>Propulsion Master QR Listing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950" y="1155700"/>
            <a:ext cx="5892800" cy="50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a:spLocks noGrp="1"/>
          </p:cNvSpPr>
          <p:nvPr>
            <p:ph idx="1"/>
          </p:nvPr>
        </p:nvSpPr>
        <p:spPr>
          <a:xfrm>
            <a:off x="356616" y="1143000"/>
            <a:ext cx="2450592" cy="4991100"/>
          </a:xfrm>
        </p:spPr>
        <p:txBody>
          <a:bodyPr/>
          <a:lstStyle/>
          <a:p>
            <a:r>
              <a:rPr lang="en-US" sz="2400" b="0" dirty="0" smtClean="0"/>
              <a:t>Located on SASPO Site and FBO</a:t>
            </a:r>
          </a:p>
          <a:p>
            <a:r>
              <a:rPr lang="en-US" sz="2400" b="0" dirty="0" smtClean="0"/>
              <a:t>Keyword Searc</a:t>
            </a:r>
            <a:r>
              <a:rPr lang="en-US" sz="2400" b="0" dirty="0"/>
              <a:t>h</a:t>
            </a:r>
            <a:r>
              <a:rPr lang="en-US" sz="2400" b="0" dirty="0" smtClean="0"/>
              <a:t> </a:t>
            </a:r>
          </a:p>
          <a:p>
            <a:pPr lvl="1"/>
            <a:r>
              <a:rPr lang="en-US" sz="2000" b="0" dirty="0" smtClean="0"/>
              <a:t>NSN</a:t>
            </a:r>
          </a:p>
          <a:p>
            <a:pPr lvl="1"/>
            <a:r>
              <a:rPr lang="en-US" sz="2000" b="0" dirty="0" smtClean="0"/>
              <a:t>Part No.</a:t>
            </a:r>
          </a:p>
          <a:p>
            <a:pPr lvl="1"/>
            <a:r>
              <a:rPr lang="en-US" sz="2000" b="0" dirty="0" smtClean="0"/>
              <a:t>Noun</a:t>
            </a:r>
          </a:p>
          <a:p>
            <a:pPr lvl="1"/>
            <a:r>
              <a:rPr lang="en-US" sz="2000" b="0" dirty="0" smtClean="0"/>
              <a:t>Solicitation</a:t>
            </a:r>
          </a:p>
          <a:p>
            <a:r>
              <a:rPr lang="en-US" sz="2400" b="0" dirty="0" smtClean="0"/>
              <a:t> QRs</a:t>
            </a:r>
          </a:p>
          <a:p>
            <a:pPr lvl="1"/>
            <a:r>
              <a:rPr lang="en-US" sz="2000" b="0" dirty="0" smtClean="0"/>
              <a:t>MQR-PSD-1</a:t>
            </a:r>
          </a:p>
          <a:p>
            <a:pPr lvl="1"/>
            <a:r>
              <a:rPr lang="en-US" sz="2000" b="0" dirty="0" smtClean="0"/>
              <a:t>RQR-PSD-1</a:t>
            </a:r>
          </a:p>
          <a:p>
            <a:pPr lvl="1"/>
            <a:r>
              <a:rPr lang="en-US" sz="2000" b="0" dirty="0" smtClean="0"/>
              <a:t>RQR-PSD-2</a:t>
            </a:r>
            <a:endParaRPr lang="en-US" sz="2000" b="0" dirty="0"/>
          </a:p>
        </p:txBody>
      </p:sp>
    </p:spTree>
    <p:extLst>
      <p:ext uri="{BB962C8B-B14F-4D97-AF65-F5344CB8AC3E}">
        <p14:creationId xmlns:p14="http://schemas.microsoft.com/office/powerpoint/2010/main" val="1504233853"/>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57251" y="1141415"/>
            <a:ext cx="6943724" cy="4715300"/>
          </a:xfrm>
          <a:prstGeom prst="rect">
            <a:avLst/>
          </a:prstGeom>
        </p:spPr>
      </p:pic>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11</a:t>
            </a:fld>
            <a:endParaRPr lang="en-US" dirty="0"/>
          </a:p>
        </p:txBody>
      </p:sp>
      <p:sp>
        <p:nvSpPr>
          <p:cNvPr id="4" name="Title 3"/>
          <p:cNvSpPr>
            <a:spLocks noGrp="1"/>
          </p:cNvSpPr>
          <p:nvPr>
            <p:ph type="title"/>
          </p:nvPr>
        </p:nvSpPr>
        <p:spPr/>
        <p:txBody>
          <a:bodyPr/>
          <a:lstStyle/>
          <a:p>
            <a:r>
              <a:rPr lang="sv-SE" sz="2800" b="0" dirty="0"/>
              <a:t>DLA Internet Bid Board System (DIBBS)</a:t>
            </a:r>
            <a:endParaRPr lang="en-US" sz="2800" b="0" dirty="0"/>
          </a:p>
        </p:txBody>
      </p:sp>
      <p:sp>
        <p:nvSpPr>
          <p:cNvPr id="6" name="Rectangle 5"/>
          <p:cNvSpPr/>
          <p:nvPr/>
        </p:nvSpPr>
        <p:spPr>
          <a:xfrm>
            <a:off x="857251" y="5855360"/>
            <a:ext cx="7199862" cy="369332"/>
          </a:xfrm>
          <a:prstGeom prst="rect">
            <a:avLst/>
          </a:prstGeom>
        </p:spPr>
        <p:txBody>
          <a:bodyPr wrap="square">
            <a:spAutoFit/>
          </a:bodyPr>
          <a:lstStyle/>
          <a:p>
            <a:pPr algn="ctr"/>
            <a:r>
              <a:rPr lang="en-US" dirty="0"/>
              <a:t>https://www.dibbs.bsm.dla.mil/dodwarning.aspx?goto=/default.aspx</a:t>
            </a:r>
          </a:p>
        </p:txBody>
      </p:sp>
      <p:sp>
        <p:nvSpPr>
          <p:cNvPr id="7" name="Text Box 4"/>
          <p:cNvSpPr txBox="1">
            <a:spLocks noChangeArrowheads="1"/>
          </p:cNvSpPr>
          <p:nvPr/>
        </p:nvSpPr>
        <p:spPr bwMode="auto">
          <a:xfrm>
            <a:off x="740902" y="6169967"/>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latin typeface="Arial" panose="020B0604020202020204" pitchFamily="34" charset="0"/>
              </a:rPr>
              <a:t>DIBBS has the DLA Requirements</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3374194544"/>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000" b="0" dirty="0" smtClean="0"/>
              <a:t>CAGE</a:t>
            </a:r>
          </a:p>
          <a:p>
            <a:pPr lvl="1">
              <a:buFont typeface="Arial" panose="020B0604020202020204" pitchFamily="34" charset="0"/>
              <a:buChar char="•"/>
            </a:pPr>
            <a:r>
              <a:rPr lang="en-US" sz="1800" b="0" dirty="0" smtClean="0"/>
              <a:t>DD form 2345</a:t>
            </a:r>
          </a:p>
          <a:p>
            <a:pPr>
              <a:buFont typeface="Arial" panose="020B0604020202020204" pitchFamily="34" charset="0"/>
              <a:buChar char="•"/>
            </a:pPr>
            <a:r>
              <a:rPr lang="en-US" sz="2000" b="0" dirty="0" smtClean="0"/>
              <a:t>Quality Management System</a:t>
            </a:r>
          </a:p>
          <a:p>
            <a:pPr lvl="1">
              <a:buFont typeface="Arial" panose="020B0604020202020204" pitchFamily="34" charset="0"/>
              <a:buChar char="•"/>
            </a:pPr>
            <a:r>
              <a:rPr lang="en-US" sz="1800" b="0" dirty="0" smtClean="0"/>
              <a:t>AS 9100 or ISO 9001 Certification</a:t>
            </a:r>
          </a:p>
          <a:p>
            <a:pPr>
              <a:buFont typeface="Arial" panose="020B0604020202020204" pitchFamily="34" charset="0"/>
              <a:buChar char="•"/>
            </a:pPr>
            <a:r>
              <a:rPr lang="en-US" sz="2000" b="0" dirty="0" smtClean="0"/>
              <a:t>Significant Industrial Process Certification</a:t>
            </a:r>
          </a:p>
          <a:p>
            <a:pPr lvl="1">
              <a:buFont typeface="Arial" panose="020B0604020202020204" pitchFamily="34" charset="0"/>
              <a:buChar char="•"/>
            </a:pPr>
            <a:r>
              <a:rPr lang="en-US" sz="1800" b="0" dirty="0" smtClean="0"/>
              <a:t>Internal Processes must be NADCAP or OEM Certified</a:t>
            </a:r>
          </a:p>
          <a:p>
            <a:pPr lvl="1">
              <a:buFont typeface="Arial" panose="020B0604020202020204" pitchFamily="34" charset="0"/>
              <a:buChar char="•"/>
            </a:pPr>
            <a:r>
              <a:rPr lang="en-US" sz="1800" b="0" dirty="0" smtClean="0"/>
              <a:t>Non-destructive Inspection (NDI) Level III for any Method Used</a:t>
            </a:r>
          </a:p>
          <a:p>
            <a:pPr>
              <a:buFont typeface="Arial" panose="020B0604020202020204" pitchFamily="34" charset="0"/>
              <a:buChar char="•"/>
            </a:pPr>
            <a:r>
              <a:rPr lang="en-US" sz="2000" b="0" dirty="0" smtClean="0"/>
              <a:t>Sub-Tier Supplier Shall Have</a:t>
            </a:r>
          </a:p>
          <a:p>
            <a:pPr lvl="1">
              <a:buFont typeface="Arial" panose="020B0604020202020204" pitchFamily="34" charset="0"/>
              <a:buChar char="•"/>
            </a:pPr>
            <a:r>
              <a:rPr lang="en-US" sz="1800" b="0" dirty="0" smtClean="0"/>
              <a:t>CAGE</a:t>
            </a:r>
          </a:p>
          <a:p>
            <a:pPr lvl="1">
              <a:buFont typeface="Arial" panose="020B0604020202020204" pitchFamily="34" charset="0"/>
              <a:buChar char="•"/>
            </a:pPr>
            <a:r>
              <a:rPr lang="en-US" sz="1800" b="0" dirty="0" smtClean="0"/>
              <a:t>AS 9100 or ISO 9001</a:t>
            </a:r>
          </a:p>
          <a:p>
            <a:pPr lvl="1">
              <a:buFont typeface="Arial" panose="020B0604020202020204" pitchFamily="34" charset="0"/>
              <a:buChar char="•"/>
            </a:pPr>
            <a:r>
              <a:rPr lang="en-US" sz="1800" b="0" dirty="0" smtClean="0"/>
              <a:t>NADCAP or OEM Process Certification</a:t>
            </a:r>
          </a:p>
          <a:p>
            <a:pPr>
              <a:buFont typeface="Arial" panose="020B0604020202020204" pitchFamily="34" charset="0"/>
              <a:buChar char="•"/>
            </a:pPr>
            <a:r>
              <a:rPr lang="en-US" sz="2000" b="0" dirty="0" smtClean="0"/>
              <a:t>Experience (Purchase Order/Shipping Document)</a:t>
            </a:r>
          </a:p>
          <a:p>
            <a:pPr lvl="1">
              <a:buFont typeface="Arial" panose="020B0604020202020204" pitchFamily="34" charset="0"/>
              <a:buChar char="•"/>
            </a:pPr>
            <a:r>
              <a:rPr lang="en-US" sz="1800" b="0" dirty="0" smtClean="0"/>
              <a:t>Manufactured/Repaired Subject or Similar item within 36 Months for CSI or 84 Months for CAI  </a:t>
            </a:r>
          </a:p>
          <a:p>
            <a:pPr>
              <a:buFont typeface="Arial" panose="020B0604020202020204" pitchFamily="34" charset="0"/>
              <a:buChar char="•"/>
            </a:pPr>
            <a:r>
              <a:rPr lang="en-US" sz="2000" b="0" dirty="0"/>
              <a:t>Licensee Agreement if Proprietary Data is Used</a:t>
            </a:r>
          </a:p>
          <a:p>
            <a:pPr marL="342900" lvl="1" indent="-342900">
              <a:buFont typeface="Arial" panose="020B0604020202020204" pitchFamily="34" charset="0"/>
              <a:buChar char="•"/>
            </a:pPr>
            <a:endParaRPr lang="en-US" sz="2000" b="0" dirty="0">
              <a:ea typeface="+mn-ea"/>
              <a:cs typeface="+mn-cs"/>
            </a:endParaRPr>
          </a:p>
        </p:txBody>
      </p:sp>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12</a:t>
            </a:fld>
            <a:endParaRPr lang="en-US" dirty="0"/>
          </a:p>
        </p:txBody>
      </p:sp>
      <p:sp>
        <p:nvSpPr>
          <p:cNvPr id="4" name="Title 3"/>
          <p:cNvSpPr>
            <a:spLocks noGrp="1"/>
          </p:cNvSpPr>
          <p:nvPr>
            <p:ph type="title"/>
          </p:nvPr>
        </p:nvSpPr>
        <p:spPr/>
        <p:txBody>
          <a:bodyPr/>
          <a:lstStyle/>
          <a:p>
            <a:r>
              <a:rPr lang="en-US" sz="2800" b="0" dirty="0"/>
              <a:t>Submitter Minimum Requirements</a:t>
            </a:r>
          </a:p>
        </p:txBody>
      </p:sp>
    </p:spTree>
    <p:extLst>
      <p:ext uri="{BB962C8B-B14F-4D97-AF65-F5344CB8AC3E}">
        <p14:creationId xmlns:p14="http://schemas.microsoft.com/office/powerpoint/2010/main" val="296444936"/>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13</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Justification for Qualification </a:t>
            </a:r>
            <a:r>
              <a:rPr lang="en-US" sz="2800" b="0" dirty="0" smtClean="0"/>
              <a:t>Requirements</a:t>
            </a:r>
            <a:endParaRPr lang="en-US" sz="2800" b="0" dirty="0"/>
          </a:p>
        </p:txBody>
      </p:sp>
      <p:sp>
        <p:nvSpPr>
          <p:cNvPr id="2" name="TextBox 1"/>
          <p:cNvSpPr txBox="1"/>
          <p:nvPr/>
        </p:nvSpPr>
        <p:spPr>
          <a:xfrm>
            <a:off x="404132" y="1213886"/>
            <a:ext cx="4612668" cy="4739759"/>
          </a:xfrm>
          <a:prstGeom prst="rect">
            <a:avLst/>
          </a:prstGeom>
          <a:noFill/>
        </p:spPr>
        <p:txBody>
          <a:bodyPr wrap="square" rtlCol="0">
            <a:spAutoFit/>
          </a:bodyPr>
          <a:lstStyle/>
          <a:p>
            <a:pPr marL="285750" indent="-285750">
              <a:buFont typeface="Arial" pitchFamily="34" charset="0"/>
              <a:buChar char="•"/>
            </a:pPr>
            <a:r>
              <a:rPr lang="en-US" dirty="0" smtClean="0">
                <a:solidFill>
                  <a:srgbClr val="000000"/>
                </a:solidFill>
                <a:latin typeface="Calibri" panose="020F0502020204030204" pitchFamily="34" charset="0"/>
                <a:cs typeface="+mn-cs"/>
              </a:rPr>
              <a:t>Engineering</a:t>
            </a:r>
          </a:p>
          <a:p>
            <a:pPr marL="742950" lvl="1" indent="-285750">
              <a:buFont typeface="Arial" pitchFamily="34" charset="0"/>
              <a:buChar char="•"/>
            </a:pPr>
            <a:r>
              <a:rPr lang="en-US" dirty="0" smtClean="0">
                <a:solidFill>
                  <a:srgbClr val="000000"/>
                </a:solidFill>
                <a:latin typeface="Calibri" panose="020F0502020204030204" pitchFamily="34" charset="0"/>
                <a:cs typeface="+mn-cs"/>
              </a:rPr>
              <a:t>Check Master QR Listing</a:t>
            </a:r>
          </a:p>
          <a:p>
            <a:pPr marL="742950" lvl="1" indent="-285750">
              <a:buFont typeface="Arial" pitchFamily="34" charset="0"/>
              <a:buChar char="•"/>
            </a:pPr>
            <a:r>
              <a:rPr lang="en-US" dirty="0" smtClean="0">
                <a:solidFill>
                  <a:srgbClr val="000000"/>
                </a:solidFill>
                <a:latin typeface="Calibri" panose="020F0502020204030204" pitchFamily="34" charset="0"/>
                <a:cs typeface="+mn-cs"/>
              </a:rPr>
              <a:t>JQR approved August 2015</a:t>
            </a:r>
          </a:p>
          <a:p>
            <a:pPr marL="1200150" lvl="2" indent="-285750">
              <a:buFont typeface="Arial" pitchFamily="34" charset="0"/>
              <a:buChar char="•"/>
            </a:pPr>
            <a:r>
              <a:rPr lang="en-US" dirty="0" smtClean="0">
                <a:solidFill>
                  <a:srgbClr val="000000"/>
                </a:solidFill>
                <a:latin typeface="Calibri" panose="020F0502020204030204" pitchFamily="34" charset="0"/>
                <a:cs typeface="+mn-cs"/>
              </a:rPr>
              <a:t>CSI </a:t>
            </a:r>
          </a:p>
          <a:p>
            <a:pPr marL="1657350" lvl="3" indent="-285750">
              <a:buFont typeface="Arial" pitchFamily="34" charset="0"/>
              <a:buChar char="•"/>
            </a:pPr>
            <a:r>
              <a:rPr lang="en-US" dirty="0" smtClean="0">
                <a:solidFill>
                  <a:srgbClr val="000000"/>
                </a:solidFill>
                <a:latin typeface="Calibri" panose="020F0502020204030204" pitchFamily="34" charset="0"/>
                <a:cs typeface="+mn-cs"/>
              </a:rPr>
              <a:t>Technical Branch </a:t>
            </a:r>
          </a:p>
          <a:p>
            <a:pPr marL="1200150" lvl="2" indent="-285750">
              <a:buFont typeface="Arial" pitchFamily="34" charset="0"/>
              <a:buChar char="•"/>
            </a:pPr>
            <a:r>
              <a:rPr lang="en-US" dirty="0" smtClean="0">
                <a:solidFill>
                  <a:srgbClr val="000000"/>
                </a:solidFill>
                <a:latin typeface="Calibri" panose="020F0502020204030204" pitchFamily="34" charset="0"/>
                <a:cs typeface="+mn-cs"/>
              </a:rPr>
              <a:t>CAI </a:t>
            </a:r>
          </a:p>
          <a:p>
            <a:pPr marL="1657350" lvl="3" indent="-285750">
              <a:buFont typeface="Arial" pitchFamily="34" charset="0"/>
              <a:buChar char="•"/>
            </a:pPr>
            <a:r>
              <a:rPr lang="en-US" dirty="0" smtClean="0">
                <a:solidFill>
                  <a:srgbClr val="000000"/>
                </a:solidFill>
                <a:latin typeface="Calibri" panose="020F0502020204030204" pitchFamily="34" charset="0"/>
                <a:cs typeface="+mn-cs"/>
              </a:rPr>
              <a:t>Comp Advocate </a:t>
            </a:r>
          </a:p>
          <a:p>
            <a:pPr marL="1657350" lvl="3" indent="-285750">
              <a:buFont typeface="Arial" pitchFamily="34" charset="0"/>
              <a:buChar char="•"/>
            </a:pPr>
            <a:r>
              <a:rPr lang="en-US" dirty="0" smtClean="0">
                <a:solidFill>
                  <a:srgbClr val="000000"/>
                </a:solidFill>
                <a:latin typeface="Calibri" panose="020F0502020204030204" pitchFamily="34" charset="0"/>
                <a:cs typeface="+mn-cs"/>
              </a:rPr>
              <a:t>Head of Procurement</a:t>
            </a:r>
          </a:p>
          <a:p>
            <a:pPr lvl="3"/>
            <a:endParaRPr lang="en-US" dirty="0">
              <a:solidFill>
                <a:srgbClr val="000000"/>
              </a:solidFill>
              <a:latin typeface="Calibri" panose="020F0502020204030204" pitchFamily="34" charset="0"/>
              <a:cs typeface="+mn-cs"/>
            </a:endParaRPr>
          </a:p>
          <a:p>
            <a:pPr marL="742950" lvl="1" indent="-285750">
              <a:buFont typeface="Arial" pitchFamily="34" charset="0"/>
              <a:buChar char="•"/>
            </a:pPr>
            <a:r>
              <a:rPr lang="en-US" dirty="0" smtClean="0">
                <a:solidFill>
                  <a:srgbClr val="FF0000"/>
                </a:solidFill>
                <a:latin typeface="Calibri" panose="020F0502020204030204" pitchFamily="34" charset="0"/>
                <a:cs typeface="+mn-cs"/>
              </a:rPr>
              <a:t>Estimated Cost</a:t>
            </a:r>
          </a:p>
          <a:p>
            <a:pPr marL="1097280" lvl="2" indent="-285750">
              <a:buFont typeface="Arial" pitchFamily="34" charset="0"/>
              <a:buChar char="•"/>
            </a:pPr>
            <a:r>
              <a:rPr lang="en-US" dirty="0">
                <a:solidFill>
                  <a:srgbClr val="FF0000"/>
                </a:solidFill>
                <a:latin typeface="Calibri" panose="020F0502020204030204" pitchFamily="34" charset="0"/>
                <a:cs typeface="+mn-cs"/>
              </a:rPr>
              <a:t>Waivers	</a:t>
            </a:r>
            <a:r>
              <a:rPr lang="en-US" dirty="0" smtClean="0">
                <a:solidFill>
                  <a:srgbClr val="FF0000"/>
                </a:solidFill>
                <a:latin typeface="Calibri" panose="020F0502020204030204" pitchFamily="34" charset="0"/>
                <a:cs typeface="+mn-cs"/>
              </a:rPr>
              <a:t>$ 1,500</a:t>
            </a:r>
            <a:endParaRPr lang="en-US" dirty="0">
              <a:solidFill>
                <a:srgbClr val="FF0000"/>
              </a:solidFill>
              <a:latin typeface="Calibri" panose="020F0502020204030204" pitchFamily="34" charset="0"/>
              <a:cs typeface="+mn-cs"/>
            </a:endParaRPr>
          </a:p>
          <a:p>
            <a:pPr marL="1097280" lvl="2" indent="-285750">
              <a:buFont typeface="Arial" pitchFamily="34" charset="0"/>
              <a:buChar char="•"/>
            </a:pPr>
            <a:r>
              <a:rPr lang="en-US" dirty="0" smtClean="0">
                <a:solidFill>
                  <a:srgbClr val="FF0000"/>
                </a:solidFill>
                <a:latin typeface="Calibri" panose="020F0502020204030204" pitchFamily="34" charset="0"/>
                <a:cs typeface="+mn-cs"/>
              </a:rPr>
              <a:t>SAR/Master SAR</a:t>
            </a:r>
            <a:r>
              <a:rPr lang="en-US" dirty="0">
                <a:solidFill>
                  <a:srgbClr val="FF0000"/>
                </a:solidFill>
                <a:latin typeface="Calibri" panose="020F0502020204030204" pitchFamily="34" charset="0"/>
                <a:cs typeface="+mn-cs"/>
              </a:rPr>
              <a:t>	$ 2,500</a:t>
            </a:r>
          </a:p>
          <a:p>
            <a:pPr marL="1097280" lvl="2" indent="-285750">
              <a:buFont typeface="Arial" pitchFamily="34" charset="0"/>
              <a:buChar char="•"/>
            </a:pPr>
            <a:r>
              <a:rPr lang="en-US" dirty="0" smtClean="0">
                <a:solidFill>
                  <a:srgbClr val="FF0000"/>
                </a:solidFill>
                <a:latin typeface="Calibri" panose="020F0502020204030204" pitchFamily="34" charset="0"/>
                <a:cs typeface="+mn-cs"/>
              </a:rPr>
              <a:t>SAR </a:t>
            </a:r>
            <a:r>
              <a:rPr lang="en-US" dirty="0">
                <a:solidFill>
                  <a:srgbClr val="FF0000"/>
                </a:solidFill>
                <a:latin typeface="Calibri" panose="020F0502020204030204" pitchFamily="34" charset="0"/>
                <a:cs typeface="+mn-cs"/>
              </a:rPr>
              <a:t>Lite	</a:t>
            </a:r>
            <a:r>
              <a:rPr lang="en-US" dirty="0" smtClean="0">
                <a:solidFill>
                  <a:srgbClr val="FF0000"/>
                </a:solidFill>
                <a:latin typeface="Calibri" panose="020F0502020204030204" pitchFamily="34" charset="0"/>
                <a:cs typeface="+mn-cs"/>
              </a:rPr>
              <a:t>$ 1,500</a:t>
            </a:r>
            <a:endParaRPr lang="en-US" dirty="0">
              <a:solidFill>
                <a:srgbClr val="FF0000"/>
              </a:solidFill>
              <a:latin typeface="Calibri" panose="020F0502020204030204" pitchFamily="34" charset="0"/>
              <a:cs typeface="+mn-cs"/>
            </a:endParaRPr>
          </a:p>
          <a:p>
            <a:pPr marL="1097280" lvl="2" indent="-285750">
              <a:buFont typeface="Arial" pitchFamily="34" charset="0"/>
              <a:buChar char="•"/>
            </a:pPr>
            <a:r>
              <a:rPr lang="en-US" dirty="0">
                <a:solidFill>
                  <a:srgbClr val="FF0000"/>
                </a:solidFill>
                <a:latin typeface="Calibri" panose="020F0502020204030204" pitchFamily="34" charset="0"/>
                <a:cs typeface="+mn-cs"/>
              </a:rPr>
              <a:t>Resubstantiation	$ </a:t>
            </a:r>
            <a:r>
              <a:rPr lang="en-US" dirty="0" smtClean="0">
                <a:solidFill>
                  <a:srgbClr val="FF0000"/>
                </a:solidFill>
                <a:latin typeface="Calibri" panose="020F0502020204030204" pitchFamily="34" charset="0"/>
                <a:cs typeface="+mn-cs"/>
              </a:rPr>
              <a:t>1,000</a:t>
            </a:r>
          </a:p>
          <a:p>
            <a:pPr marL="1097280" lvl="2" indent="-285750">
              <a:buFont typeface="Arial" pitchFamily="34" charset="0"/>
              <a:buChar char="•"/>
            </a:pPr>
            <a:r>
              <a:rPr lang="en-US" dirty="0">
                <a:solidFill>
                  <a:srgbClr val="FF0000"/>
                </a:solidFill>
                <a:latin typeface="Calibri" panose="020F0502020204030204" pitchFamily="34" charset="0"/>
                <a:cs typeface="+mn-cs"/>
              </a:rPr>
              <a:t>SRR </a:t>
            </a:r>
            <a:r>
              <a:rPr lang="en-US" dirty="0" smtClean="0">
                <a:solidFill>
                  <a:srgbClr val="FF0000"/>
                </a:solidFill>
                <a:latin typeface="Calibri" panose="020F0502020204030204" pitchFamily="34" charset="0"/>
                <a:cs typeface="+mn-cs"/>
              </a:rPr>
              <a:t>Lite</a:t>
            </a:r>
            <a:r>
              <a:rPr lang="en-US" dirty="0">
                <a:solidFill>
                  <a:srgbClr val="FF0000"/>
                </a:solidFill>
                <a:latin typeface="Calibri" panose="020F0502020204030204" pitchFamily="34" charset="0"/>
                <a:cs typeface="+mn-cs"/>
              </a:rPr>
              <a:t>	$ </a:t>
            </a:r>
            <a:r>
              <a:rPr lang="en-US" dirty="0" smtClean="0">
                <a:solidFill>
                  <a:srgbClr val="FF0000"/>
                </a:solidFill>
                <a:latin typeface="Calibri" panose="020F0502020204030204" pitchFamily="34" charset="0"/>
                <a:cs typeface="+mn-cs"/>
              </a:rPr>
              <a:t>   </a:t>
            </a:r>
            <a:r>
              <a:rPr lang="en-US" dirty="0">
                <a:solidFill>
                  <a:srgbClr val="FF0000"/>
                </a:solidFill>
                <a:latin typeface="Calibri" panose="020F0502020204030204" pitchFamily="34" charset="0"/>
                <a:cs typeface="+mn-cs"/>
              </a:rPr>
              <a:t>500</a:t>
            </a:r>
          </a:p>
          <a:p>
            <a:pPr marL="811530" lvl="2"/>
            <a:endParaRPr lang="en-US" sz="1600" dirty="0">
              <a:solidFill>
                <a:srgbClr val="000000"/>
              </a:solidFill>
              <a:latin typeface="+mn-lt"/>
              <a:cs typeface="+mn-cs"/>
            </a:endParaRPr>
          </a:p>
          <a:p>
            <a:pPr marL="1097280" lvl="2" indent="-285750">
              <a:buFont typeface="Arial" pitchFamily="34" charset="0"/>
              <a:buChar char="•"/>
            </a:pPr>
            <a:endParaRPr lang="en-US" sz="1600" dirty="0">
              <a:solidFill>
                <a:srgbClr val="000000"/>
              </a:solidFill>
              <a:latin typeface="+mn-lt"/>
              <a:cs typeface="+mn-cs"/>
            </a:endParaRPr>
          </a:p>
        </p:txBody>
      </p:sp>
      <p:sp>
        <p:nvSpPr>
          <p:cNvPr id="3" name="Rectangle 2"/>
          <p:cNvSpPr/>
          <p:nvPr/>
        </p:nvSpPr>
        <p:spPr>
          <a:xfrm>
            <a:off x="514350" y="5852554"/>
            <a:ext cx="4601984" cy="584775"/>
          </a:xfrm>
          <a:prstGeom prst="rect">
            <a:avLst/>
          </a:prstGeom>
        </p:spPr>
        <p:txBody>
          <a:bodyPr wrap="square">
            <a:spAutoFit/>
          </a:bodyPr>
          <a:lstStyle/>
          <a:p>
            <a:r>
              <a:rPr lang="en-US" sz="1600" dirty="0"/>
              <a:t>https://org.eis.afmc.af.mil/sites/639acsg/LPSE/Source%20Approval%20Request%20Training/Forms/AllItems.aspx</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080" y="1124797"/>
            <a:ext cx="3268320" cy="421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550" y="2411955"/>
            <a:ext cx="3226228" cy="405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132549"/>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14</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Class Action QR Waiver or Waiver </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923" y="1209674"/>
            <a:ext cx="3618250" cy="470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93537" y="1194836"/>
            <a:ext cx="4607087" cy="5447645"/>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000000"/>
                </a:solidFill>
                <a:latin typeface="Calibri" panose="020F0502020204030204" pitchFamily="34" charset="0"/>
                <a:cs typeface="+mn-cs"/>
              </a:rPr>
              <a:t>Waiver issue not to provide Qualification requirements</a:t>
            </a:r>
          </a:p>
          <a:p>
            <a:pPr marL="285750" indent="-285750">
              <a:buFont typeface="Arial" pitchFamily="34" charset="0"/>
              <a:buChar char="•"/>
            </a:pPr>
            <a:r>
              <a:rPr lang="en-US" sz="2000" dirty="0" smtClean="0">
                <a:solidFill>
                  <a:srgbClr val="000000"/>
                </a:solidFill>
                <a:latin typeface="Calibri" panose="020F0502020204030204" pitchFamily="34" charset="0"/>
                <a:cs typeface="+mn-cs"/>
              </a:rPr>
              <a:t>AMC/AMSC Confirmed </a:t>
            </a:r>
          </a:p>
          <a:p>
            <a:pPr marL="742950" lvl="1" indent="-285750">
              <a:buFont typeface="Arial" pitchFamily="34" charset="0"/>
              <a:buChar char="•"/>
            </a:pPr>
            <a:r>
              <a:rPr lang="en-US" sz="2000" dirty="0" smtClean="0">
                <a:solidFill>
                  <a:srgbClr val="00B050"/>
                </a:solidFill>
              </a:rPr>
              <a:t>G    (Full and Open Competition)</a:t>
            </a:r>
          </a:p>
          <a:p>
            <a:pPr marL="1200150" lvl="2" indent="-285750">
              <a:buFont typeface="Arial" pitchFamily="34" charset="0"/>
              <a:buChar char="•"/>
            </a:pPr>
            <a:r>
              <a:rPr lang="en-US" sz="2000" dirty="0" smtClean="0">
                <a:solidFill>
                  <a:srgbClr val="00B050"/>
                </a:solidFill>
              </a:rPr>
              <a:t>No Waiver/SAR Required</a:t>
            </a:r>
          </a:p>
          <a:p>
            <a:pPr marL="742950" lvl="1" indent="-285750">
              <a:buFont typeface="Arial" pitchFamily="34" charset="0"/>
              <a:buChar char="•"/>
            </a:pPr>
            <a:r>
              <a:rPr lang="en-US" sz="2000" dirty="0">
                <a:solidFill>
                  <a:srgbClr val="FF0000"/>
                </a:solidFill>
              </a:rPr>
              <a:t>A </a:t>
            </a:r>
            <a:r>
              <a:rPr lang="en-US" sz="2000" dirty="0" smtClean="0">
                <a:solidFill>
                  <a:srgbClr val="FF0000"/>
                </a:solidFill>
              </a:rPr>
              <a:t>   Data </a:t>
            </a:r>
            <a:r>
              <a:rPr lang="en-US" sz="2000" dirty="0">
                <a:solidFill>
                  <a:srgbClr val="FF0000"/>
                </a:solidFill>
              </a:rPr>
              <a:t>Right Questionable</a:t>
            </a:r>
            <a:endParaRPr lang="en-US" sz="2000" dirty="0" smtClean="0">
              <a:solidFill>
                <a:srgbClr val="FF0000"/>
              </a:solidFill>
            </a:endParaRPr>
          </a:p>
          <a:p>
            <a:pPr marL="742950" lvl="1" indent="-285750">
              <a:buFont typeface="Arial" pitchFamily="34" charset="0"/>
              <a:buChar char="•"/>
            </a:pPr>
            <a:r>
              <a:rPr lang="en-US" sz="2000" dirty="0">
                <a:solidFill>
                  <a:srgbClr val="FF0000"/>
                </a:solidFill>
              </a:rPr>
              <a:t>B    Source </a:t>
            </a:r>
            <a:r>
              <a:rPr lang="en-US" sz="2000" dirty="0" smtClean="0">
                <a:solidFill>
                  <a:srgbClr val="FF0000"/>
                </a:solidFill>
              </a:rPr>
              <a:t>Control (OEM Qualification)</a:t>
            </a:r>
          </a:p>
          <a:p>
            <a:pPr marL="742950" lvl="1" indent="-285750">
              <a:buFont typeface="Arial" pitchFamily="34" charset="0"/>
              <a:buChar char="•"/>
            </a:pPr>
            <a:r>
              <a:rPr lang="en-US" sz="2000" dirty="0">
                <a:solidFill>
                  <a:srgbClr val="FF0000"/>
                </a:solidFill>
              </a:rPr>
              <a:t>H </a:t>
            </a:r>
            <a:r>
              <a:rPr lang="en-US" sz="2000" dirty="0" smtClean="0">
                <a:solidFill>
                  <a:srgbClr val="FF0000"/>
                </a:solidFill>
              </a:rPr>
              <a:t>    No </a:t>
            </a:r>
            <a:r>
              <a:rPr lang="en-US" sz="2000" dirty="0">
                <a:solidFill>
                  <a:srgbClr val="FF0000"/>
                </a:solidFill>
              </a:rPr>
              <a:t>sufficient, accurate or legible data to purchase from other then the current source</a:t>
            </a:r>
            <a:endParaRPr lang="en-US" sz="2000" dirty="0" smtClean="0">
              <a:solidFill>
                <a:srgbClr val="FF0000"/>
              </a:solidFill>
            </a:endParaRPr>
          </a:p>
          <a:p>
            <a:pPr marL="742950" lvl="1" indent="-285750">
              <a:buFont typeface="Arial" pitchFamily="34" charset="0"/>
              <a:buChar char="•"/>
            </a:pPr>
            <a:r>
              <a:rPr lang="en-US" sz="2000" dirty="0">
                <a:solidFill>
                  <a:srgbClr val="FF0000"/>
                </a:solidFill>
              </a:rPr>
              <a:t>L </a:t>
            </a:r>
            <a:r>
              <a:rPr lang="en-US" sz="2000" dirty="0" smtClean="0">
                <a:solidFill>
                  <a:srgbClr val="FF0000"/>
                </a:solidFill>
              </a:rPr>
              <a:t>     Low </a:t>
            </a:r>
            <a:r>
              <a:rPr lang="en-US" sz="2000" dirty="0">
                <a:solidFill>
                  <a:srgbClr val="FF0000"/>
                </a:solidFill>
              </a:rPr>
              <a:t>Dollar </a:t>
            </a:r>
            <a:r>
              <a:rPr lang="en-US" sz="2000" dirty="0" smtClean="0">
                <a:solidFill>
                  <a:srgbClr val="FF0000"/>
                </a:solidFill>
              </a:rPr>
              <a:t>Buy</a:t>
            </a:r>
          </a:p>
          <a:p>
            <a:pPr marL="742950" lvl="1" indent="-285750">
              <a:buFont typeface="Arial" pitchFamily="34" charset="0"/>
              <a:buChar char="•"/>
            </a:pPr>
            <a:r>
              <a:rPr lang="en-US" sz="2000" dirty="0">
                <a:solidFill>
                  <a:srgbClr val="FF0000"/>
                </a:solidFill>
              </a:rPr>
              <a:t>O     No AMSC Code Assigned</a:t>
            </a:r>
            <a:endParaRPr lang="en-US" sz="2000" dirty="0" smtClean="0">
              <a:solidFill>
                <a:srgbClr val="FF0000"/>
              </a:solidFill>
            </a:endParaRPr>
          </a:p>
          <a:p>
            <a:pPr marL="742950" lvl="1" indent="-285750">
              <a:buFont typeface="Arial" pitchFamily="34" charset="0"/>
              <a:buChar char="•"/>
            </a:pPr>
            <a:r>
              <a:rPr lang="en-US" sz="2000" dirty="0">
                <a:solidFill>
                  <a:srgbClr val="FF0000"/>
                </a:solidFill>
              </a:rPr>
              <a:t>U     No Projected Life Time Savings</a:t>
            </a:r>
            <a:endParaRPr lang="en-US" sz="2000" dirty="0" smtClean="0">
              <a:solidFill>
                <a:srgbClr val="FF0000"/>
              </a:solidFill>
            </a:endParaRPr>
          </a:p>
          <a:p>
            <a:pPr marL="742950" lvl="1" indent="-285750">
              <a:buFont typeface="Arial" pitchFamily="34" charset="0"/>
              <a:buChar char="•"/>
            </a:pPr>
            <a:r>
              <a:rPr lang="en-US" sz="2000" dirty="0">
                <a:solidFill>
                  <a:srgbClr val="FF0000"/>
                </a:solidFill>
              </a:rPr>
              <a:t>Y Unstable Design</a:t>
            </a:r>
          </a:p>
          <a:p>
            <a:pPr marL="285750" indent="-285750">
              <a:buFont typeface="Arial" pitchFamily="34" charset="0"/>
              <a:buChar char="•"/>
            </a:pPr>
            <a:r>
              <a:rPr lang="en-US" sz="2000" dirty="0" smtClean="0">
                <a:solidFill>
                  <a:srgbClr val="000000"/>
                </a:solidFill>
                <a:latin typeface="Calibri" panose="020F0502020204030204" pitchFamily="34" charset="0"/>
                <a:cs typeface="+mn-cs"/>
              </a:rPr>
              <a:t>Validate Expiration Date </a:t>
            </a:r>
          </a:p>
          <a:p>
            <a:pPr marL="285750" indent="-285750">
              <a:buFont typeface="Arial" pitchFamily="34" charset="0"/>
              <a:buChar char="•"/>
            </a:pPr>
            <a:r>
              <a:rPr lang="en-US" sz="2000" dirty="0" smtClean="0">
                <a:solidFill>
                  <a:srgbClr val="000000"/>
                </a:solidFill>
                <a:latin typeface="Calibri" panose="020F0502020204030204" pitchFamily="34" charset="0"/>
                <a:cs typeface="+mn-cs"/>
              </a:rPr>
              <a:t>No Additional Action is Required </a:t>
            </a:r>
          </a:p>
          <a:p>
            <a:pPr algn="ctr"/>
            <a:endParaRPr lang="en-US" sz="2800" dirty="0">
              <a:solidFill>
                <a:srgbClr val="FF0000"/>
              </a:solidFill>
            </a:endParaRPr>
          </a:p>
        </p:txBody>
      </p:sp>
      <p:sp>
        <p:nvSpPr>
          <p:cNvPr id="3" name="Rectangle 2"/>
          <p:cNvSpPr/>
          <p:nvPr/>
        </p:nvSpPr>
        <p:spPr>
          <a:xfrm>
            <a:off x="689176" y="5998420"/>
            <a:ext cx="2091470" cy="369332"/>
          </a:xfrm>
          <a:prstGeom prst="rect">
            <a:avLst/>
          </a:prstGeom>
        </p:spPr>
        <p:txBody>
          <a:bodyPr wrap="none">
            <a:spAutoFit/>
          </a:bodyPr>
          <a:lstStyle/>
          <a:p>
            <a:r>
              <a:rPr lang="en-US" dirty="0"/>
              <a:t>AFMCFARS Part 5309</a:t>
            </a:r>
          </a:p>
        </p:txBody>
      </p:sp>
      <p:sp>
        <p:nvSpPr>
          <p:cNvPr id="2" name="Rectangle 1"/>
          <p:cNvSpPr/>
          <p:nvPr/>
        </p:nvSpPr>
        <p:spPr>
          <a:xfrm>
            <a:off x="5388323" y="5373461"/>
            <a:ext cx="3453574" cy="369332"/>
          </a:xfrm>
          <a:prstGeom prst="rect">
            <a:avLst/>
          </a:prstGeom>
        </p:spPr>
        <p:txBody>
          <a:bodyPr wrap="none">
            <a:spAutoFit/>
          </a:bodyPr>
          <a:lstStyle/>
          <a:p>
            <a:r>
              <a:rPr lang="en-US" dirty="0">
                <a:solidFill>
                  <a:srgbClr val="FF0000"/>
                </a:solidFill>
              </a:rPr>
              <a:t>Waiver based on AMSC /RMSC Codes</a:t>
            </a:r>
            <a:endParaRPr lang="en-US" dirty="0"/>
          </a:p>
        </p:txBody>
      </p:sp>
      <p:sp>
        <p:nvSpPr>
          <p:cNvPr id="9" name="Rectangle 8"/>
          <p:cNvSpPr/>
          <p:nvPr/>
        </p:nvSpPr>
        <p:spPr>
          <a:xfrm>
            <a:off x="5883514" y="5865070"/>
            <a:ext cx="2395977" cy="707886"/>
          </a:xfrm>
          <a:prstGeom prst="rect">
            <a:avLst/>
          </a:prstGeom>
        </p:spPr>
        <p:txBody>
          <a:bodyPr wrap="none">
            <a:spAutoFit/>
          </a:bodyPr>
          <a:lstStyle/>
          <a:p>
            <a:r>
              <a:rPr lang="en-US" sz="4000" dirty="0" smtClean="0">
                <a:solidFill>
                  <a:srgbClr val="FF0000"/>
                </a:solidFill>
              </a:rPr>
              <a:t>Still in Work</a:t>
            </a:r>
            <a:endParaRPr lang="en-US" sz="4000" dirty="0"/>
          </a:p>
        </p:txBody>
      </p:sp>
    </p:spTree>
    <p:extLst>
      <p:ext uri="{BB962C8B-B14F-4D97-AF65-F5344CB8AC3E}">
        <p14:creationId xmlns:p14="http://schemas.microsoft.com/office/powerpoint/2010/main" val="2211698934"/>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15</a:t>
            </a:fld>
            <a:endParaRPr lang="en-US" dirty="0"/>
          </a:p>
        </p:txBody>
      </p:sp>
      <p:sp>
        <p:nvSpPr>
          <p:cNvPr id="7" name="Title 6"/>
          <p:cNvSpPr>
            <a:spLocks noGrp="1"/>
          </p:cNvSpPr>
          <p:nvPr>
            <p:ph type="title"/>
          </p:nvPr>
        </p:nvSpPr>
        <p:spPr/>
        <p:txBody>
          <a:bodyPr/>
          <a:lstStyle/>
          <a:p>
            <a:r>
              <a:rPr lang="en-US" b="0" dirty="0"/>
              <a:t>Waiver means </a:t>
            </a:r>
            <a:r>
              <a:rPr lang="en-US" b="0" dirty="0" smtClean="0">
                <a:solidFill>
                  <a:srgbClr val="FF0000"/>
                </a:solidFill>
              </a:rPr>
              <a:t>STOP</a:t>
            </a:r>
            <a:endParaRPr lang="en-US" b="0" dirty="0">
              <a:solidFill>
                <a:srgbClr val="FF0000"/>
              </a:solidFill>
            </a:endParaRPr>
          </a:p>
        </p:txBody>
      </p:sp>
      <p:sp>
        <p:nvSpPr>
          <p:cNvPr id="2" name="TextBox 1"/>
          <p:cNvSpPr txBox="1"/>
          <p:nvPr/>
        </p:nvSpPr>
        <p:spPr>
          <a:xfrm>
            <a:off x="4394200" y="1304925"/>
            <a:ext cx="4216400" cy="4832092"/>
          </a:xfrm>
          <a:prstGeom prst="rect">
            <a:avLst/>
          </a:prstGeom>
          <a:noFill/>
        </p:spPr>
        <p:txBody>
          <a:bodyPr wrap="square" rtlCol="0">
            <a:spAutoFit/>
          </a:bodyPr>
          <a:lstStyle/>
          <a:p>
            <a:pPr algn="ctr"/>
            <a:r>
              <a:rPr lang="en-US" sz="4400" dirty="0" smtClean="0"/>
              <a:t>Waiver Means </a:t>
            </a:r>
            <a:r>
              <a:rPr lang="en-US" sz="4400" dirty="0" smtClean="0">
                <a:solidFill>
                  <a:srgbClr val="FF0000"/>
                </a:solidFill>
              </a:rPr>
              <a:t>STOP</a:t>
            </a:r>
            <a:r>
              <a:rPr lang="en-US" sz="4400" dirty="0" smtClean="0"/>
              <a:t>!!</a:t>
            </a:r>
          </a:p>
          <a:p>
            <a:pPr algn="ctr"/>
            <a:endParaRPr lang="en-US" sz="4400" dirty="0" smtClean="0"/>
          </a:p>
          <a:p>
            <a:pPr algn="ctr"/>
            <a:r>
              <a:rPr lang="en-US" sz="4400" dirty="0" smtClean="0"/>
              <a:t>Do </a:t>
            </a:r>
            <a:r>
              <a:rPr lang="en-US" sz="4400" dirty="0"/>
              <a:t>Not Pass </a:t>
            </a:r>
            <a:r>
              <a:rPr lang="en-US" sz="4400" dirty="0" smtClean="0"/>
              <a:t>Go</a:t>
            </a:r>
            <a:endParaRPr lang="en-US" sz="4400" dirty="0"/>
          </a:p>
          <a:p>
            <a:pPr algn="ctr"/>
            <a:endParaRPr lang="en-US" sz="4400" dirty="0"/>
          </a:p>
          <a:p>
            <a:pPr algn="ctr"/>
            <a:r>
              <a:rPr lang="en-US" sz="4400" dirty="0" smtClean="0"/>
              <a:t>Do Not Submit </a:t>
            </a:r>
          </a:p>
          <a:p>
            <a:pPr algn="ctr"/>
            <a:r>
              <a:rPr lang="en-US" sz="4400" dirty="0" smtClean="0"/>
              <a:t>a SAR</a:t>
            </a:r>
            <a:endParaRPr lang="en-US" sz="4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594" y="1304925"/>
            <a:ext cx="2990033" cy="297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139977"/>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16</a:t>
            </a:fld>
            <a:endParaRPr lang="en-US" dirty="0"/>
          </a:p>
        </p:txBody>
      </p:sp>
      <p:sp>
        <p:nvSpPr>
          <p:cNvPr id="7" name="Title 6"/>
          <p:cNvSpPr>
            <a:spLocks noGrp="1"/>
          </p:cNvSpPr>
          <p:nvPr>
            <p:ph type="title"/>
          </p:nvPr>
        </p:nvSpPr>
        <p:spPr>
          <a:xfrm>
            <a:off x="969169" y="0"/>
            <a:ext cx="7205663" cy="991825"/>
          </a:xfrm>
          <a:prstGeom prst="rect">
            <a:avLst/>
          </a:prstGeom>
        </p:spPr>
        <p:txBody>
          <a:bodyPr/>
          <a:lstStyle/>
          <a:p>
            <a:pPr lvl="1"/>
            <a:r>
              <a:rPr lang="en-US" sz="2800" b="0" kern="1200" dirty="0" smtClean="0">
                <a:solidFill>
                  <a:schemeClr val="tx1"/>
                </a:solidFill>
                <a:latin typeface="Calibri" panose="020F0502020204030204" pitchFamily="34" charset="0"/>
              </a:rPr>
              <a:t>Acquisition Method Suffix Codes </a:t>
            </a:r>
            <a:br>
              <a:rPr lang="en-US" sz="2800" b="0" kern="1200" dirty="0" smtClean="0">
                <a:solidFill>
                  <a:schemeClr val="tx1"/>
                </a:solidFill>
                <a:latin typeface="Calibri" panose="020F0502020204030204" pitchFamily="34" charset="0"/>
              </a:rPr>
            </a:br>
            <a:r>
              <a:rPr lang="en-US" sz="2000" b="0" dirty="0" smtClean="0">
                <a:latin typeface="Calibri" panose="020F0502020204030204" pitchFamily="34" charset="0"/>
                <a:ea typeface="+mj-ea"/>
                <a:cs typeface="+mj-cs"/>
              </a:rPr>
              <a:t>AMC/AMSC </a:t>
            </a:r>
            <a:r>
              <a:rPr lang="en-US" sz="2000" b="0" dirty="0" smtClean="0">
                <a:solidFill>
                  <a:srgbClr val="FF0000"/>
                </a:solidFill>
                <a:latin typeface="Calibri" panose="020F0502020204030204" pitchFamily="34" charset="0"/>
                <a:ea typeface="+mj-ea"/>
                <a:cs typeface="+mj-cs"/>
              </a:rPr>
              <a:t>(RMC/RMSC)</a:t>
            </a:r>
            <a:r>
              <a:rPr lang="en-US" sz="2800" b="0" dirty="0">
                <a:solidFill>
                  <a:srgbClr val="FF0000"/>
                </a:solidFill>
                <a:latin typeface="Calibri" panose="020F0502020204030204" pitchFamily="34" charset="0"/>
                <a:ea typeface="+mj-ea"/>
                <a:cs typeface="+mj-cs"/>
              </a:rPr>
              <a:t/>
            </a:r>
            <a:br>
              <a:rPr lang="en-US" sz="2800" b="0" dirty="0">
                <a:solidFill>
                  <a:srgbClr val="FF0000"/>
                </a:solidFill>
                <a:latin typeface="Calibri" panose="020F0502020204030204" pitchFamily="34" charset="0"/>
                <a:ea typeface="+mj-ea"/>
                <a:cs typeface="+mj-cs"/>
              </a:rPr>
            </a:br>
            <a:endParaRPr lang="en-US" sz="900" dirty="0">
              <a:solidFill>
                <a:srgbClr val="FF0000"/>
              </a:solidFill>
              <a:latin typeface="Calibri" panose="020F0502020204030204" pitchFamily="34" charset="0"/>
              <a:ea typeface="+mj-ea"/>
              <a:cs typeface="+mj-cs"/>
            </a:endParaRPr>
          </a:p>
        </p:txBody>
      </p:sp>
      <p:sp>
        <p:nvSpPr>
          <p:cNvPr id="12" name="Down Arrow 11"/>
          <p:cNvSpPr/>
          <p:nvPr/>
        </p:nvSpPr>
        <p:spPr bwMode="auto">
          <a:xfrm>
            <a:off x="5340552" y="991826"/>
            <a:ext cx="246490" cy="22661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80023575"/>
              </p:ext>
            </p:extLst>
          </p:nvPr>
        </p:nvGraphicFramePr>
        <p:xfrm>
          <a:off x="451897" y="1123948"/>
          <a:ext cx="8168228" cy="5012808"/>
        </p:xfrm>
        <a:graphic>
          <a:graphicData uri="http://schemas.openxmlformats.org/drawingml/2006/table">
            <a:tbl>
              <a:tblPr/>
              <a:tblGrid>
                <a:gridCol w="199033"/>
                <a:gridCol w="1652847"/>
                <a:gridCol w="328838"/>
                <a:gridCol w="173073"/>
                <a:gridCol w="173073"/>
                <a:gridCol w="173073"/>
                <a:gridCol w="173073"/>
                <a:gridCol w="173073"/>
                <a:gridCol w="173073"/>
                <a:gridCol w="216342"/>
                <a:gridCol w="276917"/>
                <a:gridCol w="173073"/>
                <a:gridCol w="224995"/>
                <a:gridCol w="173073"/>
                <a:gridCol w="224995"/>
                <a:gridCol w="276917"/>
                <a:gridCol w="242302"/>
                <a:gridCol w="242302"/>
                <a:gridCol w="173073"/>
                <a:gridCol w="398068"/>
                <a:gridCol w="2327015"/>
              </a:tblGrid>
              <a:tr h="145483">
                <a:tc>
                  <a:txBody>
                    <a:bodyPr/>
                    <a:lstStyle/>
                    <a:p>
                      <a:pPr algn="ctr" fontAlgn="b"/>
                      <a:r>
                        <a:rPr lang="en-US" sz="700" b="0" i="0" u="none" strike="noStrike" dirty="0">
                          <a:solidFill>
                            <a:srgbClr val="000000"/>
                          </a:solidFill>
                          <a:effectLst/>
                          <a:latin typeface="Calibri"/>
                        </a:rPr>
                        <a:t> </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n-US" sz="700" b="0" i="0" u="none" strike="noStrike" dirty="0">
                          <a:solidFill>
                            <a:srgbClr val="000000"/>
                          </a:solidFill>
                          <a:effectLst/>
                          <a:latin typeface="Calibri"/>
                        </a:rPr>
                        <a:t>AMC-QR?</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500" b="0" i="0" u="none" strike="noStrike" dirty="0">
                          <a:solidFill>
                            <a:srgbClr val="000000"/>
                          </a:solidFill>
                          <a:effectLst/>
                          <a:latin typeface="Calibri"/>
                        </a:rPr>
                        <a:t>Screen</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solidFill>
                            <a:srgbClr val="000000"/>
                          </a:solidFill>
                          <a:effectLst/>
                          <a:latin typeface="Calibri"/>
                        </a:rPr>
                        <a:t>Screen</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solidFill>
                            <a:srgbClr val="000000"/>
                          </a:solidFill>
                          <a:effectLst/>
                          <a:latin typeface="Calibri"/>
                        </a:rPr>
                        <a:t>ENGR</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solidFill>
                            <a:srgbClr val="000000"/>
                          </a:solidFill>
                          <a:effectLst/>
                          <a:latin typeface="Calibri"/>
                        </a:rPr>
                        <a:t>ES</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solidFill>
                            <a:srgbClr val="000000"/>
                          </a:solidFill>
                          <a:effectLst/>
                          <a:latin typeface="Calibri"/>
                        </a:rPr>
                        <a:t>ENGR</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solidFill>
                            <a:srgbClr val="000000"/>
                          </a:solidFill>
                          <a:effectLst/>
                          <a:latin typeface="Calibri"/>
                        </a:rPr>
                        <a:t>ENGR</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solidFill>
                            <a:srgbClr val="000000"/>
                          </a:solidFill>
                          <a:effectLst/>
                          <a:latin typeface="Calibri"/>
                        </a:rPr>
                        <a:t>ENGR</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solidFill>
                            <a:srgbClr val="000000"/>
                          </a:solidFill>
                          <a:effectLst/>
                          <a:latin typeface="Calibri"/>
                        </a:rPr>
                        <a:t>ENGR</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solidFill>
                            <a:srgbClr val="000000"/>
                          </a:solidFill>
                          <a:effectLst/>
                          <a:latin typeface="Calibri"/>
                        </a:rPr>
                        <a:t>ENGR</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solidFill>
                            <a:srgbClr val="000000"/>
                          </a:solidFill>
                          <a:effectLst/>
                          <a:latin typeface="Calibri"/>
                        </a:rPr>
                        <a:t>ENGR</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solidFill>
                            <a:srgbClr val="000000"/>
                          </a:solidFill>
                          <a:effectLst/>
                          <a:latin typeface="Calibri"/>
                        </a:rPr>
                        <a:t> </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a:rPr>
                        <a:t>Mar 2015</a:t>
                      </a:r>
                      <a:r>
                        <a:rPr lang="en-US" sz="1000" b="0" i="0" u="none" strike="noStrike" dirty="0">
                          <a:solidFill>
                            <a:srgbClr val="000000"/>
                          </a:solidFill>
                          <a:effectLst/>
                          <a:latin typeface="Calibri"/>
                        </a:rPr>
                        <a:t> </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416">
                <a:tc>
                  <a:txBody>
                    <a:bodyPr/>
                    <a:lstStyle/>
                    <a:p>
                      <a:pPr algn="ctr" fontAlgn="ctr"/>
                      <a:r>
                        <a:rPr lang="en-US" sz="500" b="0" i="0" u="none" strike="noStrike" dirty="0">
                          <a:solidFill>
                            <a:srgbClr val="000000"/>
                          </a:solidFill>
                          <a:effectLst/>
                          <a:latin typeface="Calibri"/>
                        </a:rPr>
                        <a:t>AMSC</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dirty="0">
                          <a:solidFill>
                            <a:srgbClr val="000000"/>
                          </a:solidFill>
                          <a:effectLst/>
                          <a:latin typeface="Calibri"/>
                        </a:rPr>
                        <a:t>Description</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Expire  (Months)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1</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3</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4</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5</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TEMP</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TDP (Given)</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761 SAW</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EDL</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JQR</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QR Listing</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MQR</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84 Waiver</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QR Waiver</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FAT         260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500" b="0" i="0" u="none" strike="noStrike" dirty="0">
                          <a:solidFill>
                            <a:srgbClr val="000000"/>
                          </a:solidFill>
                          <a:effectLst/>
                          <a:latin typeface="Calibri"/>
                        </a:rPr>
                        <a:t>Competitive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dirty="0">
                          <a:solidFill>
                            <a:srgbClr val="000000"/>
                          </a:solidFill>
                          <a:effectLst/>
                          <a:latin typeface="Calibri"/>
                        </a:rPr>
                        <a:t>Notes  See DFARS PGI 217.7506</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20369">
                <a:tc>
                  <a:txBody>
                    <a:bodyPr/>
                    <a:lstStyle/>
                    <a:p>
                      <a:pPr algn="ctr" fontAlgn="ctr"/>
                      <a:r>
                        <a:rPr lang="en-US" sz="700" b="0" i="0" u="none" strike="noStrike" dirty="0">
                          <a:solidFill>
                            <a:srgbClr val="000000"/>
                          </a:solidFill>
                          <a:effectLst/>
                          <a:latin typeface="Calibri"/>
                        </a:rPr>
                        <a:t>A</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en-US" sz="700" b="0" i="0" u="none" strike="noStrike" dirty="0">
                          <a:solidFill>
                            <a:srgbClr val="000000"/>
                          </a:solidFill>
                          <a:effectLst/>
                          <a:latin typeface="Calibri"/>
                        </a:rPr>
                        <a:t>Data Right </a:t>
                      </a:r>
                      <a:r>
                        <a:rPr lang="en-US" sz="700" b="0" i="0" u="sng" strike="noStrike" dirty="0">
                          <a:solidFill>
                            <a:srgbClr val="000000"/>
                          </a:solidFill>
                          <a:effectLst/>
                          <a:latin typeface="Calibri"/>
                        </a:rPr>
                        <a:t>Questionable</a:t>
                      </a:r>
                      <a:endParaRPr lang="en-US" sz="700" b="0" i="0" u="none" strike="noStrike" dirty="0">
                        <a:solidFill>
                          <a:srgbClr val="000000"/>
                        </a:solidFill>
                        <a:effectLst/>
                        <a:latin typeface="Calibri"/>
                      </a:endParaRP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0" i="0" u="none" strike="noStrike" dirty="0">
                          <a:solidFill>
                            <a:srgbClr val="000000"/>
                          </a:solidFill>
                          <a:effectLst/>
                          <a:latin typeface="Calibri"/>
                        </a:rPr>
                        <a:t>24</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700" b="1"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Limited if alt data source can be used to qualify design control activity (OEM) procedure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416">
                <a:tc>
                  <a:txBody>
                    <a:bodyPr/>
                    <a:lstStyle/>
                    <a:p>
                      <a:pPr algn="ctr" fontAlgn="ctr"/>
                      <a:r>
                        <a:rPr lang="en-US" sz="700" b="0" i="0" u="none" strike="noStrike" dirty="0">
                          <a:solidFill>
                            <a:srgbClr val="000000"/>
                          </a:solidFill>
                          <a:effectLst/>
                          <a:latin typeface="Calibri"/>
                        </a:rPr>
                        <a:t>B</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Source Control</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FFFFFF"/>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700" b="0" i="0" u="none" strike="noStrike" dirty="0">
                          <a:solidFill>
                            <a:srgbClr val="FFFFFF"/>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Maybe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Maybe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OEM approval. DoD-STD-100.  AFI 201-06 shall be considered approved, unless determined by the ESA to be otherwise.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529">
                <a:tc>
                  <a:txBody>
                    <a:bodyPr/>
                    <a:lstStyle/>
                    <a:p>
                      <a:pPr algn="ctr" fontAlgn="ctr"/>
                      <a:r>
                        <a:rPr lang="en-US" sz="700" b="0" i="0" u="none" strike="noStrike" dirty="0">
                          <a:solidFill>
                            <a:srgbClr val="000000"/>
                          </a:solidFill>
                          <a:effectLst/>
                          <a:latin typeface="Calibri"/>
                        </a:rPr>
                        <a:t>C</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sz="700" b="0" i="0" u="none" strike="noStrike" dirty="0">
                          <a:solidFill>
                            <a:srgbClr val="000000"/>
                          </a:solidFill>
                          <a:effectLst/>
                          <a:latin typeface="Calibri"/>
                        </a:rPr>
                        <a:t>Engineering Source Approval</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1.2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Approved by CEA per QR</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57">
                <a:tc>
                  <a:txBody>
                    <a:bodyPr/>
                    <a:lstStyle/>
                    <a:p>
                      <a:pPr algn="ctr" fontAlgn="ctr"/>
                      <a:r>
                        <a:rPr lang="en-US" sz="700" b="0" i="0" u="none" strike="noStrike" dirty="0">
                          <a:solidFill>
                            <a:srgbClr val="000000"/>
                          </a:solidFill>
                          <a:effectLst/>
                          <a:latin typeface="Calibri"/>
                        </a:rPr>
                        <a:t>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GOV Data or Rights NOT Physically Available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can not purchase data or data rights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529">
                <a:tc>
                  <a:txBody>
                    <a:bodyPr/>
                    <a:lstStyle/>
                    <a:p>
                      <a:pPr algn="ctr" fontAlgn="ctr"/>
                      <a:r>
                        <a:rPr lang="en-US" sz="700" b="0" i="0" u="none" strike="noStrike" dirty="0">
                          <a:solidFill>
                            <a:srgbClr val="000000"/>
                          </a:solidFill>
                          <a:effectLst/>
                          <a:latin typeface="Calibri"/>
                        </a:rPr>
                        <a:t>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700" b="0" i="0" u="none" strike="noStrike" dirty="0">
                          <a:solidFill>
                            <a:srgbClr val="000000"/>
                          </a:solidFill>
                          <a:effectLst/>
                          <a:latin typeface="Calibri"/>
                        </a:rPr>
                        <a:t>Reserved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9">
                  <a:txBody>
                    <a:bodyPr/>
                    <a:lstStyle/>
                    <a:p>
                      <a:pPr algn="ctr" fontAlgn="ctr"/>
                      <a:r>
                        <a:rPr lang="en-US" sz="700" b="0" i="0" u="none" strike="noStrike" dirty="0">
                          <a:solidFill>
                            <a:srgbClr val="000000"/>
                          </a:solidFill>
                          <a:effectLst/>
                          <a:latin typeface="Calibri"/>
                        </a:rPr>
                        <a:t>Reserved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2529">
                <a:tc>
                  <a:txBody>
                    <a:bodyPr/>
                    <a:lstStyle/>
                    <a:p>
                      <a:pPr algn="ctr" fontAlgn="ctr"/>
                      <a:r>
                        <a:rPr lang="en-US" sz="700" b="0" i="0" u="none" strike="noStrike" dirty="0">
                          <a:solidFill>
                            <a:srgbClr val="000000"/>
                          </a:solidFill>
                          <a:effectLst/>
                          <a:latin typeface="Calibri"/>
                        </a:rPr>
                        <a:t>F</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700" b="0" i="0" u="none" strike="noStrike" dirty="0">
                          <a:solidFill>
                            <a:srgbClr val="000000"/>
                          </a:solidFill>
                          <a:effectLst/>
                          <a:latin typeface="Calibri"/>
                        </a:rPr>
                        <a:t>Reserved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9">
                  <a:txBody>
                    <a:bodyPr/>
                    <a:lstStyle/>
                    <a:p>
                      <a:pPr algn="ctr" fontAlgn="ctr"/>
                      <a:r>
                        <a:rPr lang="en-US" sz="700" b="0" i="0" u="none" strike="noStrike" dirty="0">
                          <a:solidFill>
                            <a:srgbClr val="000000"/>
                          </a:solidFill>
                          <a:effectLst/>
                          <a:latin typeface="Calibri"/>
                        </a:rPr>
                        <a:t>Reserved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9416">
                <a:tc>
                  <a:txBody>
                    <a:bodyPr/>
                    <a:lstStyle/>
                    <a:p>
                      <a:pPr algn="ctr" fontAlgn="ctr"/>
                      <a:r>
                        <a:rPr lang="en-US" sz="700" b="0" i="0" u="none" strike="noStrike" dirty="0">
                          <a:solidFill>
                            <a:srgbClr val="000000"/>
                          </a:solidFill>
                          <a:effectLst/>
                          <a:latin typeface="Calibri"/>
                        </a:rPr>
                        <a:t>G</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700" b="0" i="0" u="none" strike="noStrike" dirty="0">
                          <a:solidFill>
                            <a:srgbClr val="000000"/>
                          </a:solidFill>
                          <a:effectLst/>
                          <a:latin typeface="Calibri"/>
                        </a:rPr>
                        <a:t>Full and Open Competition</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0" i="0" u="none" strike="noStrike" dirty="0">
                          <a:solidFill>
                            <a:srgbClr val="000000"/>
                          </a:solidFill>
                          <a:effectLst/>
                          <a:latin typeface="Calibri"/>
                        </a:rPr>
                        <a:t>Unlimited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gridSpan="3">
                  <a:txBody>
                    <a:bodyPr/>
                    <a:lstStyle/>
                    <a:p>
                      <a:pPr algn="ctr" fontAlgn="ctr"/>
                      <a:r>
                        <a:rPr lang="en-US" sz="700" b="0" i="0" u="none" strike="noStrike" dirty="0">
                          <a:solidFill>
                            <a:srgbClr val="FF0000"/>
                          </a:solidFill>
                          <a:effectLst/>
                          <a:latin typeface="Calibri"/>
                        </a:rPr>
                        <a:t>←Not CSI</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700" b="0" i="0" u="none" strike="noStrike" kern="1200" dirty="0">
                          <a:solidFill>
                            <a:srgbClr val="000000"/>
                          </a:solidFill>
                          <a:effectLst/>
                          <a:latin typeface="Calibri"/>
                          <a:ea typeface="+mn-ea"/>
                          <a:cs typeface="+mn-cs"/>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sz="700" b="0" i="0" u="none" strike="noStrike" kern="1200" dirty="0">
                          <a:solidFill>
                            <a:srgbClr val="000000"/>
                          </a:solidFill>
                          <a:effectLst/>
                          <a:latin typeface="Calibri"/>
                          <a:ea typeface="+mn-ea"/>
                          <a:cs typeface="+mn-cs"/>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sz="700" b="0" i="0" u="none" strike="noStrike" kern="1200" dirty="0">
                          <a:solidFill>
                            <a:srgbClr val="000000"/>
                          </a:solidFill>
                          <a:effectLst/>
                          <a:latin typeface="Calibri"/>
                          <a:ea typeface="+mn-ea"/>
                          <a:cs typeface="+mn-cs"/>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sz="700" b="0" i="0" u="none" strike="noStrike" kern="1200" dirty="0">
                          <a:solidFill>
                            <a:srgbClr val="000000"/>
                          </a:solidFill>
                          <a:effectLst/>
                          <a:latin typeface="Calibri"/>
                          <a:ea typeface="+mn-ea"/>
                          <a:cs typeface="+mn-cs"/>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sz="700" b="0" i="0" u="none" strike="noStrike" kern="1200" dirty="0">
                          <a:solidFill>
                            <a:srgbClr val="000000"/>
                          </a:solidFill>
                          <a:effectLst/>
                          <a:latin typeface="Calibri"/>
                          <a:ea typeface="+mn-ea"/>
                          <a:cs typeface="+mn-cs"/>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sz="700" b="0" i="0" u="none" strike="noStrike" kern="1200" dirty="0">
                          <a:solidFill>
                            <a:srgbClr val="000000"/>
                          </a:solidFill>
                          <a:effectLst/>
                          <a:latin typeface="Calibri"/>
                          <a:ea typeface="+mn-ea"/>
                          <a:cs typeface="+mn-cs"/>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sz="700" b="0" i="0" u="none" strike="noStrike" kern="1200" dirty="0">
                          <a:solidFill>
                            <a:srgbClr val="000000"/>
                          </a:solidFill>
                          <a:effectLst/>
                          <a:latin typeface="Calibri"/>
                          <a:ea typeface="+mn-ea"/>
                          <a:cs typeface="+mn-cs"/>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sz="700" b="0" i="0" u="none" strike="noStrike" kern="1200" dirty="0">
                          <a:solidFill>
                            <a:srgbClr val="000000"/>
                          </a:solidFill>
                          <a:effectLst/>
                          <a:latin typeface="Calibri"/>
                          <a:ea typeface="+mn-ea"/>
                          <a:cs typeface="+mn-cs"/>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700" b="0" i="0" u="none" strike="noStrike" dirty="0">
                          <a:solidFill>
                            <a:srgbClr val="FF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500" b="0" i="0" u="none" strike="noStrike" dirty="0">
                          <a:solidFill>
                            <a:srgbClr val="000000"/>
                          </a:solidFill>
                          <a:effectLst/>
                          <a:latin typeface="Calibri"/>
                        </a:rPr>
                        <a:t>Data is available; No restrictions; If FAT is required change to ASMC C</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586">
                <a:tc>
                  <a:txBody>
                    <a:bodyPr/>
                    <a:lstStyle/>
                    <a:p>
                      <a:pPr algn="ctr" fontAlgn="ctr"/>
                      <a:r>
                        <a:rPr lang="en-US" sz="700" b="0" i="0" u="none" strike="noStrike" dirty="0">
                          <a:solidFill>
                            <a:srgbClr val="000000"/>
                          </a:solidFill>
                          <a:effectLst/>
                          <a:latin typeface="Calibri"/>
                        </a:rPr>
                        <a:t>H</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en-US" sz="700" b="0" i="0" u="none" strike="noStrike" dirty="0">
                          <a:solidFill>
                            <a:srgbClr val="000000"/>
                          </a:solidFill>
                          <a:effectLst/>
                          <a:latin typeface="Calibri"/>
                        </a:rPr>
                        <a:t>No sufficient, accurate or legible data to purchase from other then the current source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0" i="0" u="none" strike="noStrike" dirty="0">
                          <a:solidFill>
                            <a:srgbClr val="000000"/>
                          </a:solidFill>
                          <a:effectLst/>
                          <a:latin typeface="Calibri"/>
                        </a:rPr>
                        <a:t>24</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529">
                <a:tc>
                  <a:txBody>
                    <a:bodyPr/>
                    <a:lstStyle/>
                    <a:p>
                      <a:pPr algn="ctr" fontAlgn="ctr"/>
                      <a:r>
                        <a:rPr lang="en-US" sz="700" b="0" i="0" u="none" strike="noStrike" dirty="0">
                          <a:solidFill>
                            <a:srgbClr val="000000"/>
                          </a:solidFill>
                          <a:effectLst/>
                          <a:latin typeface="Calibri"/>
                        </a:rPr>
                        <a:t>I</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700" b="0" i="0" u="none" strike="noStrike" dirty="0">
                          <a:solidFill>
                            <a:srgbClr val="000000"/>
                          </a:solidFill>
                          <a:effectLst/>
                          <a:latin typeface="Calibri"/>
                        </a:rPr>
                        <a:t>Not Authorized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8">
                  <a:txBody>
                    <a:bodyPr/>
                    <a:lstStyle/>
                    <a:p>
                      <a:pPr algn="ctr" fontAlgn="ctr"/>
                      <a:r>
                        <a:rPr lang="en-US" sz="700" b="0" i="0" u="none" strike="noStrike" dirty="0">
                          <a:solidFill>
                            <a:srgbClr val="000000"/>
                          </a:solidFill>
                          <a:effectLst/>
                          <a:latin typeface="Calibri"/>
                        </a:rPr>
                        <a:t>Not Authorized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2529">
                <a:tc>
                  <a:txBody>
                    <a:bodyPr/>
                    <a:lstStyle/>
                    <a:p>
                      <a:pPr algn="ctr" fontAlgn="ctr"/>
                      <a:r>
                        <a:rPr lang="en-US" sz="700" b="0" i="0" u="none" strike="noStrike" dirty="0">
                          <a:solidFill>
                            <a:srgbClr val="000000"/>
                          </a:solidFill>
                          <a:effectLst/>
                          <a:latin typeface="Calibri"/>
                        </a:rPr>
                        <a:t>J</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700" b="0" i="0" u="none" strike="noStrike" dirty="0">
                          <a:solidFill>
                            <a:srgbClr val="000000"/>
                          </a:solidFill>
                          <a:effectLst/>
                          <a:latin typeface="Calibri"/>
                        </a:rPr>
                        <a:t>Reserved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8">
                  <a:txBody>
                    <a:bodyPr/>
                    <a:lstStyle/>
                    <a:p>
                      <a:pPr algn="ctr" fontAlgn="ctr"/>
                      <a:r>
                        <a:rPr lang="en-US" sz="700" b="0" i="0" u="none" strike="noStrike" dirty="0">
                          <a:solidFill>
                            <a:srgbClr val="000000"/>
                          </a:solidFill>
                          <a:effectLst/>
                          <a:latin typeface="Calibri"/>
                        </a:rPr>
                        <a:t>Reserved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3043">
                <a:tc>
                  <a:txBody>
                    <a:bodyPr/>
                    <a:lstStyle/>
                    <a:p>
                      <a:pPr algn="ctr" fontAlgn="ctr"/>
                      <a:r>
                        <a:rPr lang="en-US" sz="700" b="0" i="0" u="none" strike="noStrike" dirty="0">
                          <a:solidFill>
                            <a:srgbClr val="000000"/>
                          </a:solidFill>
                          <a:effectLst/>
                          <a:latin typeface="Calibri"/>
                        </a:rPr>
                        <a:t>K</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sz="700" b="0" i="0" u="none" strike="noStrike" dirty="0">
                          <a:solidFill>
                            <a:srgbClr val="000000"/>
                          </a:solidFill>
                          <a:effectLst/>
                          <a:latin typeface="Calibri"/>
                        </a:rPr>
                        <a:t>Approved Class 1 Castings and Similar Forgings  SAE- AMS2175 (MIL-STD-2175)</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500" b="0" i="0" u="none" strike="noStrike" dirty="0">
                          <a:solidFill>
                            <a:srgbClr val="000000"/>
                          </a:solidFill>
                          <a:effectLst/>
                          <a:latin typeface="Calibri"/>
                        </a:rPr>
                        <a:t>None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Maybe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Maybe; Depends1,2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500" b="0" i="0" u="none" strike="noStrike" dirty="0">
                          <a:solidFill>
                            <a:srgbClr val="000000"/>
                          </a:solidFill>
                          <a:effectLst/>
                          <a:latin typeface="Calibri"/>
                        </a:rPr>
                        <a:t>Maybe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Maybe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one source for casting/forging. Depends if they will provide cast/forge?         SAE- AMS2175 (MIL-STD-2175)</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416">
                <a:tc>
                  <a:txBody>
                    <a:bodyPr/>
                    <a:lstStyle/>
                    <a:p>
                      <a:pPr algn="ctr" fontAlgn="ctr"/>
                      <a:r>
                        <a:rPr lang="en-US" sz="700" b="0" i="0" u="none" strike="noStrike" dirty="0">
                          <a:solidFill>
                            <a:srgbClr val="000000"/>
                          </a:solidFill>
                          <a:effectLst/>
                          <a:latin typeface="Calibri"/>
                        </a:rPr>
                        <a:t>L</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Low Dollar Buy</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O transfer only</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part buy falls below the screening threshold established by DoD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124">
                <a:tc>
                  <a:txBody>
                    <a:bodyPr/>
                    <a:lstStyle/>
                    <a:p>
                      <a:pPr algn="ctr" fontAlgn="ctr"/>
                      <a:r>
                        <a:rPr lang="en-US" sz="700" b="0" i="0" u="none" strike="noStrike" dirty="0">
                          <a:solidFill>
                            <a:srgbClr val="000000"/>
                          </a:solidFill>
                          <a:effectLst/>
                          <a:latin typeface="Calibri"/>
                        </a:rPr>
                        <a:t>M</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sz="700" b="0" i="0" u="none" strike="noStrike" dirty="0">
                          <a:solidFill>
                            <a:srgbClr val="000000"/>
                          </a:solidFill>
                          <a:effectLst/>
                          <a:latin typeface="Calibri"/>
                        </a:rPr>
                        <a:t>Master Tooling or Coordinated Tooling</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700" b="0" i="0" u="none" strike="noStrike" dirty="0">
                          <a:solidFill>
                            <a:srgbClr val="000000"/>
                          </a:solidFill>
                          <a:effectLst/>
                          <a:latin typeface="Calibri"/>
                        </a:rPr>
                        <a:t>No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Yes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Maybe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Maybe; Depends1,2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500" b="0" i="0" u="none" strike="noStrike" dirty="0">
                          <a:solidFill>
                            <a:srgbClr val="000000"/>
                          </a:solidFill>
                          <a:effectLst/>
                          <a:latin typeface="Calibri"/>
                        </a:rPr>
                        <a:t>Maybe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Maybe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if more then one tooling set exist and can be  made available?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57">
                <a:tc>
                  <a:txBody>
                    <a:bodyPr/>
                    <a:lstStyle/>
                    <a:p>
                      <a:pPr algn="ctr" fontAlgn="ctr"/>
                      <a:r>
                        <a:rPr lang="en-US" sz="700" b="0" i="0" u="none" strike="noStrike" dirty="0">
                          <a:solidFill>
                            <a:srgbClr val="000000"/>
                          </a:solidFill>
                          <a:effectLst/>
                          <a:latin typeface="Calibri"/>
                        </a:rPr>
                        <a:t>N</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Manufacturing Requires Special Test a/o Ultra-Precision Quality</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Maybe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Can Substantiation and Inspection of the Precision or Quality be Accomplished?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529">
                <a:tc>
                  <a:txBody>
                    <a:bodyPr/>
                    <a:lstStyle/>
                    <a:p>
                      <a:pPr algn="ctr" fontAlgn="ctr"/>
                      <a:r>
                        <a:rPr lang="en-US" sz="700" b="0" i="0" u="none" strike="noStrike" dirty="0">
                          <a:solidFill>
                            <a:srgbClr val="000000"/>
                          </a:solidFill>
                          <a:effectLst/>
                          <a:latin typeface="Calibri"/>
                        </a:rPr>
                        <a:t>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solidFill>
                            <a:srgbClr val="000000"/>
                          </a:solidFill>
                          <a:effectLst/>
                          <a:latin typeface="Calibri"/>
                        </a:rPr>
                        <a:t>No AMSC Code Assigned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None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b"/>
                      <a:r>
                        <a:rPr lang="en-US" sz="700" b="0" i="0" u="none" strike="noStrike" dirty="0">
                          <a:solidFill>
                            <a:srgbClr val="000000"/>
                          </a:solidFill>
                          <a:effectLst/>
                          <a:latin typeface="Calibri"/>
                        </a:rPr>
                        <a:t> </a:t>
                      </a:r>
                    </a:p>
                  </a:txBody>
                  <a:tcPr marL="4964" marR="4964"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9416">
                <a:tc>
                  <a:txBody>
                    <a:bodyPr/>
                    <a:lstStyle/>
                    <a:p>
                      <a:pPr algn="ctr" fontAlgn="ctr"/>
                      <a:r>
                        <a:rPr lang="en-US" sz="700" b="0" i="0" u="none" strike="noStrike" dirty="0">
                          <a:solidFill>
                            <a:srgbClr val="000000"/>
                          </a:solidFill>
                          <a:effectLst/>
                          <a:latin typeface="Calibri"/>
                        </a:rPr>
                        <a:t>P</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Cannot Purchase Data Rights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Uneconomical to Reverse Engineer (RE)?                 Does second source had the Data?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529">
                <a:tc>
                  <a:txBody>
                    <a:bodyPr/>
                    <a:lstStyle/>
                    <a:p>
                      <a:pPr algn="ctr" fontAlgn="ctr"/>
                      <a:r>
                        <a:rPr lang="en-US" sz="700" b="0" i="0" u="none" strike="noStrike" dirty="0">
                          <a:solidFill>
                            <a:srgbClr val="000000"/>
                          </a:solidFill>
                          <a:effectLst/>
                          <a:latin typeface="Calibri"/>
                        </a:rPr>
                        <a:t>Q</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No Adequate Data, Rights or Both</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24</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Must be Reviewed Periodically</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57">
                <a:tc>
                  <a:txBody>
                    <a:bodyPr/>
                    <a:lstStyle/>
                    <a:p>
                      <a:pPr algn="ctr" fontAlgn="ctr"/>
                      <a:r>
                        <a:rPr lang="en-US" sz="700" b="0" i="0" u="none" strike="noStrike" dirty="0">
                          <a:solidFill>
                            <a:srgbClr val="000000"/>
                          </a:solidFill>
                          <a:effectLst/>
                          <a:latin typeface="Calibri"/>
                        </a:rPr>
                        <a:t>R</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No Data or Rights from Additional Sources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Cannot Purchase data &amp; RE not Economical.  </a:t>
                      </a:r>
                      <a:br>
                        <a:rPr lang="en-US" sz="500" b="0" i="0" u="none" strike="noStrike" dirty="0">
                          <a:solidFill>
                            <a:srgbClr val="000000"/>
                          </a:solidFill>
                          <a:effectLst/>
                          <a:latin typeface="Calibri"/>
                        </a:rPr>
                      </a:br>
                      <a:r>
                        <a:rPr lang="en-US" sz="500" b="0" i="0" u="none" strike="noStrike" dirty="0">
                          <a:solidFill>
                            <a:srgbClr val="000000"/>
                          </a:solidFill>
                          <a:effectLst/>
                          <a:latin typeface="Calibri"/>
                        </a:rPr>
                        <a:t>Data Rights were not purchased initially (F108)</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87548">
                <a:tc>
                  <a:txBody>
                    <a:bodyPr/>
                    <a:lstStyle/>
                    <a:p>
                      <a:pPr algn="ctr" fontAlgn="ctr"/>
                      <a:r>
                        <a:rPr lang="en-US" sz="700" b="0" i="0" u="none" strike="noStrike" dirty="0">
                          <a:solidFill>
                            <a:srgbClr val="000000"/>
                          </a:solidFill>
                          <a:effectLst/>
                          <a:latin typeface="Calibri"/>
                        </a:rPr>
                        <a:t>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Unclassified Military Sensitive Technology</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effectLst/>
                          <a:latin typeface="Calibri"/>
                        </a:rPr>
                        <a:t>Controlled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a:rPr>
                        <a:t>Controlled;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Restricted. No Initial Data Purchased FAR 6.3  </a:t>
                      </a:r>
                      <a:br>
                        <a:rPr lang="en-US" sz="500" b="0" i="0" u="none" strike="noStrike" dirty="0">
                          <a:solidFill>
                            <a:srgbClr val="000000"/>
                          </a:solidFill>
                          <a:effectLst/>
                          <a:latin typeface="Calibri"/>
                        </a:rPr>
                      </a:br>
                      <a:r>
                        <a:rPr lang="en-US" sz="500" b="0" i="0" u="none" strike="noStrike" dirty="0">
                          <a:solidFill>
                            <a:srgbClr val="000000"/>
                          </a:solidFill>
                          <a:effectLst/>
                          <a:latin typeface="Calibri"/>
                        </a:rPr>
                        <a:t>Would Require Special Procurement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793">
                <a:tc>
                  <a:txBody>
                    <a:bodyPr/>
                    <a:lstStyle/>
                    <a:p>
                      <a:pPr algn="ctr" fontAlgn="ctr"/>
                      <a:r>
                        <a:rPr lang="en-US" sz="700" b="0" i="0" u="none" strike="noStrike" dirty="0">
                          <a:solidFill>
                            <a:srgbClr val="000000"/>
                          </a:solidFill>
                          <a:effectLst/>
                          <a:latin typeface="Calibri"/>
                        </a:rPr>
                        <a:t>T</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700" b="0" i="0" u="none" strike="noStrike" dirty="0">
                          <a:solidFill>
                            <a:srgbClr val="000000"/>
                          </a:solidFill>
                          <a:effectLst/>
                          <a:latin typeface="Calibri"/>
                        </a:rPr>
                        <a:t>QPL</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500" b="0" i="0" u="none" strike="noStrike" dirty="0">
                          <a:solidFill>
                            <a:srgbClr val="000000"/>
                          </a:solidFill>
                          <a:effectLst/>
                          <a:latin typeface="Calibri"/>
                        </a:rPr>
                        <a:t>None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1">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0" i="0" u="none" strike="noStrike" dirty="0">
                          <a:solidFill>
                            <a:srgbClr val="000000"/>
                          </a:solidFill>
                          <a:effectLst/>
                          <a:latin typeface="Calibri"/>
                        </a:rPr>
                        <a:t>AFI 20-106 Approved where the ESA coordinated on the approval</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4435">
                <a:tc>
                  <a:txBody>
                    <a:bodyPr/>
                    <a:lstStyle/>
                    <a:p>
                      <a:pPr algn="ctr" fontAlgn="ctr"/>
                      <a:r>
                        <a:rPr lang="en-US" sz="700" b="0" i="0" u="none" strike="noStrike" dirty="0">
                          <a:solidFill>
                            <a:srgbClr val="000000"/>
                          </a:solidFill>
                          <a:effectLst/>
                          <a:latin typeface="Calibri"/>
                        </a:rPr>
                        <a:t>U</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No Projected Life Time Savings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Limited to current GOV Sources due to cost of Developing New Sources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124">
                <a:tc>
                  <a:txBody>
                    <a:bodyPr/>
                    <a:lstStyle/>
                    <a:p>
                      <a:pPr algn="ctr" fontAlgn="ctr"/>
                      <a:r>
                        <a:rPr lang="en-US" sz="700" b="0" i="0" u="none" strike="noStrike" dirty="0">
                          <a:solidFill>
                            <a:srgbClr val="000000"/>
                          </a:solidFill>
                          <a:effectLst/>
                          <a:latin typeface="Calibri"/>
                        </a:rPr>
                        <a:t>V</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sz="700" b="0" i="0" u="none" strike="noStrike" dirty="0">
                          <a:solidFill>
                            <a:srgbClr val="000000"/>
                          </a:solidFill>
                          <a:effectLst/>
                          <a:latin typeface="Calibri"/>
                        </a:rPr>
                        <a:t>Formal High Reliability Program</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3</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Designated a High Reliability Part under a Formal Reliability Program. ENSIP or PSIP Programs, SOLAR, DAR or SLAM. OEM  and Licensee.     Must be on the V-Coded List.</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529">
                <a:tc>
                  <a:txBody>
                    <a:bodyPr/>
                    <a:lstStyle/>
                    <a:p>
                      <a:pPr algn="ctr" fontAlgn="ctr"/>
                      <a:r>
                        <a:rPr lang="en-US" sz="700" b="0" i="0" u="none" strike="noStrike" dirty="0">
                          <a:solidFill>
                            <a:srgbClr val="000000"/>
                          </a:solidFill>
                          <a:effectLst/>
                          <a:latin typeface="Calibri"/>
                        </a:rPr>
                        <a:t>W</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700" b="0" i="0" u="none" strike="noStrike" dirty="0">
                          <a:solidFill>
                            <a:srgbClr val="000000"/>
                          </a:solidFill>
                          <a:effectLst/>
                          <a:latin typeface="Calibri"/>
                        </a:rPr>
                        <a:t>Reserved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8">
                  <a:txBody>
                    <a:bodyPr/>
                    <a:lstStyle/>
                    <a:p>
                      <a:pPr algn="ctr" fontAlgn="ctr"/>
                      <a:r>
                        <a:rPr lang="en-US" sz="700" b="0" i="0" u="none" strike="noStrike" dirty="0">
                          <a:solidFill>
                            <a:srgbClr val="000000"/>
                          </a:solidFill>
                          <a:effectLst/>
                          <a:latin typeface="Calibri"/>
                        </a:rPr>
                        <a:t>Reserved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2529">
                <a:tc>
                  <a:txBody>
                    <a:bodyPr/>
                    <a:lstStyle/>
                    <a:p>
                      <a:pPr algn="ctr" fontAlgn="ctr"/>
                      <a:r>
                        <a:rPr lang="en-US" sz="700" b="0" i="0" u="none" strike="noStrike" dirty="0">
                          <a:solidFill>
                            <a:srgbClr val="000000"/>
                          </a:solidFill>
                          <a:effectLst/>
                          <a:latin typeface="Calibri"/>
                        </a:rPr>
                        <a:t>X</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700" b="0" i="0" u="none" strike="noStrike" dirty="0">
                          <a:solidFill>
                            <a:srgbClr val="000000"/>
                          </a:solidFill>
                          <a:effectLst/>
                          <a:latin typeface="Calibri"/>
                        </a:rPr>
                        <a:t>Not Authorized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8">
                  <a:txBody>
                    <a:bodyPr/>
                    <a:lstStyle/>
                    <a:p>
                      <a:pPr algn="ctr" fontAlgn="ctr"/>
                      <a:r>
                        <a:rPr lang="en-US" sz="700" b="0" i="0" u="none" strike="noStrike" dirty="0">
                          <a:solidFill>
                            <a:srgbClr val="000000"/>
                          </a:solidFill>
                          <a:effectLst/>
                          <a:latin typeface="Calibri"/>
                        </a:rPr>
                        <a:t>Not Authorized</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5057">
                <a:tc>
                  <a:txBody>
                    <a:bodyPr/>
                    <a:lstStyle/>
                    <a:p>
                      <a:pPr algn="ctr" fontAlgn="ctr"/>
                      <a:r>
                        <a:rPr lang="en-US" sz="700" b="0" i="0" u="none" strike="noStrike" dirty="0">
                          <a:solidFill>
                            <a:srgbClr val="000000"/>
                          </a:solidFill>
                          <a:effectLst/>
                          <a:latin typeface="Calibri"/>
                        </a:rPr>
                        <a:t>Y</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Unstable Design</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60</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1 or 2 apply</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Limited Quantity for Test or Service Use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57">
                <a:tc>
                  <a:txBody>
                    <a:bodyPr/>
                    <a:lstStyle/>
                    <a:p>
                      <a:pPr algn="ctr" fontAlgn="ctr"/>
                      <a:r>
                        <a:rPr lang="en-US" sz="700" b="0" i="0" u="none" strike="noStrike" dirty="0">
                          <a:solidFill>
                            <a:srgbClr val="000000"/>
                          </a:solidFill>
                          <a:effectLst/>
                          <a:latin typeface="Calibri"/>
                        </a:rPr>
                        <a:t>Z</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Commercial/Non-developmental/off-the-shelf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None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Yes</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a:rPr>
                        <a:t>Maybe</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700" b="0" i="0" u="none" strike="noStrike" dirty="0">
                          <a:solidFill>
                            <a:srgbClr val="FF0000"/>
                          </a:solidFill>
                          <a:effectLst/>
                          <a:latin typeface="Calibri"/>
                        </a:rPr>
                        <a:t>No</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 if 1 or 2</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00"/>
                          </a:solidFill>
                          <a:effectLst/>
                          <a:latin typeface="Calibri"/>
                        </a:rPr>
                        <a:t>Commercial Manuals Assigned a Technical Manual Number</a:t>
                      </a:r>
                    </a:p>
                  </a:txBody>
                  <a:tcPr marL="4964" marR="4964"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0" y="6211669"/>
            <a:ext cx="9144000" cy="369332"/>
          </a:xfrm>
          <a:prstGeom prst="rect">
            <a:avLst/>
          </a:prstGeom>
        </p:spPr>
        <p:txBody>
          <a:bodyPr wrap="square">
            <a:spAutoFit/>
          </a:bodyPr>
          <a:lstStyle/>
          <a:p>
            <a:r>
              <a:rPr lang="en-US" dirty="0" smtClean="0">
                <a:solidFill>
                  <a:srgbClr val="FF0000"/>
                </a:solidFill>
              </a:rPr>
              <a:t>For the purpose of the QR/SAR ASMC/RMSC </a:t>
            </a:r>
            <a:r>
              <a:rPr lang="en-US" dirty="0">
                <a:solidFill>
                  <a:srgbClr val="FF0000"/>
                </a:solidFill>
              </a:rPr>
              <a:t>Codes: D, N, P, R, S, V* and Z </a:t>
            </a:r>
            <a:r>
              <a:rPr lang="en-US" dirty="0" smtClean="0">
                <a:solidFill>
                  <a:srgbClr val="FF0000"/>
                </a:solidFill>
              </a:rPr>
              <a:t>are considered Proprietary</a:t>
            </a:r>
            <a:endParaRPr lang="en-US" dirty="0"/>
          </a:p>
        </p:txBody>
      </p:sp>
    </p:spTree>
    <p:extLst>
      <p:ext uri="{BB962C8B-B14F-4D97-AF65-F5344CB8AC3E}">
        <p14:creationId xmlns:p14="http://schemas.microsoft.com/office/powerpoint/2010/main" val="3175037525"/>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17</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Propulsion Standard QRs</a:t>
            </a:r>
            <a:endParaRPr lang="en-US" sz="2800" dirty="0"/>
          </a:p>
        </p:txBody>
      </p:sp>
      <p:pic>
        <p:nvPicPr>
          <p:cNvPr id="256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257298"/>
            <a:ext cx="3711805" cy="480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42875" y="1177327"/>
            <a:ext cx="5057775" cy="5016758"/>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FF0000"/>
                </a:solidFill>
              </a:rPr>
              <a:t>QRs do not apply to AMSC/RMSC codes </a:t>
            </a:r>
          </a:p>
          <a:p>
            <a:pPr marL="800100" lvl="1" indent="-342900">
              <a:buFont typeface="Arial" panose="020B0604020202020204" pitchFamily="34" charset="0"/>
              <a:buChar char="•"/>
            </a:pPr>
            <a:r>
              <a:rPr lang="en-US" sz="2000" dirty="0">
                <a:solidFill>
                  <a:srgbClr val="FF0000"/>
                </a:solidFill>
              </a:rPr>
              <a:t>G, A, B, H, L, O, Q, U and Y.</a:t>
            </a:r>
          </a:p>
          <a:p>
            <a:pPr lvl="0"/>
            <a:endParaRPr lang="en-US" sz="2000" dirty="0" smtClean="0"/>
          </a:p>
          <a:p>
            <a:pPr marL="342900" lvl="0" indent="-342900">
              <a:buFont typeface="Arial" panose="020B0604020202020204" pitchFamily="34" charset="0"/>
              <a:buChar char="•"/>
            </a:pPr>
            <a:r>
              <a:rPr lang="en-US" sz="2000" dirty="0" smtClean="0"/>
              <a:t>MQR-PSD-1</a:t>
            </a:r>
            <a:endParaRPr lang="en-US" sz="2000" dirty="0"/>
          </a:p>
          <a:p>
            <a:pPr marL="800100" lvl="1" indent="-342900">
              <a:buFont typeface="Arial" panose="020B0604020202020204" pitchFamily="34" charset="0"/>
              <a:buChar char="•"/>
            </a:pPr>
            <a:r>
              <a:rPr lang="en-US" sz="2000" dirty="0" smtClean="0"/>
              <a:t>Applies </a:t>
            </a:r>
            <a:r>
              <a:rPr lang="en-US" sz="2000" dirty="0"/>
              <a:t>to CSI </a:t>
            </a:r>
            <a:r>
              <a:rPr lang="en-US" sz="2000" dirty="0" smtClean="0"/>
              <a:t>(CAT 1 &amp; 2 ) and </a:t>
            </a:r>
          </a:p>
          <a:p>
            <a:pPr lvl="1"/>
            <a:r>
              <a:rPr lang="en-US" sz="2000" dirty="0" smtClean="0"/>
              <a:t>     CAI (CAT 1, 2, &amp; 3)  </a:t>
            </a:r>
            <a:endParaRPr lang="en-US" sz="2000" dirty="0"/>
          </a:p>
          <a:p>
            <a:pPr marL="800100" lvl="1" indent="-342900">
              <a:buFont typeface="Arial" panose="020B0604020202020204" pitchFamily="34" charset="0"/>
              <a:buChar char="•"/>
            </a:pPr>
            <a:r>
              <a:rPr lang="en-US" sz="2000" dirty="0" smtClean="0"/>
              <a:t>AMSC:  </a:t>
            </a:r>
            <a:r>
              <a:rPr lang="en-US" sz="2000" dirty="0"/>
              <a:t>C, </a:t>
            </a:r>
            <a:r>
              <a:rPr lang="en-US" sz="2000" dirty="0" smtClean="0"/>
              <a:t>K</a:t>
            </a:r>
            <a:r>
              <a:rPr lang="en-US" sz="2000" dirty="0"/>
              <a:t>, </a:t>
            </a:r>
            <a:r>
              <a:rPr lang="en-US" sz="2000" dirty="0" smtClean="0"/>
              <a:t>and M  (Government Rights)</a:t>
            </a:r>
            <a:endParaRPr lang="en-US" sz="2000" dirty="0"/>
          </a:p>
          <a:p>
            <a:pPr marL="800100" lvl="1" indent="-342900">
              <a:buFont typeface="Arial" panose="020B0604020202020204" pitchFamily="34" charset="0"/>
              <a:buChar char="•"/>
            </a:pPr>
            <a:r>
              <a:rPr lang="en-US" sz="2000" u="sng" dirty="0"/>
              <a:t>AMSC </a:t>
            </a:r>
            <a:r>
              <a:rPr lang="en-US" sz="2000" u="sng" dirty="0" smtClean="0"/>
              <a:t>: D, </a:t>
            </a:r>
            <a:r>
              <a:rPr lang="en-US" sz="2000" u="sng" dirty="0"/>
              <a:t>N, P, R, S, V and </a:t>
            </a:r>
            <a:r>
              <a:rPr lang="en-US" sz="2000" u="sng" dirty="0" smtClean="0"/>
              <a:t>Z (Proprietary)</a:t>
            </a:r>
            <a:endParaRPr lang="en-US" sz="2000" u="sng" dirty="0"/>
          </a:p>
          <a:p>
            <a:pPr lvl="1"/>
            <a:endParaRPr lang="en-US" sz="2000" dirty="0">
              <a:solidFill>
                <a:srgbClr val="FF0000"/>
              </a:solidFill>
            </a:endParaRPr>
          </a:p>
          <a:p>
            <a:pPr marL="342900" lvl="0" indent="-342900">
              <a:buFont typeface="Arial" panose="020B0604020202020204" pitchFamily="34" charset="0"/>
              <a:buChar char="•"/>
            </a:pPr>
            <a:r>
              <a:rPr lang="en-US" sz="2000" dirty="0" smtClean="0"/>
              <a:t>RQR-PSD-1 or RQR-PSD-2 (Source Demo) </a:t>
            </a:r>
          </a:p>
          <a:p>
            <a:pPr marL="800100" lvl="1" indent="-342900">
              <a:buFont typeface="Arial" panose="020B0604020202020204" pitchFamily="34" charset="0"/>
              <a:buChar char="•"/>
            </a:pPr>
            <a:r>
              <a:rPr lang="en-US" sz="2000" dirty="0"/>
              <a:t>Applies to CSI (CAT 1 &amp; 2 ) and </a:t>
            </a:r>
          </a:p>
          <a:p>
            <a:pPr lvl="1"/>
            <a:r>
              <a:rPr lang="en-US" sz="2000" dirty="0"/>
              <a:t>     </a:t>
            </a:r>
            <a:r>
              <a:rPr lang="en-US" sz="2000" dirty="0" smtClean="0"/>
              <a:t> CAI </a:t>
            </a:r>
            <a:r>
              <a:rPr lang="en-US" sz="2000" dirty="0"/>
              <a:t>(CAT 1, 2, &amp; 3)  </a:t>
            </a:r>
          </a:p>
          <a:p>
            <a:pPr marL="800100" lvl="1" indent="-342900">
              <a:buFont typeface="Arial" panose="020B0604020202020204" pitchFamily="34" charset="0"/>
              <a:buChar char="•"/>
            </a:pPr>
            <a:r>
              <a:rPr lang="en-US" sz="2000" dirty="0" smtClean="0"/>
              <a:t>ERRC:  </a:t>
            </a:r>
            <a:r>
              <a:rPr lang="en-US" sz="2000" dirty="0"/>
              <a:t>C, P, S, T or U </a:t>
            </a:r>
          </a:p>
          <a:p>
            <a:pPr marL="800100" lvl="1" indent="-342900">
              <a:buFont typeface="Arial" panose="020B0604020202020204" pitchFamily="34" charset="0"/>
              <a:buChar char="•"/>
            </a:pPr>
            <a:r>
              <a:rPr lang="en-US" sz="2000" dirty="0" smtClean="0"/>
              <a:t>RMSC</a:t>
            </a:r>
            <a:r>
              <a:rPr lang="en-US" sz="2000" dirty="0"/>
              <a:t>:  C, K, and M  (Government Rights)</a:t>
            </a:r>
          </a:p>
          <a:p>
            <a:pPr marL="800100" lvl="1" indent="-342900">
              <a:buFont typeface="Arial" panose="020B0604020202020204" pitchFamily="34" charset="0"/>
              <a:buChar char="•"/>
            </a:pPr>
            <a:r>
              <a:rPr lang="en-US" sz="2000" u="sng" dirty="0" smtClean="0"/>
              <a:t>RMSC </a:t>
            </a:r>
            <a:r>
              <a:rPr lang="en-US" sz="2000" u="sng" dirty="0"/>
              <a:t>: D, N, P, R, </a:t>
            </a:r>
            <a:r>
              <a:rPr lang="en-US" sz="2000" u="sng" dirty="0" smtClean="0"/>
              <a:t>S and </a:t>
            </a:r>
            <a:r>
              <a:rPr lang="en-US" sz="2000" u="sng" dirty="0"/>
              <a:t>Z (Proprietary)</a:t>
            </a:r>
          </a:p>
          <a:p>
            <a:endParaRPr lang="en-US" sz="2000" dirty="0">
              <a:solidFill>
                <a:srgbClr val="000000"/>
              </a:solidFill>
              <a:latin typeface="Calibri" panose="020F0502020204030204" pitchFamily="34" charset="0"/>
            </a:endParaRPr>
          </a:p>
        </p:txBody>
      </p:sp>
      <p:sp>
        <p:nvSpPr>
          <p:cNvPr id="2" name="TextBox 1"/>
          <p:cNvSpPr txBox="1"/>
          <p:nvPr/>
        </p:nvSpPr>
        <p:spPr>
          <a:xfrm>
            <a:off x="1430111" y="6102695"/>
            <a:ext cx="6370864" cy="461665"/>
          </a:xfrm>
          <a:prstGeom prst="rect">
            <a:avLst/>
          </a:prstGeom>
          <a:noFill/>
        </p:spPr>
        <p:txBody>
          <a:bodyPr wrap="square" rtlCol="0">
            <a:spAutoFit/>
          </a:bodyPr>
          <a:lstStyle/>
          <a:p>
            <a:r>
              <a:rPr lang="en-US" sz="2400" dirty="0" smtClean="0"/>
              <a:t>Comply with AFMCI 23-113, CSI &amp; SAM Handbooks</a:t>
            </a:r>
            <a:endParaRPr lang="en-US" sz="2400" dirty="0"/>
          </a:p>
        </p:txBody>
      </p:sp>
    </p:spTree>
    <p:extLst>
      <p:ext uri="{BB962C8B-B14F-4D97-AF65-F5344CB8AC3E}">
        <p14:creationId xmlns:p14="http://schemas.microsoft.com/office/powerpoint/2010/main" val="458438266"/>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18</a:t>
            </a:fld>
            <a:endParaRPr lang="en-US" dirty="0"/>
          </a:p>
        </p:txBody>
      </p:sp>
      <p:sp>
        <p:nvSpPr>
          <p:cNvPr id="7" name="Title 6"/>
          <p:cNvSpPr>
            <a:spLocks noGrp="1"/>
          </p:cNvSpPr>
          <p:nvPr>
            <p:ph type="title"/>
          </p:nvPr>
        </p:nvSpPr>
        <p:spPr/>
        <p:txBody>
          <a:bodyPr/>
          <a:lstStyle/>
          <a:p>
            <a:r>
              <a:rPr lang="en-US" sz="2400" b="0" dirty="0" smtClean="0"/>
              <a:t>Propulsion Qualification Requirement Outline</a:t>
            </a:r>
            <a:endParaRPr lang="en-US" sz="2400" b="0" dirty="0"/>
          </a:p>
        </p:txBody>
      </p:sp>
      <p:sp>
        <p:nvSpPr>
          <p:cNvPr id="9" name="TextBox 8"/>
          <p:cNvSpPr txBox="1"/>
          <p:nvPr/>
        </p:nvSpPr>
        <p:spPr>
          <a:xfrm>
            <a:off x="47625" y="1242461"/>
            <a:ext cx="5057775" cy="5324535"/>
          </a:xfrm>
          <a:prstGeom prst="rect">
            <a:avLst/>
          </a:prstGeom>
          <a:noFill/>
        </p:spPr>
        <p:txBody>
          <a:bodyPr wrap="square" rtlCol="0">
            <a:spAutoFit/>
          </a:bodyPr>
          <a:lstStyle/>
          <a:p>
            <a:pPr marL="285750" indent="-285750">
              <a:buFont typeface="Arial" pitchFamily="34" charset="0"/>
              <a:buChar char="•"/>
            </a:pPr>
            <a:r>
              <a:rPr lang="en-US" dirty="0" smtClean="0">
                <a:solidFill>
                  <a:srgbClr val="000000"/>
                </a:solidFill>
                <a:latin typeface="+mn-lt"/>
                <a:cs typeface="+mn-cs"/>
              </a:rPr>
              <a:t>Updates incorporated Lessons Learned</a:t>
            </a:r>
          </a:p>
          <a:p>
            <a:pPr marL="285750" indent="-285750">
              <a:buFont typeface="Arial" pitchFamily="34" charset="0"/>
              <a:buChar char="•"/>
            </a:pPr>
            <a:r>
              <a:rPr lang="en-US" dirty="0">
                <a:solidFill>
                  <a:srgbClr val="000000"/>
                </a:solidFill>
                <a:latin typeface="+mn-lt"/>
                <a:cs typeface="+mn-cs"/>
              </a:rPr>
              <a:t>Qualification</a:t>
            </a:r>
            <a:r>
              <a:rPr lang="en-US" dirty="0" smtClean="0">
                <a:solidFill>
                  <a:srgbClr val="000000"/>
                </a:solidFill>
                <a:latin typeface="+mn-lt"/>
                <a:cs typeface="+mn-cs"/>
              </a:rPr>
              <a:t> Requirement Content (Section) </a:t>
            </a:r>
          </a:p>
          <a:p>
            <a:pPr marL="742950" lvl="1" indent="-285750">
              <a:buFont typeface="Arial" pitchFamily="34" charset="0"/>
              <a:buChar char="•"/>
            </a:pPr>
            <a:r>
              <a:rPr lang="en-US" sz="1400" dirty="0" smtClean="0">
                <a:solidFill>
                  <a:srgbClr val="000000"/>
                </a:solidFill>
                <a:latin typeface="+mn-lt"/>
                <a:cs typeface="+mn-cs"/>
              </a:rPr>
              <a:t>Scope </a:t>
            </a:r>
            <a:r>
              <a:rPr lang="en-US" sz="1400" dirty="0">
                <a:solidFill>
                  <a:srgbClr val="000000"/>
                </a:solidFill>
                <a:latin typeface="+mn-lt"/>
                <a:cs typeface="+mn-cs"/>
              </a:rPr>
              <a:t>(Section 2)</a:t>
            </a:r>
          </a:p>
          <a:p>
            <a:pPr marL="742950" lvl="1" indent="-285750">
              <a:buFont typeface="Arial" pitchFamily="34" charset="0"/>
              <a:buChar char="•"/>
            </a:pPr>
            <a:r>
              <a:rPr lang="en-US" sz="1400" dirty="0">
                <a:solidFill>
                  <a:srgbClr val="000000"/>
                </a:solidFill>
                <a:latin typeface="+mn-lt"/>
                <a:cs typeface="+mn-cs"/>
              </a:rPr>
              <a:t>Submittal Determination (4)</a:t>
            </a:r>
          </a:p>
          <a:p>
            <a:pPr marL="742950" lvl="1" indent="-285750">
              <a:buFont typeface="Arial" pitchFamily="34" charset="0"/>
              <a:buChar char="•"/>
            </a:pPr>
            <a:r>
              <a:rPr lang="en-US" sz="1400" dirty="0">
                <a:solidFill>
                  <a:srgbClr val="000000"/>
                </a:solidFill>
                <a:latin typeface="+mn-lt"/>
                <a:cs typeface="+mn-cs"/>
              </a:rPr>
              <a:t>Data Acquisition (4.3)</a:t>
            </a:r>
          </a:p>
          <a:p>
            <a:pPr marL="742950" lvl="1" indent="-285750">
              <a:buFont typeface="Arial" pitchFamily="34" charset="0"/>
              <a:buChar char="•"/>
            </a:pPr>
            <a:r>
              <a:rPr lang="en-US" sz="1400" dirty="0">
                <a:solidFill>
                  <a:srgbClr val="000000"/>
                </a:solidFill>
                <a:latin typeface="+mn-lt"/>
                <a:cs typeface="+mn-cs"/>
              </a:rPr>
              <a:t>SAR, Waiver or Re-substantiation Format </a:t>
            </a:r>
            <a:r>
              <a:rPr lang="en-US" sz="1400" dirty="0" smtClean="0">
                <a:solidFill>
                  <a:srgbClr val="000000"/>
                </a:solidFill>
                <a:latin typeface="+mn-lt"/>
                <a:cs typeface="+mn-cs"/>
              </a:rPr>
              <a:t>(5) Waivers and Requirements (7) </a:t>
            </a:r>
            <a:r>
              <a:rPr lang="en-US" sz="1400" dirty="0">
                <a:solidFill>
                  <a:srgbClr val="000000"/>
                </a:solidFill>
                <a:latin typeface="+mn-lt"/>
                <a:cs typeface="+mn-cs"/>
              </a:rPr>
              <a:t>[20]</a:t>
            </a:r>
          </a:p>
          <a:p>
            <a:pPr marL="742950" lvl="1" indent="-285750">
              <a:buFont typeface="Arial" pitchFamily="34" charset="0"/>
              <a:buChar char="•"/>
            </a:pPr>
            <a:r>
              <a:rPr lang="en-US" sz="1400" dirty="0" smtClean="0">
                <a:solidFill>
                  <a:srgbClr val="000000"/>
                </a:solidFill>
                <a:latin typeface="+mn-lt"/>
                <a:cs typeface="+mn-cs"/>
              </a:rPr>
              <a:t>SAR </a:t>
            </a:r>
            <a:r>
              <a:rPr lang="en-US" sz="1400" dirty="0">
                <a:solidFill>
                  <a:srgbClr val="000000"/>
                </a:solidFill>
                <a:latin typeface="+mn-lt"/>
                <a:cs typeface="+mn-cs"/>
              </a:rPr>
              <a:t>Categories, Format and Requirements  (8)</a:t>
            </a:r>
          </a:p>
          <a:p>
            <a:pPr marL="742950" lvl="1" indent="-285750">
              <a:buFont typeface="Arial" pitchFamily="34" charset="0"/>
              <a:buChar char="•"/>
            </a:pPr>
            <a:r>
              <a:rPr lang="en-US" sz="1400" dirty="0">
                <a:solidFill>
                  <a:srgbClr val="000000"/>
                </a:solidFill>
                <a:latin typeface="+mn-lt"/>
                <a:cs typeface="+mn-cs"/>
              </a:rPr>
              <a:t>Source Resubstantiation Request  (9)</a:t>
            </a:r>
          </a:p>
          <a:p>
            <a:pPr marL="742950" lvl="1" indent="-285750">
              <a:buFont typeface="Arial" pitchFamily="34" charset="0"/>
              <a:buChar char="•"/>
            </a:pPr>
            <a:r>
              <a:rPr lang="en-US" sz="1400" dirty="0">
                <a:solidFill>
                  <a:srgbClr val="000000"/>
                </a:solidFill>
                <a:latin typeface="+mn-lt"/>
                <a:cs typeface="+mn-cs"/>
              </a:rPr>
              <a:t>Submittals/Point of Entry (10)</a:t>
            </a:r>
          </a:p>
          <a:p>
            <a:pPr marL="742950" lvl="1" indent="-285750">
              <a:buFont typeface="Arial" pitchFamily="34" charset="0"/>
              <a:buChar char="•"/>
            </a:pPr>
            <a:r>
              <a:rPr lang="en-US" sz="1400" dirty="0">
                <a:solidFill>
                  <a:srgbClr val="000000"/>
                </a:solidFill>
                <a:latin typeface="+mn-lt"/>
                <a:cs typeface="+mn-cs"/>
              </a:rPr>
              <a:t>Evaluation (11) </a:t>
            </a:r>
          </a:p>
          <a:p>
            <a:pPr marL="742950" lvl="1" indent="-285750">
              <a:buFont typeface="Arial" pitchFamily="34" charset="0"/>
              <a:buChar char="•"/>
            </a:pPr>
            <a:r>
              <a:rPr lang="en-US" sz="1400" dirty="0">
                <a:solidFill>
                  <a:srgbClr val="000000"/>
                </a:solidFill>
                <a:latin typeface="+mn-lt"/>
                <a:cs typeface="+mn-cs"/>
              </a:rPr>
              <a:t>Expiration (12)</a:t>
            </a:r>
          </a:p>
          <a:p>
            <a:pPr marL="742950" lvl="1" indent="-285750">
              <a:buFont typeface="Arial" pitchFamily="34" charset="0"/>
              <a:buChar char="•"/>
            </a:pPr>
            <a:r>
              <a:rPr lang="en-US" sz="1400" dirty="0">
                <a:solidFill>
                  <a:srgbClr val="000000"/>
                </a:solidFill>
                <a:latin typeface="+mn-lt"/>
                <a:cs typeface="+mn-cs"/>
              </a:rPr>
              <a:t>Self-Assessment &amp; Site Survey Checklist (13).</a:t>
            </a:r>
          </a:p>
          <a:p>
            <a:pPr marL="742950" lvl="1" indent="-285750">
              <a:buFont typeface="Arial" pitchFamily="34" charset="0"/>
              <a:buChar char="•"/>
            </a:pPr>
            <a:r>
              <a:rPr lang="en-US" sz="1400" dirty="0">
                <a:solidFill>
                  <a:srgbClr val="000000"/>
                </a:solidFill>
                <a:latin typeface="+mn-lt"/>
                <a:cs typeface="+mn-cs"/>
              </a:rPr>
              <a:t>Loss of Qualification (14)</a:t>
            </a:r>
          </a:p>
          <a:p>
            <a:pPr marL="285750" indent="-285750">
              <a:buFont typeface="Arial" pitchFamily="34" charset="0"/>
              <a:buChar char="•"/>
            </a:pPr>
            <a:r>
              <a:rPr lang="en-US" dirty="0" smtClean="0">
                <a:solidFill>
                  <a:srgbClr val="000000"/>
                </a:solidFill>
                <a:latin typeface="+mn-lt"/>
                <a:cs typeface="+mn-cs"/>
              </a:rPr>
              <a:t>Creates Three Types of SARs</a:t>
            </a:r>
          </a:p>
          <a:p>
            <a:pPr marL="742950" lvl="1" indent="-285750">
              <a:buFont typeface="Arial" pitchFamily="34" charset="0"/>
              <a:buChar char="•"/>
            </a:pPr>
            <a:r>
              <a:rPr lang="en-US" sz="1600" dirty="0" smtClean="0">
                <a:solidFill>
                  <a:srgbClr val="000000"/>
                </a:solidFill>
                <a:latin typeface="+mn-lt"/>
                <a:cs typeface="+mn-cs"/>
              </a:rPr>
              <a:t>Waivers</a:t>
            </a:r>
          </a:p>
          <a:p>
            <a:pPr marL="742950" lvl="1" indent="-285750">
              <a:buFont typeface="Arial" pitchFamily="34" charset="0"/>
              <a:buChar char="•"/>
            </a:pPr>
            <a:r>
              <a:rPr lang="en-US" sz="1600" dirty="0" smtClean="0">
                <a:solidFill>
                  <a:srgbClr val="000000"/>
                </a:solidFill>
                <a:latin typeface="+mn-lt"/>
                <a:cs typeface="+mn-cs"/>
              </a:rPr>
              <a:t>SAR/Master SAR</a:t>
            </a:r>
          </a:p>
          <a:p>
            <a:pPr marL="742950" lvl="1" indent="-285750">
              <a:buFont typeface="Arial" pitchFamily="34" charset="0"/>
              <a:buChar char="•"/>
            </a:pPr>
            <a:r>
              <a:rPr lang="en-US" sz="1600" dirty="0" smtClean="0">
                <a:solidFill>
                  <a:srgbClr val="000000"/>
                </a:solidFill>
                <a:latin typeface="+mn-lt"/>
                <a:cs typeface="+mn-cs"/>
              </a:rPr>
              <a:t>SAR lites</a:t>
            </a:r>
          </a:p>
          <a:p>
            <a:pPr marL="285750" indent="-285750">
              <a:buFont typeface="Arial" pitchFamily="34" charset="0"/>
              <a:buChar char="•"/>
            </a:pPr>
            <a:r>
              <a:rPr lang="en-US" dirty="0" smtClean="0">
                <a:solidFill>
                  <a:srgbClr val="000000"/>
                </a:solidFill>
                <a:latin typeface="+mn-lt"/>
                <a:cs typeface="+mn-cs"/>
              </a:rPr>
              <a:t>Eliminates/Reduces </a:t>
            </a:r>
          </a:p>
          <a:p>
            <a:pPr marL="742950" lvl="1" indent="-285750">
              <a:buFont typeface="Arial" pitchFamily="34" charset="0"/>
              <a:buChar char="•"/>
            </a:pPr>
            <a:r>
              <a:rPr lang="en-US" sz="1600" dirty="0" smtClean="0">
                <a:solidFill>
                  <a:srgbClr val="000000"/>
                </a:solidFill>
                <a:latin typeface="+mn-lt"/>
                <a:cs typeface="+mn-cs"/>
              </a:rPr>
              <a:t>Processing Time/Delays</a:t>
            </a:r>
          </a:p>
          <a:p>
            <a:pPr marL="742950" lvl="1" indent="-285750">
              <a:buFont typeface="Arial" pitchFamily="34" charset="0"/>
              <a:buChar char="•"/>
            </a:pPr>
            <a:r>
              <a:rPr lang="en-US" sz="1600" dirty="0" smtClean="0">
                <a:solidFill>
                  <a:srgbClr val="000000"/>
                </a:solidFill>
                <a:latin typeface="+mn-lt"/>
                <a:cs typeface="+mn-cs"/>
              </a:rPr>
              <a:t>Overall Manpower Requirements</a:t>
            </a:r>
          </a:p>
          <a:p>
            <a:pPr marL="742950" lvl="1" indent="-285750">
              <a:buFont typeface="Arial" pitchFamily="34" charset="0"/>
              <a:buChar char="•"/>
            </a:pPr>
            <a:r>
              <a:rPr lang="en-US" sz="1600" dirty="0" smtClean="0">
                <a:solidFill>
                  <a:srgbClr val="000000"/>
                </a:solidFill>
                <a:latin typeface="+mn-lt"/>
                <a:cs typeface="+mn-cs"/>
              </a:rPr>
              <a:t>SAR Construction Efforts</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1205464"/>
            <a:ext cx="4029074" cy="530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502389"/>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81001" y="1243066"/>
            <a:ext cx="8458200" cy="5443484"/>
          </a:xfrm>
        </p:spPr>
        <p:txBody>
          <a:bodyPr/>
          <a:lstStyle/>
          <a:p>
            <a:pPr marL="0" indent="0">
              <a:buNone/>
            </a:pPr>
            <a:r>
              <a:rPr lang="en-US" sz="1400" b="0" dirty="0"/>
              <a:t>The Offeror should consider submitting a waiver for evaluation after they have determined that one of the following waiver conditions has been met:</a:t>
            </a:r>
          </a:p>
          <a:p>
            <a:pPr marL="171450" indent="-171450"/>
            <a:r>
              <a:rPr lang="en-US" sz="1400" b="0" dirty="0" smtClean="0"/>
              <a:t>QWC1</a:t>
            </a:r>
            <a:r>
              <a:rPr lang="en-US" sz="1400" b="0" dirty="0"/>
              <a:t>:  The potential source submits written certification that the articles have been supplied to the government or original equipment manufacturer (e.g., DD Form 250, Material Inspection and Receiving Report, Purchase Order </a:t>
            </a:r>
            <a:r>
              <a:rPr lang="en-US" sz="1400" b="0" dirty="0" smtClean="0"/>
              <a:t>invoice).</a:t>
            </a:r>
            <a:endParaRPr lang="en-US" sz="1400" b="0" dirty="0"/>
          </a:p>
          <a:p>
            <a:pPr marL="171450" indent="-171450"/>
            <a:r>
              <a:rPr lang="en-US" sz="1400" b="0" dirty="0" smtClean="0"/>
              <a:t>QWC2</a:t>
            </a:r>
            <a:r>
              <a:rPr lang="en-US" sz="1400" b="0" dirty="0"/>
              <a:t>:  The potential source is qualified on the right-hand article and requests to be qualified on the left-hand article.  If the right-and left-hand articles are mirror images of each other, then approval can generally be given.</a:t>
            </a:r>
          </a:p>
          <a:p>
            <a:pPr marL="171450" indent="-171450"/>
            <a:r>
              <a:rPr lang="en-US" sz="1400" b="0" dirty="0" smtClean="0"/>
              <a:t>QWC3</a:t>
            </a:r>
            <a:r>
              <a:rPr lang="en-US" sz="1400" b="0" dirty="0"/>
              <a:t>:  A source qualified to provide an assembly is usually qualified to provide subassemblies, major components, and items of that assembly.  Applies only if all the manufacturing or repair for subcomponents is conducted in-house and elements G, H, K L and M were provided during the qualification of the assembly</a:t>
            </a:r>
            <a:r>
              <a:rPr lang="en-US" sz="1400" b="0" dirty="0" smtClean="0"/>
              <a:t>.</a:t>
            </a:r>
            <a:r>
              <a:rPr lang="en-US" sz="1400" b="0" dirty="0"/>
              <a:t> </a:t>
            </a:r>
          </a:p>
          <a:p>
            <a:pPr marL="171450" indent="-171450"/>
            <a:r>
              <a:rPr lang="en-US" sz="1400" b="0" dirty="0" smtClean="0"/>
              <a:t>QWC4</a:t>
            </a:r>
            <a:r>
              <a:rPr lang="en-US" sz="1400" b="0" dirty="0"/>
              <a:t>:  A source qualified to provide earlier dash numbers of a basic P/N may be qualified to provide other dash numbers of that same basic P/N, provided there is no increase in complexity, criticality, or other relevant requirements.</a:t>
            </a:r>
          </a:p>
          <a:p>
            <a:pPr marL="171450" indent="-171450"/>
            <a:r>
              <a:rPr lang="en-US" sz="1400" b="0" dirty="0" smtClean="0"/>
              <a:t>QWC5</a:t>
            </a:r>
            <a:r>
              <a:rPr lang="en-US" sz="1400" b="0" dirty="0"/>
              <a:t>:  Supplier shall submit SAR CAT II or III.</a:t>
            </a:r>
          </a:p>
          <a:p>
            <a:pPr marL="171450" indent="-171450"/>
            <a:r>
              <a:rPr lang="en-US" sz="1400" b="0" dirty="0" smtClean="0"/>
              <a:t>QWC6</a:t>
            </a:r>
            <a:r>
              <a:rPr lang="en-US" sz="1400" b="0" dirty="0"/>
              <a:t>:  A source previously qualified to provide an item, but which has been purchased, sold, merged, absorbed, reformed, split, etc., may qualify if it can be established that the qualification is currently with the requester and that the requester has the same or equivalent facilities, tooling, equipment, personnel, and utilizes the original forging, castings, etc., in the </a:t>
            </a:r>
            <a:r>
              <a:rPr lang="en-US" sz="1400" b="0" dirty="0" smtClean="0"/>
              <a:t>process</a:t>
            </a:r>
            <a:r>
              <a:rPr lang="en-US" sz="1400" b="0" dirty="0"/>
              <a:t>. </a:t>
            </a:r>
            <a:r>
              <a:rPr lang="en-US" sz="1400" b="0" dirty="0" smtClean="0"/>
              <a:t> </a:t>
            </a:r>
            <a:r>
              <a:rPr lang="en-US" sz="1400" dirty="0" smtClean="0">
                <a:solidFill>
                  <a:srgbClr val="FF0000"/>
                </a:solidFill>
              </a:rPr>
              <a:t>NOVATION LETTER IS REQUIRED.</a:t>
            </a:r>
            <a:endParaRPr lang="en-US" sz="1400" dirty="0">
              <a:solidFill>
                <a:srgbClr val="FF0000"/>
              </a:solidFill>
            </a:endParaRPr>
          </a:p>
          <a:p>
            <a:pPr marL="171450" indent="-171450"/>
            <a:r>
              <a:rPr lang="en-US" sz="1400" b="0" dirty="0" smtClean="0"/>
              <a:t>QWC7</a:t>
            </a:r>
            <a:r>
              <a:rPr lang="en-US" sz="1400" b="0" dirty="0"/>
              <a:t>:  Other.  Needs to be adapted based on the situation.  This waiver has been used for OEM moving to a new facility.  The ESA will adjust the elements required</a:t>
            </a:r>
            <a:r>
              <a:rPr lang="en-US" sz="1400" b="0" dirty="0" smtClean="0"/>
              <a:t>.</a:t>
            </a:r>
          </a:p>
          <a:p>
            <a:pPr marL="171450" indent="-171450"/>
            <a:r>
              <a:rPr lang="en-US" sz="1400" b="0" dirty="0">
                <a:solidFill>
                  <a:srgbClr val="FF0000"/>
                </a:solidFill>
              </a:rPr>
              <a:t>QWC8:  Manufacturer.  A source qualified to manufacture an item, seeking repair qualification may qualify if it can be established that PS has the same or equivalent facilities, tooling, equipment, data and personnel and utilizes them for the repair of the item.</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19</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Waivers</a:t>
            </a:r>
            <a:br>
              <a:rPr lang="en-US" sz="2800" b="0" dirty="0" smtClean="0"/>
            </a:br>
            <a:r>
              <a:rPr lang="en-US" sz="2000" b="0" dirty="0"/>
              <a:t>Manufacture(1-7) /</a:t>
            </a:r>
            <a:r>
              <a:rPr lang="en-US" sz="2000" b="0" dirty="0">
                <a:solidFill>
                  <a:srgbClr val="FF0000"/>
                </a:solidFill>
              </a:rPr>
              <a:t>Repair(1-8</a:t>
            </a:r>
            <a:r>
              <a:rPr lang="en-US" sz="2000" b="0" dirty="0" smtClean="0">
                <a:solidFill>
                  <a:srgbClr val="FF0000"/>
                </a:solidFill>
              </a:rPr>
              <a:t>)</a:t>
            </a:r>
            <a:endParaRPr lang="en-US" sz="2000" b="0" dirty="0"/>
          </a:p>
        </p:txBody>
      </p:sp>
    </p:spTree>
    <p:extLst>
      <p:ext uri="{BB962C8B-B14F-4D97-AF65-F5344CB8AC3E}">
        <p14:creationId xmlns:p14="http://schemas.microsoft.com/office/powerpoint/2010/main" val="2754740725"/>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49" y="1171575"/>
            <a:ext cx="8749189" cy="5200526"/>
          </a:xfrm>
        </p:spPr>
        <p:txBody>
          <a:bodyPr/>
          <a:lstStyle/>
          <a:p>
            <a:r>
              <a:rPr lang="en-US" b="0" dirty="0"/>
              <a:t>Source Approval Request</a:t>
            </a:r>
          </a:p>
          <a:p>
            <a:pPr lvl="1">
              <a:buChar char="•"/>
            </a:pPr>
            <a:r>
              <a:rPr lang="en-US" sz="2800" b="0" dirty="0" smtClean="0">
                <a:ea typeface="+mn-ea"/>
                <a:cs typeface="+mn-cs"/>
              </a:rPr>
              <a:t>Qualification </a:t>
            </a:r>
            <a:r>
              <a:rPr lang="en-US" sz="2800" b="0" dirty="0">
                <a:ea typeface="+mn-ea"/>
                <a:cs typeface="+mn-cs"/>
              </a:rPr>
              <a:t>Requirements</a:t>
            </a:r>
          </a:p>
          <a:p>
            <a:r>
              <a:rPr lang="en-US" b="0" dirty="0" smtClean="0"/>
              <a:t>SAR </a:t>
            </a:r>
            <a:r>
              <a:rPr lang="en-US" b="0" dirty="0"/>
              <a:t>Construction and Evaluation</a:t>
            </a:r>
          </a:p>
          <a:p>
            <a:pPr lvl="1">
              <a:buChar char="•"/>
            </a:pPr>
            <a:r>
              <a:rPr lang="en-US" sz="2800" b="0" dirty="0">
                <a:ea typeface="+mn-ea"/>
                <a:cs typeface="+mn-cs"/>
              </a:rPr>
              <a:t>Elements and Evaluations</a:t>
            </a:r>
          </a:p>
          <a:p>
            <a:pPr lvl="1">
              <a:buFontTx/>
              <a:buChar char="•"/>
            </a:pPr>
            <a:r>
              <a:rPr lang="en-US" sz="2800" b="0" dirty="0">
                <a:ea typeface="+mn-ea"/>
                <a:cs typeface="+mn-cs"/>
              </a:rPr>
              <a:t>Overall SAR Process</a:t>
            </a:r>
          </a:p>
          <a:p>
            <a:pPr lvl="1">
              <a:buChar char="•"/>
            </a:pPr>
            <a:r>
              <a:rPr lang="en-US" sz="2800" b="0" dirty="0" smtClean="0">
                <a:ea typeface="+mn-ea"/>
                <a:cs typeface="+mn-cs"/>
              </a:rPr>
              <a:t>Outcomes</a:t>
            </a:r>
            <a:endParaRPr lang="en-US" sz="2800" b="0" dirty="0">
              <a:ea typeface="+mn-ea"/>
              <a:cs typeface="+mn-cs"/>
            </a:endParaRPr>
          </a:p>
          <a:p>
            <a:r>
              <a:rPr lang="en-US" b="0" dirty="0" smtClean="0"/>
              <a:t>Site Survey</a:t>
            </a:r>
          </a:p>
          <a:p>
            <a:r>
              <a:rPr lang="en-US" b="0" dirty="0" smtClean="0"/>
              <a:t>Questions</a:t>
            </a:r>
          </a:p>
          <a:p>
            <a:r>
              <a:rPr lang="en-US" b="0" dirty="0" smtClean="0"/>
              <a:t>References</a:t>
            </a:r>
            <a:endParaRPr lang="en-US" b="0" dirty="0"/>
          </a:p>
          <a:p>
            <a:pPr marL="0" indent="0">
              <a:buNone/>
            </a:pPr>
            <a:endParaRPr lang="en-US" sz="2400" b="0" dirty="0"/>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2</a:t>
            </a:fld>
            <a:endParaRPr lang="en-US" dirty="0"/>
          </a:p>
        </p:txBody>
      </p:sp>
      <p:sp>
        <p:nvSpPr>
          <p:cNvPr id="2" name="Title 1"/>
          <p:cNvSpPr>
            <a:spLocks noGrp="1"/>
          </p:cNvSpPr>
          <p:nvPr>
            <p:ph type="title"/>
          </p:nvPr>
        </p:nvSpPr>
        <p:spPr>
          <a:xfrm>
            <a:off x="931307" y="0"/>
            <a:ext cx="7205663" cy="1003177"/>
          </a:xfrm>
          <a:prstGeom prst="rect">
            <a:avLst/>
          </a:prstGeom>
        </p:spPr>
        <p:txBody>
          <a:bodyPr/>
          <a:lstStyle/>
          <a:p>
            <a:pPr marL="342900" indent="-342900"/>
            <a:r>
              <a:rPr lang="en-US" sz="2800" b="0" dirty="0"/>
              <a:t>Overview</a:t>
            </a:r>
          </a:p>
        </p:txBody>
      </p:sp>
    </p:spTree>
    <p:extLst>
      <p:ext uri="{BB962C8B-B14F-4D97-AF65-F5344CB8AC3E}">
        <p14:creationId xmlns:p14="http://schemas.microsoft.com/office/powerpoint/2010/main" val="732077215"/>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86261" y="1124957"/>
            <a:ext cx="8169106" cy="1745244"/>
          </a:xfrm>
        </p:spPr>
        <p:txBody>
          <a:bodyPr/>
          <a:lstStyle/>
          <a:p>
            <a:pPr marL="548640" lvl="1">
              <a:buFont typeface="Arial" panose="020B0604020202020204" pitchFamily="34" charset="0"/>
              <a:buChar char="•"/>
            </a:pPr>
            <a:r>
              <a:rPr lang="en-US" sz="1800" b="0" dirty="0" smtClean="0"/>
              <a:t>Each Waiver must be accompanied with the required data. </a:t>
            </a:r>
            <a:endParaRPr lang="en-US" sz="1800" b="0" dirty="0"/>
          </a:p>
          <a:p>
            <a:pPr marL="548640" lvl="1">
              <a:buFont typeface="Arial" panose="020B0604020202020204" pitchFamily="34" charset="0"/>
              <a:buChar char="•"/>
            </a:pPr>
            <a:r>
              <a:rPr lang="en-US" sz="1800" b="0" dirty="0"/>
              <a:t>The data requirements are defined by the QR </a:t>
            </a:r>
            <a:r>
              <a:rPr lang="en-US" sz="1800" b="0" dirty="0" smtClean="0"/>
              <a:t>elements</a:t>
            </a:r>
          </a:p>
          <a:p>
            <a:pPr marL="948690" lvl="2">
              <a:buFont typeface="Arial" panose="020B0604020202020204" pitchFamily="34" charset="0"/>
              <a:buChar char="•"/>
            </a:pPr>
            <a:r>
              <a:rPr lang="en-US" sz="1600" b="0" dirty="0" smtClean="0"/>
              <a:t>QWC7 has two Phases.  Phase 1 Submit and Seek Approval/Phase 2 Submit Artifact  </a:t>
            </a:r>
            <a:endParaRPr lang="en-US" sz="1600" b="0" dirty="0"/>
          </a:p>
          <a:p>
            <a:pPr marL="548640" lvl="1">
              <a:buFont typeface="Arial" panose="020B0604020202020204" pitchFamily="34" charset="0"/>
              <a:buChar char="•"/>
            </a:pPr>
            <a:r>
              <a:rPr lang="en-US" sz="1800" b="0" dirty="0"/>
              <a:t>The 815 is used to evaluate the data elements.</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20</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SAR Waiver Data </a:t>
            </a:r>
            <a:r>
              <a:rPr lang="en-US" sz="2800" b="0" dirty="0" smtClean="0"/>
              <a:t>Requirements</a:t>
            </a:r>
            <a:br>
              <a:rPr lang="en-US" sz="2800" b="0" dirty="0" smtClean="0"/>
            </a:br>
            <a:r>
              <a:rPr lang="en-US" sz="2000" b="0" dirty="0" smtClean="0"/>
              <a:t>Manufacture(1-7) /</a:t>
            </a:r>
            <a:r>
              <a:rPr lang="en-US" sz="2000" b="0" dirty="0" smtClean="0">
                <a:solidFill>
                  <a:srgbClr val="FF0000"/>
                </a:solidFill>
              </a:rPr>
              <a:t>Repair(1-8)</a:t>
            </a:r>
            <a:endParaRPr lang="en-US" sz="2000" b="0" dirty="0">
              <a:solidFill>
                <a:srgbClr val="FF0000"/>
              </a:solidFill>
            </a:endParaRP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571750"/>
            <a:ext cx="6946900" cy="400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085856"/>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itchFamily="34" charset="0"/>
              <a:buChar char="•"/>
            </a:pPr>
            <a:r>
              <a:rPr lang="en-US" sz="1800" b="0" dirty="0">
                <a:latin typeface="+mj-lt"/>
              </a:rPr>
              <a:t>Submitter</a:t>
            </a:r>
          </a:p>
          <a:p>
            <a:pPr lvl="1">
              <a:buFont typeface="Arial" pitchFamily="34" charset="0"/>
              <a:buChar char="•"/>
            </a:pPr>
            <a:r>
              <a:rPr lang="en-US" sz="1800" b="0" dirty="0">
                <a:latin typeface="+mj-lt"/>
              </a:rPr>
              <a:t>Reviews the </a:t>
            </a:r>
            <a:r>
              <a:rPr lang="en-US" sz="1800" b="0" dirty="0" smtClean="0">
                <a:latin typeface="+mj-lt"/>
              </a:rPr>
              <a:t>QR</a:t>
            </a:r>
          </a:p>
          <a:p>
            <a:pPr lvl="1">
              <a:buFont typeface="Arial" pitchFamily="34" charset="0"/>
              <a:buChar char="•"/>
            </a:pPr>
            <a:r>
              <a:rPr lang="en-US" sz="1800" b="0" dirty="0" smtClean="0">
                <a:latin typeface="+mj-lt"/>
              </a:rPr>
              <a:t>Determines if a Waiver or SAR should be submitted</a:t>
            </a:r>
            <a:endParaRPr lang="en-US" sz="1800" b="0" dirty="0">
              <a:latin typeface="+mj-lt"/>
            </a:endParaRPr>
          </a:p>
          <a:p>
            <a:pPr lvl="1">
              <a:buFont typeface="Arial" pitchFamily="34" charset="0"/>
              <a:buChar char="•"/>
            </a:pPr>
            <a:r>
              <a:rPr lang="en-US" sz="1800" b="0" dirty="0">
                <a:latin typeface="+mj-lt"/>
              </a:rPr>
              <a:t>Submits the Qualification Waiver Condition (QWC)  &amp; Required </a:t>
            </a:r>
            <a:r>
              <a:rPr lang="en-US" sz="1800" b="0" dirty="0" smtClean="0">
                <a:latin typeface="+mj-lt"/>
              </a:rPr>
              <a:t>Artifacts </a:t>
            </a:r>
          </a:p>
          <a:p>
            <a:pPr lvl="1">
              <a:buFont typeface="Arial" pitchFamily="34" charset="0"/>
              <a:buChar char="•"/>
            </a:pPr>
            <a:endParaRPr lang="en-US" sz="1800" b="0" dirty="0">
              <a:solidFill>
                <a:srgbClr val="FF0000"/>
              </a:solidFill>
              <a:latin typeface="+mj-lt"/>
            </a:endParaRPr>
          </a:p>
          <a:p>
            <a:pPr lvl="1">
              <a:buFont typeface="Arial" pitchFamily="34" charset="0"/>
              <a:buChar char="•"/>
            </a:pPr>
            <a:endParaRPr lang="en-US" b="0" dirty="0">
              <a:solidFill>
                <a:srgbClr val="FF0000"/>
              </a:solidFill>
              <a:latin typeface="+mj-lt"/>
            </a:endParaRPr>
          </a:p>
          <a:p>
            <a:pPr marL="57150" indent="0" algn="ctr">
              <a:buNone/>
            </a:pPr>
            <a:r>
              <a:rPr lang="en-US" b="0" dirty="0">
                <a:solidFill>
                  <a:srgbClr val="FF0000"/>
                </a:solidFill>
              </a:rPr>
              <a:t>Use Waiver if one applies versus submitting a SAR</a:t>
            </a:r>
            <a:r>
              <a:rPr lang="en-US" b="0" dirty="0" smtClean="0">
                <a:solidFill>
                  <a:srgbClr val="FF0000"/>
                </a:solidFill>
              </a:rPr>
              <a:t>.</a:t>
            </a:r>
            <a:endParaRPr lang="en-US" b="0" dirty="0">
              <a:solidFill>
                <a:srgbClr val="FF0000"/>
              </a:solidFill>
            </a:endParaRPr>
          </a:p>
        </p:txBody>
      </p:sp>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21</a:t>
            </a:fld>
            <a:endParaRPr lang="en-US" dirty="0"/>
          </a:p>
        </p:txBody>
      </p:sp>
      <p:sp>
        <p:nvSpPr>
          <p:cNvPr id="4" name="Title 3"/>
          <p:cNvSpPr>
            <a:spLocks noGrp="1"/>
          </p:cNvSpPr>
          <p:nvPr>
            <p:ph type="title"/>
          </p:nvPr>
        </p:nvSpPr>
        <p:spPr/>
        <p:txBody>
          <a:bodyPr/>
          <a:lstStyle/>
          <a:p>
            <a:r>
              <a:rPr lang="en-US" sz="2800" b="0" dirty="0" smtClean="0"/>
              <a:t>SAR Waiver Determination</a:t>
            </a:r>
            <a:endParaRPr lang="en-US" sz="2800" b="0" dirty="0"/>
          </a:p>
        </p:txBody>
      </p:sp>
    </p:spTree>
    <p:extLst>
      <p:ext uri="{BB962C8B-B14F-4D97-AF65-F5344CB8AC3E}">
        <p14:creationId xmlns:p14="http://schemas.microsoft.com/office/powerpoint/2010/main" val="1040972583"/>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4417" y="1149158"/>
            <a:ext cx="8649532" cy="5389665"/>
          </a:xfrm>
        </p:spPr>
        <p:txBody>
          <a:bodyPr/>
          <a:lstStyle/>
          <a:p>
            <a:pPr>
              <a:buFont typeface="Arial" panose="020B0604020202020204" pitchFamily="34" charset="0"/>
              <a:buChar char="•"/>
            </a:pPr>
            <a:r>
              <a:rPr lang="en-US" b="0" dirty="0"/>
              <a:t>Request Data or Data Rights Purchases for Drawings</a:t>
            </a:r>
          </a:p>
          <a:p>
            <a:pPr>
              <a:buFont typeface="Arial" panose="020B0604020202020204" pitchFamily="34" charset="0"/>
              <a:buChar char="•"/>
            </a:pPr>
            <a:r>
              <a:rPr lang="en-US" b="0" dirty="0" smtClean="0"/>
              <a:t>Public </a:t>
            </a:r>
            <a:r>
              <a:rPr lang="en-US" b="0" dirty="0"/>
              <a:t>Sales Office (PSO</a:t>
            </a:r>
            <a:r>
              <a:rPr lang="en-US" b="0" dirty="0" smtClean="0"/>
              <a:t>) (405) 736-4676</a:t>
            </a:r>
          </a:p>
          <a:p>
            <a:pPr lvl="1">
              <a:buFont typeface="Arial" panose="020B0604020202020204" pitchFamily="34" charset="0"/>
              <a:buChar char="•"/>
            </a:pPr>
            <a:r>
              <a:rPr lang="en-US" sz="1600" b="0" dirty="0" smtClean="0"/>
              <a:t>Provides commercial </a:t>
            </a:r>
            <a:r>
              <a:rPr lang="en-US" sz="1600" b="0" dirty="0"/>
              <a:t>customers </a:t>
            </a:r>
            <a:r>
              <a:rPr lang="en-US" sz="1600" b="0" dirty="0" smtClean="0"/>
              <a:t>a method to purchase </a:t>
            </a:r>
            <a:r>
              <a:rPr lang="en-US" sz="1600" b="0" dirty="0"/>
              <a:t>engineering data directly from the ALCs data repository.  </a:t>
            </a:r>
            <a:endParaRPr lang="en-US" sz="1600" b="0" dirty="0" smtClean="0"/>
          </a:p>
          <a:p>
            <a:pPr lvl="1">
              <a:buFont typeface="Arial" panose="020B0604020202020204" pitchFamily="34" charset="0"/>
              <a:buChar char="•"/>
            </a:pPr>
            <a:r>
              <a:rPr lang="en-US" sz="1600" b="0" dirty="0" smtClean="0"/>
              <a:t>Requires </a:t>
            </a:r>
            <a:r>
              <a:rPr lang="en-US" sz="1600" b="0" dirty="0"/>
              <a:t>the customer to register with FedBizOps prior to a purchase request.  </a:t>
            </a:r>
            <a:endParaRPr lang="en-US" sz="1600" b="0" dirty="0" smtClean="0"/>
          </a:p>
          <a:p>
            <a:pPr lvl="2">
              <a:buFont typeface="Arial" panose="020B0604020202020204" pitchFamily="34" charset="0"/>
              <a:buChar char="•"/>
            </a:pPr>
            <a:r>
              <a:rPr lang="en-US" sz="1200" b="0" dirty="0" smtClean="0"/>
              <a:t>submit </a:t>
            </a:r>
            <a:r>
              <a:rPr lang="en-US" sz="1200" b="0" dirty="0"/>
              <a:t>a request for data or ask questions through the PSO email listed below.  </a:t>
            </a:r>
            <a:endParaRPr lang="en-US" sz="1200" b="0" dirty="0" smtClean="0"/>
          </a:p>
          <a:p>
            <a:pPr lvl="1">
              <a:buFont typeface="Arial" panose="020B0604020202020204" pitchFamily="34" charset="0"/>
              <a:buChar char="•"/>
            </a:pPr>
            <a:r>
              <a:rPr lang="en-US" sz="1600" b="0" dirty="0" smtClean="0"/>
              <a:t>Offers </a:t>
            </a:r>
            <a:r>
              <a:rPr lang="en-US" sz="1600" b="0" dirty="0"/>
              <a:t>single or revolving account data purchase options. </a:t>
            </a:r>
            <a:endParaRPr lang="en-US" sz="1600" b="0" dirty="0" smtClean="0"/>
          </a:p>
          <a:p>
            <a:pPr lvl="1">
              <a:buFont typeface="Arial" panose="020B0604020202020204" pitchFamily="34" charset="0"/>
              <a:buChar char="•"/>
            </a:pPr>
            <a:r>
              <a:rPr lang="en-US" sz="1600" b="0" dirty="0" smtClean="0"/>
              <a:t>Department </a:t>
            </a:r>
            <a:r>
              <a:rPr lang="en-US" sz="1600" b="0" dirty="0"/>
              <a:t>of Defense policy mandates </a:t>
            </a:r>
            <a:r>
              <a:rPr lang="en-US" sz="1600" b="0" u="sng" dirty="0"/>
              <a:t>only</a:t>
            </a:r>
            <a:r>
              <a:rPr lang="en-US" sz="1600" b="0" dirty="0"/>
              <a:t> the Data Custodian listed on the Military Critical Technical Data Agreement (DD Form 2345) is eligible to receive </a:t>
            </a:r>
            <a:r>
              <a:rPr lang="en-US" sz="1600" b="0" dirty="0" smtClean="0"/>
              <a:t>data. </a:t>
            </a:r>
          </a:p>
          <a:p>
            <a:pPr lvl="1">
              <a:buFont typeface="Arial" panose="020B0604020202020204" pitchFamily="34" charset="0"/>
              <a:buChar char="•"/>
            </a:pPr>
            <a:r>
              <a:rPr lang="en-US" sz="1600" b="0" dirty="0"/>
              <a:t>NOT Freedom of Information Action (FOIA</a:t>
            </a:r>
            <a:r>
              <a:rPr lang="en-US" sz="1600" b="0" dirty="0" smtClean="0"/>
              <a:t>) or Free</a:t>
            </a:r>
            <a:endParaRPr lang="en-US" sz="1600" b="0" dirty="0"/>
          </a:p>
          <a:p>
            <a:pPr marL="0" indent="-400050">
              <a:buFont typeface="Arial" panose="020B0604020202020204" pitchFamily="34" charset="0"/>
              <a:buChar char="•"/>
            </a:pPr>
            <a:r>
              <a:rPr lang="en-US" b="0" dirty="0" smtClean="0"/>
              <a:t>Technical Order Home Office </a:t>
            </a:r>
          </a:p>
          <a:p>
            <a:pPr lvl="1">
              <a:buFont typeface="Arial" panose="020B0604020202020204" pitchFamily="34" charset="0"/>
              <a:buChar char="•"/>
            </a:pPr>
            <a:r>
              <a:rPr lang="en-US" sz="1600" b="0" dirty="0"/>
              <a:t>Provides commercial customers a method to purchase </a:t>
            </a:r>
            <a:r>
              <a:rPr lang="en-US" sz="1600" b="0" dirty="0" smtClean="0"/>
              <a:t>technical orders directly </a:t>
            </a:r>
          </a:p>
          <a:p>
            <a:pPr lvl="1">
              <a:buFont typeface="Arial" panose="020B0604020202020204" pitchFamily="34" charset="0"/>
              <a:buChar char="•"/>
            </a:pPr>
            <a:r>
              <a:rPr lang="en-US" sz="1600" b="0" dirty="0" smtClean="0"/>
              <a:t>Department </a:t>
            </a:r>
            <a:r>
              <a:rPr lang="en-US" sz="1600" b="0" dirty="0"/>
              <a:t>of Defense policy mandates </a:t>
            </a:r>
            <a:r>
              <a:rPr lang="en-US" sz="1600" b="0" u="sng" dirty="0"/>
              <a:t>only</a:t>
            </a:r>
            <a:r>
              <a:rPr lang="en-US" sz="1600" b="0" dirty="0"/>
              <a:t> the Data Custodian listed on the Military Critical Technical Data Agreement (DD Form 2345) is eligible to receive data. </a:t>
            </a:r>
          </a:p>
          <a:p>
            <a:pPr lvl="1">
              <a:buFont typeface="Arial" panose="020B0604020202020204" pitchFamily="34" charset="0"/>
              <a:buChar char="•"/>
            </a:pPr>
            <a:r>
              <a:rPr lang="en-US" sz="1600" b="0" dirty="0"/>
              <a:t>NOT Freedom of Information Action (FOIA</a:t>
            </a:r>
            <a:r>
              <a:rPr lang="en-US" sz="1600" b="0" dirty="0" smtClean="0"/>
              <a:t>) or Free</a:t>
            </a:r>
            <a:endParaRPr lang="en-US" sz="1600" b="0" dirty="0"/>
          </a:p>
          <a:p>
            <a:pPr marL="457200" lvl="1" indent="0">
              <a:buNone/>
            </a:pPr>
            <a:endParaRPr lang="en-US" sz="1600" b="0" dirty="0"/>
          </a:p>
          <a:p>
            <a:pPr marL="0" indent="-400050"/>
            <a:endParaRPr lang="en-US" b="0" dirty="0">
              <a:ea typeface="+mn-ea"/>
              <a:cs typeface="+mn-cs"/>
            </a:endParaRP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22</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Technical Data Request</a:t>
            </a:r>
            <a:endParaRPr lang="en-US" sz="2800" b="0" dirty="0"/>
          </a:p>
        </p:txBody>
      </p:sp>
      <p:sp>
        <p:nvSpPr>
          <p:cNvPr id="5" name="Rectangle 4"/>
          <p:cNvSpPr/>
          <p:nvPr/>
        </p:nvSpPr>
        <p:spPr>
          <a:xfrm>
            <a:off x="301378" y="2613653"/>
            <a:ext cx="461665" cy="576440"/>
          </a:xfrm>
          <a:prstGeom prst="rect">
            <a:avLst/>
          </a:prstGeom>
        </p:spPr>
        <p:txBody>
          <a:bodyPr vert="vert270" wrap="none">
            <a:spAutoFit/>
          </a:bodyPr>
          <a:lstStyle/>
          <a:p>
            <a:r>
              <a:rPr lang="en-US" dirty="0" smtClean="0">
                <a:solidFill>
                  <a:srgbClr val="FF0000"/>
                </a:solidFill>
              </a:rPr>
              <a:t>Prints</a:t>
            </a:r>
            <a:endParaRPr lang="en-US" dirty="0"/>
          </a:p>
        </p:txBody>
      </p:sp>
      <p:sp>
        <p:nvSpPr>
          <p:cNvPr id="9" name="Rectangle 8"/>
          <p:cNvSpPr/>
          <p:nvPr/>
        </p:nvSpPr>
        <p:spPr>
          <a:xfrm>
            <a:off x="301378" y="4836684"/>
            <a:ext cx="461665" cy="534634"/>
          </a:xfrm>
          <a:prstGeom prst="rect">
            <a:avLst/>
          </a:prstGeom>
        </p:spPr>
        <p:txBody>
          <a:bodyPr vert="vert270" wrap="none">
            <a:spAutoFit/>
          </a:bodyPr>
          <a:lstStyle/>
          <a:p>
            <a:r>
              <a:rPr lang="en-US" dirty="0" smtClean="0">
                <a:solidFill>
                  <a:srgbClr val="FF0000"/>
                </a:solidFill>
              </a:rPr>
              <a:t>T.O.s</a:t>
            </a:r>
            <a:endParaRPr lang="en-US" dirty="0"/>
          </a:p>
        </p:txBody>
      </p:sp>
      <p:sp>
        <p:nvSpPr>
          <p:cNvPr id="8" name="Text Box 4"/>
          <p:cNvSpPr txBox="1">
            <a:spLocks noChangeArrowheads="1"/>
          </p:cNvSpPr>
          <p:nvPr/>
        </p:nvSpPr>
        <p:spPr bwMode="auto">
          <a:xfrm>
            <a:off x="740902" y="6124247"/>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latin typeface="Arial" panose="020B0604020202020204" pitchFamily="34" charset="0"/>
              </a:rPr>
              <a:t>Process defined on SASPO Site</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3011170880"/>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830" y="1114425"/>
            <a:ext cx="8295720" cy="4417696"/>
          </a:xfrm>
        </p:spPr>
        <p:txBody>
          <a:bodyPr/>
          <a:lstStyle/>
          <a:p>
            <a:r>
              <a:rPr lang="en-US" sz="1600" b="0" dirty="0" smtClean="0"/>
              <a:t>Category </a:t>
            </a:r>
            <a:r>
              <a:rPr lang="en-US" sz="1600" b="0" dirty="0"/>
              <a:t>I, Actual Item. - </a:t>
            </a:r>
            <a:r>
              <a:rPr lang="en-US" sz="1600" b="0" dirty="0" smtClean="0"/>
              <a:t>SARs received </a:t>
            </a:r>
            <a:r>
              <a:rPr lang="en-US" sz="1600" b="0" dirty="0"/>
              <a:t>from suppliers who have manufactured or performed ROMM on the </a:t>
            </a:r>
            <a:r>
              <a:rPr lang="en-US" sz="1600" b="0" dirty="0" smtClean="0"/>
              <a:t>exact (Subject) </a:t>
            </a:r>
            <a:r>
              <a:rPr lang="en-US" sz="1600" b="0" dirty="0"/>
              <a:t>item to the OEM technical data for the prime contractor, OEM, another service or, a civil sector under FAA PMA identicality.  The item will be produced and evaluated against the ESA approved technical data package.   </a:t>
            </a:r>
            <a:endParaRPr lang="en-US" sz="1600" b="0" dirty="0" smtClean="0"/>
          </a:p>
          <a:p>
            <a:r>
              <a:rPr lang="en-US" sz="1600" b="0" dirty="0" smtClean="0"/>
              <a:t>Category </a:t>
            </a:r>
            <a:r>
              <a:rPr lang="en-US" sz="1600" b="0" dirty="0"/>
              <a:t>II, Similar </a:t>
            </a:r>
            <a:r>
              <a:rPr lang="en-US" sz="1600" b="0" dirty="0" smtClean="0"/>
              <a:t>Item. </a:t>
            </a:r>
            <a:r>
              <a:rPr lang="en-US" sz="1600" b="0" dirty="0"/>
              <a:t>- </a:t>
            </a:r>
            <a:r>
              <a:rPr lang="en-US" sz="1600" b="0" dirty="0" smtClean="0"/>
              <a:t>SARs received </a:t>
            </a:r>
            <a:r>
              <a:rPr lang="en-US" sz="1600" b="0" dirty="0"/>
              <a:t>from suppliers who have not previously manufactured, repaired, or overhauled the </a:t>
            </a:r>
            <a:r>
              <a:rPr lang="en-US" sz="1600" b="0" dirty="0" smtClean="0"/>
              <a:t>exact (Subject) </a:t>
            </a:r>
            <a:r>
              <a:rPr lang="en-US" sz="1600" b="0" dirty="0"/>
              <a:t>item, but have manufactured or performed ROMM on items similar in complexity, design, criticality, manufacturing/repair/overhaul processes, materials, and application for the </a:t>
            </a:r>
            <a:endParaRPr lang="en-US" sz="1600" b="0" dirty="0" smtClean="0"/>
          </a:p>
          <a:p>
            <a:pPr lvl="1"/>
            <a:r>
              <a:rPr lang="en-US" sz="1200" b="0" dirty="0" smtClean="0"/>
              <a:t>a</a:t>
            </a:r>
            <a:r>
              <a:rPr lang="en-US" sz="1200" b="0" dirty="0"/>
              <a:t>) Prime Contractor, OEM, or another service using OEM data, or </a:t>
            </a:r>
            <a:endParaRPr lang="en-US" sz="1200" b="0" dirty="0" smtClean="0"/>
          </a:p>
          <a:p>
            <a:pPr lvl="1"/>
            <a:r>
              <a:rPr lang="en-US" sz="1200" b="0" dirty="0" smtClean="0"/>
              <a:t>b</a:t>
            </a:r>
            <a:r>
              <a:rPr lang="en-US" sz="1200" b="0" dirty="0"/>
              <a:t>) </a:t>
            </a:r>
            <a:r>
              <a:rPr lang="en-US" sz="1200" b="0" dirty="0" smtClean="0"/>
              <a:t>Civil Sector </a:t>
            </a:r>
            <a:r>
              <a:rPr lang="en-US" sz="1200" b="0" dirty="0"/>
              <a:t>under FAA PMA based on </a:t>
            </a:r>
            <a:r>
              <a:rPr lang="en-US" sz="1200" b="0" dirty="0" smtClean="0"/>
              <a:t>Identicality</a:t>
            </a:r>
          </a:p>
          <a:p>
            <a:r>
              <a:rPr lang="en-US" sz="1600" b="0" dirty="0"/>
              <a:t>Category III, New Manufacturer of </a:t>
            </a:r>
            <a:r>
              <a:rPr lang="en-US" sz="1600" b="0" dirty="0" smtClean="0"/>
              <a:t>Item. </a:t>
            </a:r>
            <a:r>
              <a:rPr lang="en-US" sz="1600" b="0" dirty="0"/>
              <a:t>- This category covers offerors who do not meet Category I or II criteria but have the OEM’s technical data and intend to produce to the ESA approved technical data package. </a:t>
            </a:r>
            <a:endParaRPr lang="en-US" sz="1600" b="0" dirty="0" smtClean="0"/>
          </a:p>
          <a:p>
            <a:pPr marL="0" indent="0">
              <a:buNone/>
            </a:pPr>
            <a:endParaRPr lang="en-US" sz="1600" b="0" dirty="0"/>
          </a:p>
          <a:p>
            <a:r>
              <a:rPr lang="en-US" sz="1600" b="0" dirty="0" smtClean="0">
                <a:solidFill>
                  <a:srgbClr val="FF0000"/>
                </a:solidFill>
              </a:rPr>
              <a:t>Category </a:t>
            </a:r>
            <a:r>
              <a:rPr lang="en-US" sz="1600" b="0" dirty="0">
                <a:solidFill>
                  <a:srgbClr val="FF0000"/>
                </a:solidFill>
              </a:rPr>
              <a:t>IV, Alternate </a:t>
            </a:r>
            <a:r>
              <a:rPr lang="en-US" sz="1600" b="0" dirty="0" smtClean="0">
                <a:solidFill>
                  <a:srgbClr val="FF0000"/>
                </a:solidFill>
              </a:rPr>
              <a:t>Item. </a:t>
            </a:r>
            <a:r>
              <a:rPr lang="en-US" sz="1600" b="0" dirty="0">
                <a:solidFill>
                  <a:srgbClr val="FF0000"/>
                </a:solidFill>
              </a:rPr>
              <a:t>- </a:t>
            </a:r>
            <a:r>
              <a:rPr lang="en-US" sz="1600" b="0" dirty="0" smtClean="0">
                <a:solidFill>
                  <a:srgbClr val="FF0000"/>
                </a:solidFill>
              </a:rPr>
              <a:t>SARs </a:t>
            </a:r>
            <a:r>
              <a:rPr lang="en-US" sz="1600" b="0" dirty="0">
                <a:solidFill>
                  <a:srgbClr val="FF0000"/>
                </a:solidFill>
              </a:rPr>
              <a:t>received from an offeror who is proposing an alternate part as the equivalent to the OEM part.  These </a:t>
            </a:r>
            <a:r>
              <a:rPr lang="en-US" sz="1600" b="0" dirty="0" smtClean="0">
                <a:solidFill>
                  <a:srgbClr val="FF0000"/>
                </a:solidFill>
              </a:rPr>
              <a:t>are </a:t>
            </a:r>
            <a:r>
              <a:rPr lang="en-US" sz="1600" b="0" dirty="0">
                <a:solidFill>
                  <a:srgbClr val="FF0000"/>
                </a:solidFill>
              </a:rPr>
              <a:t>reverse </a:t>
            </a:r>
            <a:r>
              <a:rPr lang="en-US" sz="1600" b="0" dirty="0" smtClean="0">
                <a:solidFill>
                  <a:srgbClr val="FF0000"/>
                </a:solidFill>
              </a:rPr>
              <a:t>engineered, </a:t>
            </a:r>
            <a:r>
              <a:rPr lang="en-US" sz="1600" b="0" dirty="0">
                <a:solidFill>
                  <a:srgbClr val="FF0000"/>
                </a:solidFill>
              </a:rPr>
              <a:t>but not reengineered components. </a:t>
            </a:r>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23</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a:t>AFMCI 23-113  Source Approval Categories </a:t>
            </a:r>
            <a:endParaRPr lang="en-US" sz="2800" dirty="0"/>
          </a:p>
        </p:txBody>
      </p:sp>
      <p:sp>
        <p:nvSpPr>
          <p:cNvPr id="5" name="Text Box 4"/>
          <p:cNvSpPr txBox="1">
            <a:spLocks noChangeArrowheads="1"/>
          </p:cNvSpPr>
          <p:nvPr/>
        </p:nvSpPr>
        <p:spPr bwMode="auto">
          <a:xfrm>
            <a:off x="740902" y="6151679"/>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latin typeface="Arial" panose="020B0604020202020204" pitchFamily="34" charset="0"/>
              </a:rPr>
              <a:t>Reverse Engineering is a Project not a SAR</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4201493367"/>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24</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Data Requirements and Format</a:t>
            </a:r>
            <a:endParaRPr lang="en-US" sz="2800" b="0" dirty="0"/>
          </a:p>
        </p:txBody>
      </p:sp>
      <p:sp>
        <p:nvSpPr>
          <p:cNvPr id="3" name="Rectangle 2"/>
          <p:cNvSpPr/>
          <p:nvPr/>
        </p:nvSpPr>
        <p:spPr>
          <a:xfrm>
            <a:off x="238125" y="1050801"/>
            <a:ext cx="8709932" cy="923330"/>
          </a:xfrm>
          <a:prstGeom prst="rect">
            <a:avLst/>
          </a:prstGeom>
        </p:spPr>
        <p:txBody>
          <a:bodyPr wrap="square">
            <a:spAutoFit/>
          </a:bodyPr>
          <a:lstStyle/>
          <a:p>
            <a:pPr marL="377190" indent="-285750">
              <a:buFont typeface="Arial" panose="020B0604020202020204" pitchFamily="34" charset="0"/>
              <a:buChar char="•"/>
            </a:pPr>
            <a:r>
              <a:rPr lang="en-US" dirty="0" smtClean="0">
                <a:latin typeface="Calibri" panose="020F0502020204030204" pitchFamily="34" charset="0"/>
              </a:rPr>
              <a:t>Each </a:t>
            </a:r>
            <a:r>
              <a:rPr lang="en-US" dirty="0">
                <a:latin typeface="Calibri" panose="020F0502020204030204" pitchFamily="34" charset="0"/>
              </a:rPr>
              <a:t>Waiver must be accompanied with the </a:t>
            </a:r>
            <a:r>
              <a:rPr lang="en-US" dirty="0" smtClean="0">
                <a:latin typeface="Calibri" panose="020F0502020204030204" pitchFamily="34" charset="0"/>
              </a:rPr>
              <a:t>required data </a:t>
            </a:r>
            <a:r>
              <a:rPr lang="en-US" dirty="0">
                <a:latin typeface="Calibri" panose="020F0502020204030204" pitchFamily="34" charset="0"/>
              </a:rPr>
              <a:t>based </a:t>
            </a:r>
            <a:endParaRPr lang="en-US" dirty="0" smtClean="0">
              <a:latin typeface="Calibri" panose="020F0502020204030204" pitchFamily="34" charset="0"/>
            </a:endParaRPr>
          </a:p>
          <a:p>
            <a:pPr marL="377190" indent="-285750">
              <a:buFont typeface="Arial" panose="020B0604020202020204" pitchFamily="34" charset="0"/>
              <a:buChar char="•"/>
            </a:pPr>
            <a:r>
              <a:rPr lang="en-US" dirty="0" smtClean="0">
                <a:latin typeface="Calibri" panose="020F0502020204030204" pitchFamily="34" charset="0"/>
              </a:rPr>
              <a:t>The </a:t>
            </a:r>
            <a:r>
              <a:rPr lang="en-US" dirty="0">
                <a:latin typeface="Calibri" panose="020F0502020204030204" pitchFamily="34" charset="0"/>
              </a:rPr>
              <a:t>data requirements are defined by the QR </a:t>
            </a:r>
            <a:r>
              <a:rPr lang="en-US" dirty="0" smtClean="0">
                <a:latin typeface="Calibri" panose="020F0502020204030204" pitchFamily="34" charset="0"/>
              </a:rPr>
              <a:t>elements</a:t>
            </a:r>
            <a:endParaRPr lang="en-US" dirty="0">
              <a:latin typeface="Calibri" panose="020F0502020204030204" pitchFamily="34" charset="0"/>
            </a:endParaRPr>
          </a:p>
          <a:p>
            <a:pPr marL="377190" indent="-285750">
              <a:buFont typeface="Arial" panose="020B0604020202020204" pitchFamily="34" charset="0"/>
              <a:buChar char="•"/>
            </a:pPr>
            <a:r>
              <a:rPr lang="en-US" dirty="0">
                <a:latin typeface="Calibri" panose="020F0502020204030204" pitchFamily="34" charset="0"/>
              </a:rPr>
              <a:t>The 815 is used to evaluate the data elements.</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974131"/>
            <a:ext cx="8267700" cy="432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6262510"/>
            <a:ext cx="9144000" cy="400110"/>
          </a:xfrm>
          <a:prstGeom prst="rect">
            <a:avLst/>
          </a:prstGeom>
        </p:spPr>
        <p:txBody>
          <a:bodyPr wrap="square">
            <a:spAutoFit/>
          </a:bodyPr>
          <a:lstStyle/>
          <a:p>
            <a:pPr algn="ctr"/>
            <a:r>
              <a:rPr lang="en-US" sz="2000" dirty="0" smtClean="0">
                <a:solidFill>
                  <a:srgbClr val="FF0000"/>
                </a:solidFill>
              </a:rPr>
              <a:t>CAT III only applies for Critical Application Items (CAI), </a:t>
            </a:r>
            <a:r>
              <a:rPr lang="en-US" sz="2000" b="1" u="sng" dirty="0" smtClean="0">
                <a:solidFill>
                  <a:srgbClr val="FF0000"/>
                </a:solidFill>
              </a:rPr>
              <a:t>Not</a:t>
            </a:r>
            <a:r>
              <a:rPr lang="en-US" sz="2000" dirty="0" smtClean="0">
                <a:solidFill>
                  <a:srgbClr val="FF0000"/>
                </a:solidFill>
              </a:rPr>
              <a:t> Critical Safety Items (CSI) </a:t>
            </a:r>
            <a:endParaRPr lang="en-US" sz="2000" dirty="0">
              <a:solidFill>
                <a:srgbClr val="FF0000"/>
              </a:solidFill>
            </a:endParaRPr>
          </a:p>
        </p:txBody>
      </p:sp>
    </p:spTree>
    <p:extLst>
      <p:ext uri="{BB962C8B-B14F-4D97-AF65-F5344CB8AC3E}">
        <p14:creationId xmlns:p14="http://schemas.microsoft.com/office/powerpoint/2010/main" val="794757521"/>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buFont typeface="Arial" panose="020B0604020202020204" pitchFamily="34" charset="0"/>
              <a:buChar char="•"/>
            </a:pPr>
            <a:r>
              <a:rPr lang="en-US" sz="2000" b="0" dirty="0" smtClean="0"/>
              <a:t> </a:t>
            </a:r>
            <a:r>
              <a:rPr lang="en-US" b="0" dirty="0">
                <a:ea typeface="+mn-ea"/>
                <a:cs typeface="+mn-cs"/>
              </a:rPr>
              <a:t>Master SAR </a:t>
            </a:r>
            <a:r>
              <a:rPr lang="en-US" b="0" dirty="0" smtClean="0">
                <a:ea typeface="+mn-ea"/>
                <a:cs typeface="+mn-cs"/>
              </a:rPr>
              <a:t>includes (One):</a:t>
            </a:r>
            <a:endParaRPr lang="en-US" b="0" dirty="0">
              <a:ea typeface="+mn-ea"/>
              <a:cs typeface="+mn-cs"/>
            </a:endParaRPr>
          </a:p>
          <a:p>
            <a:pPr marL="742950" lvl="2" indent="-342900">
              <a:buFont typeface="Arial" panose="020B0604020202020204" pitchFamily="34" charset="0"/>
              <a:buChar char="•"/>
            </a:pPr>
            <a:r>
              <a:rPr lang="en-US" b="0" dirty="0"/>
              <a:t>Provide Data at the Enterprise Level</a:t>
            </a:r>
          </a:p>
          <a:p>
            <a:pPr marL="742950" lvl="2" indent="-342900">
              <a:buFont typeface="Arial" panose="020B0604020202020204" pitchFamily="34" charset="0"/>
              <a:buChar char="•"/>
            </a:pPr>
            <a:r>
              <a:rPr lang="en-US" sz="2000" b="0" dirty="0" smtClean="0">
                <a:ea typeface="+mn-ea"/>
                <a:cs typeface="+mn-cs"/>
              </a:rPr>
              <a:t>Cover </a:t>
            </a:r>
            <a:r>
              <a:rPr lang="en-US" sz="2000" b="0" dirty="0">
                <a:ea typeface="+mn-ea"/>
                <a:cs typeface="+mn-cs"/>
              </a:rPr>
              <a:t>Letter</a:t>
            </a:r>
          </a:p>
          <a:p>
            <a:pPr marL="742950" lvl="2" indent="-342900">
              <a:buFont typeface="Arial" panose="020B0604020202020204" pitchFamily="34" charset="0"/>
              <a:buChar char="•"/>
            </a:pPr>
            <a:r>
              <a:rPr lang="en-US" sz="2000" b="0" dirty="0">
                <a:ea typeface="+mn-ea"/>
                <a:cs typeface="+mn-cs"/>
              </a:rPr>
              <a:t>Technical Data Rights </a:t>
            </a:r>
            <a:r>
              <a:rPr lang="en-US" sz="2000" b="0" dirty="0" smtClean="0">
                <a:ea typeface="+mn-ea"/>
                <a:cs typeface="+mn-cs"/>
              </a:rPr>
              <a:t>Statement </a:t>
            </a:r>
          </a:p>
          <a:p>
            <a:pPr marL="1200150" lvl="3" indent="-342900">
              <a:buFont typeface="Arial" panose="020B0604020202020204" pitchFamily="34" charset="0"/>
              <a:buChar char="•"/>
            </a:pPr>
            <a:r>
              <a:rPr lang="en-US" sz="1800" b="0" dirty="0" smtClean="0">
                <a:ea typeface="+mn-ea"/>
                <a:cs typeface="+mn-cs"/>
              </a:rPr>
              <a:t>All NSNs on Part-Process Matrix</a:t>
            </a:r>
            <a:endParaRPr lang="en-US" sz="1800" b="0" dirty="0">
              <a:ea typeface="+mn-ea"/>
              <a:cs typeface="+mn-cs"/>
            </a:endParaRPr>
          </a:p>
          <a:p>
            <a:pPr marL="742950" lvl="2" indent="-342900">
              <a:buFont typeface="Arial" panose="020B0604020202020204" pitchFamily="34" charset="0"/>
              <a:buChar char="•"/>
            </a:pPr>
            <a:r>
              <a:rPr lang="en-US" sz="2000" b="0" dirty="0">
                <a:ea typeface="+mn-ea"/>
                <a:cs typeface="+mn-cs"/>
              </a:rPr>
              <a:t>Equipment List </a:t>
            </a:r>
          </a:p>
          <a:p>
            <a:pPr marL="742950" lvl="2" indent="-342900">
              <a:buFont typeface="Arial" panose="020B0604020202020204" pitchFamily="34" charset="0"/>
              <a:buChar char="•"/>
            </a:pPr>
            <a:r>
              <a:rPr lang="en-US" sz="2000" b="0" dirty="0" smtClean="0">
                <a:ea typeface="+mn-ea"/>
                <a:cs typeface="+mn-cs"/>
              </a:rPr>
              <a:t>Quality </a:t>
            </a:r>
            <a:r>
              <a:rPr lang="en-US" sz="2000" b="0" dirty="0">
                <a:ea typeface="+mn-ea"/>
                <a:cs typeface="+mn-cs"/>
              </a:rPr>
              <a:t>History, if Any</a:t>
            </a:r>
          </a:p>
          <a:p>
            <a:pPr marL="742950" lvl="2" indent="-342900">
              <a:buFont typeface="Arial" panose="020B0604020202020204" pitchFamily="34" charset="0"/>
              <a:buChar char="•"/>
            </a:pPr>
            <a:r>
              <a:rPr lang="en-US" sz="2000" b="0" dirty="0">
                <a:ea typeface="+mn-ea"/>
                <a:cs typeface="+mn-cs"/>
              </a:rPr>
              <a:t>Licensee </a:t>
            </a:r>
            <a:r>
              <a:rPr lang="en-US" sz="2000" b="0" dirty="0" smtClean="0">
                <a:ea typeface="+mn-ea"/>
                <a:cs typeface="+mn-cs"/>
              </a:rPr>
              <a:t>Agreements for the Proprietary Data</a:t>
            </a:r>
            <a:endParaRPr lang="en-US" sz="2000" b="0" dirty="0">
              <a:ea typeface="+mn-ea"/>
              <a:cs typeface="+mn-cs"/>
            </a:endParaRPr>
          </a:p>
          <a:p>
            <a:pPr marL="742950" lvl="2" indent="-342900">
              <a:buFont typeface="Arial" panose="020B0604020202020204" pitchFamily="34" charset="0"/>
              <a:buChar char="•"/>
            </a:pPr>
            <a:r>
              <a:rPr lang="en-US" sz="2000" b="0" dirty="0">
                <a:ea typeface="+mn-ea"/>
                <a:cs typeface="+mn-cs"/>
              </a:rPr>
              <a:t>Calibration </a:t>
            </a:r>
            <a:r>
              <a:rPr lang="en-US" sz="2000" b="0" dirty="0" smtClean="0">
                <a:ea typeface="+mn-ea"/>
                <a:cs typeface="+mn-cs"/>
              </a:rPr>
              <a:t>Schedule</a:t>
            </a:r>
            <a:endParaRPr lang="en-US" sz="2000" b="0" dirty="0">
              <a:ea typeface="+mn-ea"/>
              <a:cs typeface="+mn-cs"/>
            </a:endParaRPr>
          </a:p>
          <a:p>
            <a:pPr marL="342900" lvl="1" indent="-342900">
              <a:buFont typeface="Arial" panose="020B0604020202020204" pitchFamily="34" charset="0"/>
              <a:buChar char="•"/>
            </a:pPr>
            <a:r>
              <a:rPr lang="en-US" b="0" dirty="0" smtClean="0">
                <a:ea typeface="+mn-ea"/>
                <a:cs typeface="+mn-cs"/>
              </a:rPr>
              <a:t>SAR Lite </a:t>
            </a:r>
            <a:r>
              <a:rPr lang="en-US" sz="2000" b="0" dirty="0" smtClean="0"/>
              <a:t>includes (Many):</a:t>
            </a:r>
            <a:endParaRPr lang="en-US" b="0" dirty="0" smtClean="0">
              <a:ea typeface="+mn-ea"/>
              <a:cs typeface="+mn-cs"/>
            </a:endParaRPr>
          </a:p>
          <a:p>
            <a:pPr marL="742950" lvl="2" indent="-342900">
              <a:buFont typeface="Arial" panose="020B0604020202020204" pitchFamily="34" charset="0"/>
              <a:buChar char="•"/>
            </a:pPr>
            <a:r>
              <a:rPr lang="en-US" b="0" dirty="0" smtClean="0">
                <a:ea typeface="+mn-ea"/>
                <a:cs typeface="+mn-cs"/>
              </a:rPr>
              <a:t>Production </a:t>
            </a:r>
            <a:r>
              <a:rPr lang="en-US" b="0" dirty="0">
                <a:ea typeface="+mn-ea"/>
                <a:cs typeface="+mn-cs"/>
              </a:rPr>
              <a:t>Documentation for Each NSN</a:t>
            </a:r>
          </a:p>
          <a:p>
            <a:pPr marL="1200150" lvl="3" indent="-342900">
              <a:buFont typeface="Arial" panose="020B0604020202020204" pitchFamily="34" charset="0"/>
              <a:buChar char="•"/>
            </a:pPr>
            <a:r>
              <a:rPr lang="en-US" sz="1800" b="0" dirty="0">
                <a:ea typeface="+mn-ea"/>
                <a:cs typeface="+mn-cs"/>
              </a:rPr>
              <a:t>Travelers, Router or Work Control Document</a:t>
            </a:r>
          </a:p>
          <a:p>
            <a:pPr marL="1200150" lvl="3" indent="-342900">
              <a:buFont typeface="Arial" panose="020B0604020202020204" pitchFamily="34" charset="0"/>
              <a:buChar char="•"/>
            </a:pPr>
            <a:r>
              <a:rPr lang="en-US" sz="1800" b="0" dirty="0">
                <a:ea typeface="+mn-ea"/>
                <a:cs typeface="+mn-cs"/>
              </a:rPr>
              <a:t>Process Operation Sheet</a:t>
            </a:r>
          </a:p>
          <a:p>
            <a:pPr marL="1200150" lvl="3" indent="-342900">
              <a:buFont typeface="Arial" panose="020B0604020202020204" pitchFamily="34" charset="0"/>
              <a:buChar char="•"/>
            </a:pPr>
            <a:r>
              <a:rPr lang="en-US" sz="1800" b="0" dirty="0">
                <a:ea typeface="+mn-ea"/>
                <a:cs typeface="+mn-cs"/>
              </a:rPr>
              <a:t>Inspection Method Sheets</a:t>
            </a:r>
          </a:p>
          <a:p>
            <a:pPr lvl="1"/>
            <a:endParaRPr lang="en-US" dirty="0" smtClean="0"/>
          </a:p>
        </p:txBody>
      </p:sp>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25</a:t>
            </a:fld>
            <a:endParaRPr lang="en-US" dirty="0"/>
          </a:p>
        </p:txBody>
      </p:sp>
      <p:sp>
        <p:nvSpPr>
          <p:cNvPr id="4" name="Title 3"/>
          <p:cNvSpPr>
            <a:spLocks noGrp="1"/>
          </p:cNvSpPr>
          <p:nvPr>
            <p:ph type="title"/>
          </p:nvPr>
        </p:nvSpPr>
        <p:spPr/>
        <p:txBody>
          <a:bodyPr/>
          <a:lstStyle/>
          <a:p>
            <a:r>
              <a:rPr lang="en-US" b="0" dirty="0" smtClean="0"/>
              <a:t>SAR Master &amp; Lite</a:t>
            </a:r>
            <a:endParaRPr lang="en-US" b="0" dirty="0"/>
          </a:p>
        </p:txBody>
      </p:sp>
    </p:spTree>
    <p:extLst>
      <p:ext uri="{BB962C8B-B14F-4D97-AF65-F5344CB8AC3E}">
        <p14:creationId xmlns:p14="http://schemas.microsoft.com/office/powerpoint/2010/main" val="986919424"/>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26</a:t>
            </a:fld>
            <a:endParaRPr lang="en-US" dirty="0"/>
          </a:p>
        </p:txBody>
      </p:sp>
      <p:sp>
        <p:nvSpPr>
          <p:cNvPr id="4" name="Title 3"/>
          <p:cNvSpPr>
            <a:spLocks noGrp="1"/>
          </p:cNvSpPr>
          <p:nvPr>
            <p:ph type="title"/>
          </p:nvPr>
        </p:nvSpPr>
        <p:spPr/>
        <p:txBody>
          <a:bodyPr/>
          <a:lstStyle/>
          <a:p>
            <a:r>
              <a:rPr lang="en-US" sz="2800" b="0" dirty="0" smtClean="0"/>
              <a:t>Submittal </a:t>
            </a:r>
            <a:r>
              <a:rPr lang="en-US" sz="2800" b="0" dirty="0"/>
              <a:t>Determination</a:t>
            </a:r>
          </a:p>
        </p:txBody>
      </p:sp>
      <p:sp>
        <p:nvSpPr>
          <p:cNvPr id="6" name="TextBox 5"/>
          <p:cNvSpPr txBox="1"/>
          <p:nvPr/>
        </p:nvSpPr>
        <p:spPr>
          <a:xfrm>
            <a:off x="4895850" y="1419225"/>
            <a:ext cx="3714750" cy="5016758"/>
          </a:xfrm>
          <a:prstGeom prst="rect">
            <a:avLst/>
          </a:prstGeom>
          <a:noFill/>
        </p:spPr>
        <p:txBody>
          <a:bodyPr wrap="square" rtlCol="0">
            <a:spAutoFit/>
          </a:bodyPr>
          <a:lstStyle/>
          <a:p>
            <a:pPr algn="ctr"/>
            <a:r>
              <a:rPr lang="en-US" sz="4000" dirty="0"/>
              <a:t>Ensure </a:t>
            </a:r>
            <a:r>
              <a:rPr lang="en-US" sz="4000" dirty="0" smtClean="0"/>
              <a:t>QR has been found</a:t>
            </a:r>
          </a:p>
          <a:p>
            <a:pPr algn="ctr"/>
            <a:endParaRPr lang="en-US" sz="4000" dirty="0"/>
          </a:p>
          <a:p>
            <a:pPr algn="ctr"/>
            <a:r>
              <a:rPr lang="en-US" sz="4000" dirty="0" smtClean="0"/>
              <a:t>For Help Contact</a:t>
            </a:r>
          </a:p>
          <a:p>
            <a:pPr algn="ctr"/>
            <a:r>
              <a:rPr lang="en-US" sz="4000" dirty="0" smtClean="0"/>
              <a:t>SBO or SASPO</a:t>
            </a:r>
          </a:p>
          <a:p>
            <a:pPr algn="ctr"/>
            <a:r>
              <a:rPr lang="en-US" sz="4000" dirty="0" smtClean="0"/>
              <a:t>  </a:t>
            </a:r>
          </a:p>
          <a:p>
            <a:pPr algn="ctr"/>
            <a:r>
              <a:rPr lang="en-US" sz="4000" dirty="0" smtClean="0"/>
              <a:t>Begin SAR Construction </a:t>
            </a:r>
            <a:endParaRPr lang="en-US" sz="40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14" y="1304925"/>
            <a:ext cx="2990033" cy="297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760455"/>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27</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smtClean="0">
                <a:latin typeface="Calibri" panose="020F0502020204030204" pitchFamily="34" charset="0"/>
              </a:rPr>
              <a:t>SAR Construction and Evaluation</a:t>
            </a:r>
            <a:endParaRPr lang="en-US" sz="2800" b="0" dirty="0">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5607579" y="1884362"/>
            <a:ext cx="2657475" cy="3248025"/>
          </a:xfrm>
          <a:prstGeom prst="rect">
            <a:avLst/>
          </a:prstGeom>
        </p:spPr>
      </p:pic>
      <p:sp>
        <p:nvSpPr>
          <p:cNvPr id="6" name="TextBox 5"/>
          <p:cNvSpPr txBox="1"/>
          <p:nvPr/>
        </p:nvSpPr>
        <p:spPr>
          <a:xfrm>
            <a:off x="6464724" y="2669752"/>
            <a:ext cx="1165860" cy="923330"/>
          </a:xfrm>
          <a:prstGeom prst="rect">
            <a:avLst/>
          </a:prstGeom>
          <a:noFill/>
        </p:spPr>
        <p:txBody>
          <a:bodyPr wrap="square" rtlCol="0">
            <a:spAutoFit/>
          </a:bodyPr>
          <a:lstStyle/>
          <a:p>
            <a:r>
              <a:rPr lang="en-US" dirty="0" smtClean="0"/>
              <a:t>Source Approval Request</a:t>
            </a:r>
            <a:endParaRPr lang="en-US" dirty="0"/>
          </a:p>
        </p:txBody>
      </p:sp>
      <p:sp>
        <p:nvSpPr>
          <p:cNvPr id="8" name="Rectangle 7"/>
          <p:cNvSpPr/>
          <p:nvPr/>
        </p:nvSpPr>
        <p:spPr>
          <a:xfrm>
            <a:off x="397121" y="1224661"/>
            <a:ext cx="4969457" cy="4616648"/>
          </a:xfrm>
          <a:prstGeom prst="rect">
            <a:avLst/>
          </a:prstGeom>
        </p:spPr>
        <p:txBody>
          <a:bodyPr wrap="square">
            <a:spAutoFit/>
          </a:bodyPr>
          <a:lstStyle/>
          <a:p>
            <a:r>
              <a:rPr lang="en-US" sz="1400" dirty="0">
                <a:latin typeface="Calibri" panose="020F0502020204030204" pitchFamily="34" charset="0"/>
              </a:rPr>
              <a:t>SAR(s), WAIVER(s), OR RE-SUBSTANTIATION (s) packages </a:t>
            </a:r>
          </a:p>
          <a:p>
            <a:pPr marL="171450" indent="-171450">
              <a:buFont typeface="Arial" panose="020B0604020202020204" pitchFamily="34" charset="0"/>
              <a:buChar char="•"/>
            </a:pPr>
            <a:r>
              <a:rPr lang="en-US" sz="1400" dirty="0">
                <a:latin typeface="Calibri" panose="020F0502020204030204" pitchFamily="34" charset="0"/>
              </a:rPr>
              <a:t>3 Ring binder or similar product </a:t>
            </a:r>
          </a:p>
          <a:p>
            <a:pPr marL="628650" lvl="1" indent="-171450">
              <a:buFont typeface="Arial" panose="020B0604020202020204" pitchFamily="34" charset="0"/>
              <a:buChar char="•"/>
            </a:pPr>
            <a:r>
              <a:rPr lang="en-US" sz="1400" dirty="0">
                <a:latin typeface="Calibri" panose="020F0502020204030204" pitchFamily="34" charset="0"/>
              </a:rPr>
              <a:t>a </a:t>
            </a:r>
            <a:r>
              <a:rPr lang="en-US" sz="1400" dirty="0" smtClean="0">
                <a:latin typeface="Calibri" panose="020F0502020204030204" pitchFamily="34" charset="0"/>
              </a:rPr>
              <a:t>Table </a:t>
            </a:r>
            <a:r>
              <a:rPr lang="en-US" sz="1400" dirty="0">
                <a:latin typeface="Calibri" panose="020F0502020204030204" pitchFamily="34" charset="0"/>
              </a:rPr>
              <a:t>of </a:t>
            </a:r>
            <a:r>
              <a:rPr lang="en-US" sz="1400" dirty="0" smtClean="0">
                <a:latin typeface="Calibri" panose="020F0502020204030204" pitchFamily="34" charset="0"/>
              </a:rPr>
              <a:t>Contents</a:t>
            </a:r>
            <a:endParaRPr lang="en-US" sz="1400" dirty="0">
              <a:latin typeface="Calibri" panose="020F0502020204030204" pitchFamily="34" charset="0"/>
            </a:endParaRPr>
          </a:p>
          <a:p>
            <a:pPr marL="628650" lvl="1" indent="-171450">
              <a:buFont typeface="Arial" panose="020B0604020202020204" pitchFamily="34" charset="0"/>
              <a:buChar char="•"/>
            </a:pPr>
            <a:r>
              <a:rPr lang="en-US" sz="1400" dirty="0">
                <a:latin typeface="Calibri" panose="020F0502020204030204" pitchFamily="34" charset="0"/>
              </a:rPr>
              <a:t>21 A-U element tabs for the MQRs</a:t>
            </a:r>
          </a:p>
          <a:p>
            <a:pPr marL="628650" lvl="1" indent="-171450">
              <a:buFont typeface="Arial" panose="020B0604020202020204" pitchFamily="34" charset="0"/>
              <a:buChar char="•"/>
            </a:pPr>
            <a:r>
              <a:rPr lang="en-US" sz="1400" dirty="0" smtClean="0">
                <a:latin typeface="Calibri" panose="020F0502020204030204" pitchFamily="34" charset="0"/>
              </a:rPr>
              <a:t>21 </a:t>
            </a:r>
            <a:r>
              <a:rPr lang="en-US" sz="1400" dirty="0">
                <a:latin typeface="Calibri" panose="020F0502020204030204" pitchFamily="34" charset="0"/>
              </a:rPr>
              <a:t>A-Z element tabs for the RQRs .  </a:t>
            </a:r>
          </a:p>
          <a:p>
            <a:pPr marL="628650" lvl="1" indent="-171450">
              <a:buFont typeface="Arial" panose="020B0604020202020204" pitchFamily="34" charset="0"/>
              <a:buChar char="•"/>
            </a:pPr>
            <a:r>
              <a:rPr lang="en-US" sz="1400" dirty="0">
                <a:latin typeface="Calibri" panose="020F0502020204030204" pitchFamily="34" charset="0"/>
              </a:rPr>
              <a:t>Significantly reduces the ESA  evaluation turn time </a:t>
            </a:r>
          </a:p>
          <a:p>
            <a:pPr marL="628650" lvl="1" indent="-171450">
              <a:buFont typeface="Arial" panose="020B0604020202020204" pitchFamily="34" charset="0"/>
              <a:buChar char="•"/>
            </a:pPr>
            <a:r>
              <a:rPr lang="en-US" sz="1400" dirty="0">
                <a:latin typeface="Calibri" panose="020F0502020204030204" pitchFamily="34" charset="0"/>
              </a:rPr>
              <a:t>Reduces oversight or loss.  </a:t>
            </a:r>
          </a:p>
          <a:p>
            <a:pPr marL="171450" indent="-171450">
              <a:buFont typeface="Arial" panose="020B0604020202020204" pitchFamily="34" charset="0"/>
              <a:buChar char="•"/>
            </a:pPr>
            <a:r>
              <a:rPr lang="en-US" sz="1400" dirty="0">
                <a:latin typeface="Calibri" panose="020F0502020204030204" pitchFamily="34" charset="0"/>
              </a:rPr>
              <a:t>Compact Disc (CD) in a .pdf file format.  </a:t>
            </a:r>
          </a:p>
          <a:p>
            <a:pPr marL="628650" lvl="1" indent="-171450">
              <a:buFont typeface="Arial" panose="020B0604020202020204" pitchFamily="34" charset="0"/>
              <a:buChar char="•"/>
            </a:pPr>
            <a:r>
              <a:rPr lang="en-US" sz="1400" dirty="0">
                <a:latin typeface="Calibri" panose="020F0502020204030204" pitchFamily="34" charset="0"/>
              </a:rPr>
              <a:t>single .pdf file with index to each element or a series of folders for each element. </a:t>
            </a:r>
            <a:endParaRPr lang="en-US" sz="1400" dirty="0" smtClean="0">
              <a:latin typeface="Calibri" panose="020F0502020204030204" pitchFamily="34" charset="0"/>
            </a:endParaRPr>
          </a:p>
          <a:p>
            <a:pPr marL="628650" lvl="1" indent="-171450">
              <a:buFont typeface="Arial" panose="020B0604020202020204" pitchFamily="34" charset="0"/>
              <a:buChar char="•"/>
            </a:pPr>
            <a:r>
              <a:rPr lang="en-US" sz="1400" dirty="0" smtClean="0">
                <a:latin typeface="Calibri" panose="020F0502020204030204" pitchFamily="34" charset="0"/>
              </a:rPr>
              <a:t>All </a:t>
            </a:r>
            <a:r>
              <a:rPr lang="en-US" sz="1400" dirty="0">
                <a:latin typeface="Calibri" panose="020F0502020204030204" pitchFamily="34" charset="0"/>
              </a:rPr>
              <a:t>CDs should be scanned for viruses prior to inserting them in the GOV computer.</a:t>
            </a:r>
          </a:p>
          <a:p>
            <a:pPr marL="171450" indent="-171450">
              <a:buFont typeface="Arial" panose="020B0604020202020204" pitchFamily="34" charset="0"/>
              <a:buChar char="•"/>
            </a:pPr>
            <a:r>
              <a:rPr lang="en-US" sz="1400" dirty="0" smtClean="0">
                <a:latin typeface="Calibri" panose="020F0502020204030204" pitchFamily="34" charset="0"/>
              </a:rPr>
              <a:t>Third</a:t>
            </a:r>
            <a:r>
              <a:rPr lang="en-US" sz="1400" dirty="0">
                <a:latin typeface="Calibri" panose="020F0502020204030204" pitchFamily="34" charset="0"/>
              </a:rPr>
              <a:t>, Hybrid. </a:t>
            </a:r>
          </a:p>
          <a:p>
            <a:pPr marL="628650" lvl="1" indent="-171450">
              <a:buFont typeface="Arial" panose="020B0604020202020204" pitchFamily="34" charset="0"/>
              <a:buChar char="•"/>
            </a:pPr>
            <a:r>
              <a:rPr lang="en-US" sz="1400" dirty="0">
                <a:latin typeface="Calibri" panose="020F0502020204030204" pitchFamily="34" charset="0"/>
              </a:rPr>
              <a:t>Combination of the physical paper and CD with .pdf files.</a:t>
            </a:r>
          </a:p>
          <a:p>
            <a:pPr marL="171450" indent="-171450">
              <a:buFont typeface="Arial" panose="020B0604020202020204" pitchFamily="34" charset="0"/>
              <a:buChar char="•"/>
            </a:pPr>
            <a:r>
              <a:rPr lang="en-US" sz="1400" dirty="0">
                <a:latin typeface="Calibri" panose="020F0502020204030204" pitchFamily="34" charset="0"/>
              </a:rPr>
              <a:t>Source Approval Request package should include </a:t>
            </a:r>
          </a:p>
          <a:p>
            <a:pPr marL="628650" lvl="1" indent="-171450">
              <a:buFont typeface="Arial" panose="020B0604020202020204" pitchFamily="34" charset="0"/>
              <a:buChar char="•"/>
            </a:pPr>
            <a:r>
              <a:rPr lang="en-US" sz="1400" dirty="0">
                <a:latin typeface="Calibri" panose="020F0502020204030204" pitchFamily="34" charset="0"/>
              </a:rPr>
              <a:t>the qualification requirement call out order.  </a:t>
            </a:r>
          </a:p>
          <a:p>
            <a:pPr marL="628650" lvl="1" indent="-171450">
              <a:buFont typeface="Arial" panose="020B0604020202020204" pitchFamily="34" charset="0"/>
              <a:buChar char="•"/>
            </a:pPr>
            <a:r>
              <a:rPr lang="en-US" sz="1400" dirty="0">
                <a:latin typeface="Calibri" panose="020F0502020204030204" pitchFamily="34" charset="0"/>
              </a:rPr>
              <a:t>Quality Manual and supporting documentation 	</a:t>
            </a:r>
          </a:p>
          <a:p>
            <a:pPr marL="171450" indent="-171450">
              <a:buFont typeface="Arial" panose="020B0604020202020204" pitchFamily="34" charset="0"/>
              <a:buChar char="•"/>
            </a:pPr>
            <a:r>
              <a:rPr lang="en-US" sz="1400" dirty="0">
                <a:latin typeface="Calibri" panose="020F0502020204030204" pitchFamily="34" charset="0"/>
              </a:rPr>
              <a:t>Submitted to:</a:t>
            </a:r>
          </a:p>
          <a:p>
            <a:pPr marL="628650" lvl="1" indent="-171450">
              <a:buFont typeface="Arial" panose="020B0604020202020204" pitchFamily="34" charset="0"/>
              <a:buChar char="•"/>
            </a:pPr>
            <a:r>
              <a:rPr lang="en-US" sz="1400" dirty="0" smtClean="0">
                <a:latin typeface="Calibri" panose="020F0502020204030204" pitchFamily="34" charset="0"/>
              </a:rPr>
              <a:t>AFSC/SB</a:t>
            </a:r>
            <a:endParaRPr lang="en-US" sz="1400" dirty="0">
              <a:latin typeface="Calibri" panose="020F0502020204030204" pitchFamily="34" charset="0"/>
            </a:endParaRPr>
          </a:p>
          <a:p>
            <a:pPr marL="628650" lvl="1" indent="-171450">
              <a:buFont typeface="Arial" panose="020B0604020202020204" pitchFamily="34" charset="0"/>
              <a:buChar char="•"/>
            </a:pPr>
            <a:r>
              <a:rPr lang="en-US" sz="1400" dirty="0">
                <a:latin typeface="Calibri" panose="020F0502020204030204" pitchFamily="34" charset="0"/>
              </a:rPr>
              <a:t>3001 Staff Drive, </a:t>
            </a:r>
            <a:r>
              <a:rPr lang="en-US" sz="1400" dirty="0" err="1">
                <a:latin typeface="Calibri" panose="020F0502020204030204" pitchFamily="34" charset="0"/>
              </a:rPr>
              <a:t>Ste</a:t>
            </a:r>
            <a:r>
              <a:rPr lang="en-US" sz="1400" dirty="0">
                <a:latin typeface="Calibri" panose="020F0502020204030204" pitchFamily="34" charset="0"/>
              </a:rPr>
              <a:t> 1AG85A</a:t>
            </a:r>
          </a:p>
          <a:p>
            <a:pPr marL="628650" lvl="1" indent="-171450">
              <a:buFont typeface="Arial" panose="020B0604020202020204" pitchFamily="34" charset="0"/>
              <a:buChar char="•"/>
            </a:pPr>
            <a:r>
              <a:rPr lang="en-US" sz="1400" dirty="0">
                <a:latin typeface="Calibri" panose="020F0502020204030204" pitchFamily="34" charset="0"/>
              </a:rPr>
              <a:t>Tinker AFB, OK 73145-3009</a:t>
            </a:r>
            <a:r>
              <a:rPr lang="en-US" sz="1400" dirty="0"/>
              <a:t>.</a:t>
            </a:r>
          </a:p>
        </p:txBody>
      </p:sp>
      <p:sp>
        <p:nvSpPr>
          <p:cNvPr id="9" name="Rectangle 8"/>
          <p:cNvSpPr/>
          <p:nvPr/>
        </p:nvSpPr>
        <p:spPr>
          <a:xfrm>
            <a:off x="5195128" y="5458770"/>
            <a:ext cx="3705051" cy="646331"/>
          </a:xfrm>
          <a:prstGeom prst="rect">
            <a:avLst/>
          </a:prstGeom>
        </p:spPr>
        <p:txBody>
          <a:bodyPr wrap="square">
            <a:spAutoFit/>
          </a:bodyPr>
          <a:lstStyle/>
          <a:p>
            <a:r>
              <a:rPr lang="en-US" dirty="0">
                <a:latin typeface="Calibri" panose="020F0502020204030204" pitchFamily="34" charset="0"/>
              </a:rPr>
              <a:t>The Offeror shall retain copy until the qualification is expired</a:t>
            </a:r>
            <a:endParaRPr lang="en-US" dirty="0"/>
          </a:p>
        </p:txBody>
      </p:sp>
    </p:spTree>
    <p:extLst>
      <p:ext uri="{BB962C8B-B14F-4D97-AF65-F5344CB8AC3E}">
        <p14:creationId xmlns:p14="http://schemas.microsoft.com/office/powerpoint/2010/main" val="3549664443"/>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24" y="1130750"/>
            <a:ext cx="8931752" cy="526415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b="0" dirty="0" smtClean="0">
                <a:solidFill>
                  <a:schemeClr val="tx2"/>
                </a:solidFill>
              </a:rPr>
              <a:t>SAR </a:t>
            </a:r>
            <a:r>
              <a:rPr lang="en-US" b="0" dirty="0">
                <a:solidFill>
                  <a:schemeClr val="tx2"/>
                </a:solidFill>
              </a:rPr>
              <a:t>Review </a:t>
            </a:r>
            <a:r>
              <a:rPr lang="en-US" b="0" dirty="0" smtClean="0">
                <a:solidFill>
                  <a:schemeClr val="tx2"/>
                </a:solidFill>
              </a:rPr>
              <a:t>Checklist</a:t>
            </a:r>
          </a:p>
          <a:p>
            <a:pPr marL="0" indent="0" algn="ctr">
              <a:buNone/>
            </a:pPr>
            <a:r>
              <a:rPr lang="en-US" b="0" dirty="0" smtClean="0">
                <a:solidFill>
                  <a:schemeClr val="tx2"/>
                </a:solidFill>
              </a:rPr>
              <a:t>LPS </a:t>
            </a:r>
            <a:r>
              <a:rPr lang="en-US" b="0" dirty="0">
                <a:solidFill>
                  <a:schemeClr val="tx2"/>
                </a:solidFill>
              </a:rPr>
              <a:t>Form 815 </a:t>
            </a:r>
            <a:r>
              <a:rPr lang="en-US" b="0" dirty="0" smtClean="0">
                <a:solidFill>
                  <a:schemeClr val="tx2"/>
                </a:solidFill>
              </a:rPr>
              <a:t>20160401 </a:t>
            </a:r>
            <a:endParaRPr lang="en-US" b="0" dirty="0">
              <a:solidFill>
                <a:schemeClr val="tx2"/>
              </a:solidFill>
            </a:endParaRPr>
          </a:p>
          <a:p>
            <a:pPr marL="0" indent="0" algn="ctr">
              <a:buNone/>
            </a:pPr>
            <a:r>
              <a:rPr lang="en-US" b="0" dirty="0" smtClean="0">
                <a:solidFill>
                  <a:schemeClr val="tx2"/>
                </a:solidFill>
              </a:rPr>
              <a:t>(</a:t>
            </a:r>
            <a:r>
              <a:rPr lang="en-US" b="0" dirty="0">
                <a:solidFill>
                  <a:schemeClr val="tx2"/>
                </a:solidFill>
              </a:rPr>
              <a:t>May be </a:t>
            </a:r>
            <a:r>
              <a:rPr lang="en-US" b="0" dirty="0" smtClean="0">
                <a:solidFill>
                  <a:schemeClr val="tx2"/>
                </a:solidFill>
              </a:rPr>
              <a:t>adapted </a:t>
            </a:r>
            <a:r>
              <a:rPr lang="en-US" b="0" dirty="0">
                <a:solidFill>
                  <a:schemeClr val="tx2"/>
                </a:solidFill>
              </a:rPr>
              <a:t>to reflect needs</a:t>
            </a:r>
            <a:r>
              <a:rPr lang="en-US" b="0" dirty="0" smtClean="0">
                <a:solidFill>
                  <a:schemeClr val="tx2"/>
                </a:solidFill>
              </a:rPr>
              <a:t>)</a:t>
            </a:r>
            <a:endParaRPr lang="en-US" b="0" dirty="0">
              <a:solidFill>
                <a:schemeClr val="tx2"/>
              </a:solidFill>
            </a:endParaRPr>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28</a:t>
            </a:fld>
            <a:endParaRPr lang="en-US" dirty="0"/>
          </a:p>
        </p:txBody>
      </p:sp>
    </p:spTree>
    <p:extLst>
      <p:ext uri="{BB962C8B-B14F-4D97-AF65-F5344CB8AC3E}">
        <p14:creationId xmlns:p14="http://schemas.microsoft.com/office/powerpoint/2010/main" val="2857473803"/>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281431" y="1116542"/>
            <a:ext cx="8355724" cy="2706155"/>
          </a:xfrm>
        </p:spPr>
        <p:txBody>
          <a:bodyPr/>
          <a:lstStyle/>
          <a:p>
            <a:r>
              <a:rPr lang="en-US" sz="1600" b="0" dirty="0" smtClean="0"/>
              <a:t>Provide a cover letter with the following information/data:</a:t>
            </a:r>
          </a:p>
          <a:p>
            <a:pPr lvl="1">
              <a:buFont typeface="Arial" pitchFamily="34" charset="0"/>
              <a:buChar char="•"/>
            </a:pPr>
            <a:r>
              <a:rPr lang="en-US" sz="1600" b="0" dirty="0"/>
              <a:t>Solicitation No. (if </a:t>
            </a:r>
            <a:r>
              <a:rPr lang="en-US" sz="1600" b="0" dirty="0" smtClean="0"/>
              <a:t>applicable), Contracting Officer POC </a:t>
            </a:r>
            <a:r>
              <a:rPr lang="en-US" sz="1600" b="0" dirty="0"/>
              <a:t>(if applicable), </a:t>
            </a:r>
            <a:r>
              <a:rPr lang="en-US" sz="1600" b="0" dirty="0" smtClean="0"/>
              <a:t>Engine Type, Company Name, </a:t>
            </a:r>
            <a:r>
              <a:rPr lang="en-US" sz="1600" b="0" dirty="0"/>
              <a:t>Company </a:t>
            </a:r>
            <a:r>
              <a:rPr lang="en-US" sz="1600" b="0" dirty="0" smtClean="0"/>
              <a:t>CAGE, Address, Company POC, Company Size (Large or Small), </a:t>
            </a:r>
            <a:r>
              <a:rPr lang="en-US" sz="1600" b="0" u="sng" dirty="0" smtClean="0">
                <a:solidFill>
                  <a:srgbClr val="FF0000"/>
                </a:solidFill>
              </a:rPr>
              <a:t>QR Identification</a:t>
            </a:r>
            <a:r>
              <a:rPr lang="en-US" sz="1600" b="0" dirty="0" smtClean="0"/>
              <a:t>, Technical Data Proprietary Status, NSNs, PNs, &amp; Nomenclature, </a:t>
            </a:r>
            <a:r>
              <a:rPr lang="en-US" sz="1600" b="0" dirty="0"/>
              <a:t>Type (Manufacture, Overhaul, Distributor (Manufacture), or Distributor (Overhaul</a:t>
            </a:r>
            <a:r>
              <a:rPr lang="en-US" sz="1600" b="0" dirty="0" smtClean="0"/>
              <a:t>)), SAR Submittal Category, ERRC code (if known), SAR Package Inventory (Binder/Paper, CDs, Electronic or Sample parts) and Disposition.</a:t>
            </a:r>
          </a:p>
          <a:p>
            <a:r>
              <a:rPr lang="en-US" sz="1600" b="0" dirty="0" smtClean="0"/>
              <a:t>State that Technical SAR Briefing can be provided upon request.</a:t>
            </a:r>
          </a:p>
          <a:p>
            <a:r>
              <a:rPr lang="en-US" sz="1600" b="0" dirty="0" smtClean="0"/>
              <a:t>State if  all material submitted can be destroyed or request the return at the offeror’s expense</a:t>
            </a:r>
          </a:p>
        </p:txBody>
      </p:sp>
      <p:sp>
        <p:nvSpPr>
          <p:cNvPr id="6" name="Slide Number Placeholder 3"/>
          <p:cNvSpPr>
            <a:spLocks noGrp="1"/>
          </p:cNvSpPr>
          <p:nvPr>
            <p:ph type="sldNum" sz="quarter" idx="10"/>
          </p:nvPr>
        </p:nvSpPr>
        <p:spPr>
          <a:xfrm>
            <a:off x="8552488" y="6356350"/>
            <a:ext cx="371475" cy="365125"/>
          </a:xfrm>
          <a:prstGeom prst="rect">
            <a:avLst/>
          </a:prstGeom>
        </p:spPr>
        <p:txBody>
          <a:bodyPr/>
          <a:lstStyle/>
          <a:p>
            <a:pPr algn="l">
              <a:defRPr/>
            </a:pPr>
            <a:fld id="{439AA41E-F1AD-4C49-B596-3A637CFCC84A}" type="slidenum">
              <a:rPr lang="en-US" sz="1400" smtClean="0"/>
              <a:pPr algn="l">
                <a:defRPr/>
              </a:pPr>
              <a:t>29</a:t>
            </a:fld>
            <a:endParaRPr lang="en-US" sz="1400" dirty="0"/>
          </a:p>
        </p:txBody>
      </p:sp>
      <p:sp>
        <p:nvSpPr>
          <p:cNvPr id="29698" name="Title 1"/>
          <p:cNvSpPr>
            <a:spLocks noGrp="1"/>
          </p:cNvSpPr>
          <p:nvPr>
            <p:ph type="title"/>
          </p:nvPr>
        </p:nvSpPr>
        <p:spPr>
          <a:xfrm>
            <a:off x="1001864" y="0"/>
            <a:ext cx="7164126" cy="990600"/>
          </a:xfrm>
          <a:prstGeom prst="rect">
            <a:avLst/>
          </a:prstGeom>
        </p:spPr>
        <p:txBody>
          <a:bodyPr/>
          <a:lstStyle/>
          <a:p>
            <a:r>
              <a:rPr lang="en-US" sz="2800" b="0" dirty="0" smtClean="0"/>
              <a:t>Tab A Cover Letter </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49" y="3822698"/>
            <a:ext cx="7820814" cy="274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7349507" y="930892"/>
            <a:ext cx="1365867" cy="660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mn-lt"/>
              </a:defRPr>
            </a:lvl2pPr>
            <a:lvl3pPr marL="1143000" indent="-228600" algn="l" rtl="0" eaLnBrk="0" fontAlgn="base" hangingPunct="0">
              <a:spcBef>
                <a:spcPct val="20000"/>
              </a:spcBef>
              <a:spcAft>
                <a:spcPct val="0"/>
              </a:spcAft>
              <a:buChar char="•"/>
              <a:defRPr sz="2400" b="1">
                <a:solidFill>
                  <a:srgbClr val="000000"/>
                </a:solidFill>
                <a:latin typeface="+mn-lt"/>
              </a:defRPr>
            </a:lvl3pPr>
            <a:lvl4pPr marL="1600200" indent="-228600" algn="l" rtl="0" eaLnBrk="0" fontAlgn="base" hangingPunct="0">
              <a:spcBef>
                <a:spcPct val="20000"/>
              </a:spcBef>
              <a:spcAft>
                <a:spcPct val="0"/>
              </a:spcAft>
              <a:buChar char="–"/>
              <a:defRPr sz="2000" b="1">
                <a:solidFill>
                  <a:srgbClr val="000000"/>
                </a:solidFill>
                <a:latin typeface="+mn-lt"/>
              </a:defRPr>
            </a:lvl4pPr>
            <a:lvl5pPr marL="2057400" indent="-228600" algn="l" rtl="0" eaLnBrk="0" fontAlgn="base" hangingPunct="0">
              <a:spcBef>
                <a:spcPct val="20000"/>
              </a:spcBef>
              <a:spcAft>
                <a:spcPct val="0"/>
              </a:spcAft>
              <a:buChar char="»"/>
              <a:defRPr sz="2000" b="1">
                <a:solidFill>
                  <a:srgbClr val="000000"/>
                </a:solidFill>
                <a:latin typeface="+mn-lt"/>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lgn="ctr">
              <a:buFont typeface="Arial" pitchFamily="34" charset="0"/>
              <a:buNone/>
            </a:pPr>
            <a:r>
              <a:rPr lang="en-US" sz="4400" kern="0" dirty="0" smtClean="0">
                <a:solidFill>
                  <a:srgbClr val="FF0000"/>
                </a:solidFill>
                <a:latin typeface="Calibri" panose="020F0502020204030204" pitchFamily="34" charset="0"/>
              </a:rPr>
              <a:t>All</a:t>
            </a:r>
          </a:p>
        </p:txBody>
      </p:sp>
    </p:spTree>
    <p:extLst>
      <p:ext uri="{BB962C8B-B14F-4D97-AF65-F5344CB8AC3E}">
        <p14:creationId xmlns:p14="http://schemas.microsoft.com/office/powerpoint/2010/main" val="2843504407"/>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81000" y="1162050"/>
            <a:ext cx="8382000" cy="4525963"/>
          </a:xfrm>
        </p:spPr>
        <p:txBody>
          <a:bodyPr/>
          <a:lstStyle/>
          <a:p>
            <a:r>
              <a:rPr lang="en-US" altLang="en-US" b="0" dirty="0" smtClean="0"/>
              <a:t>USAF Seeking Focused SARs</a:t>
            </a:r>
          </a:p>
          <a:p>
            <a:r>
              <a:rPr lang="en-US" altLang="en-US" b="0" dirty="0" smtClean="0"/>
              <a:t>Reducing Qualification Effort</a:t>
            </a:r>
          </a:p>
          <a:p>
            <a:pPr lvl="1"/>
            <a:endParaRPr lang="en-US" altLang="en-US" b="0" dirty="0" smtClean="0"/>
          </a:p>
          <a:p>
            <a:r>
              <a:rPr lang="en-US" altLang="en-US" b="0" dirty="0" smtClean="0"/>
              <a:t>Find the Established Qualification Requirements</a:t>
            </a:r>
          </a:p>
          <a:p>
            <a:r>
              <a:rPr lang="en-US" altLang="en-US" b="0" dirty="0" smtClean="0"/>
              <a:t>Construct Complete SARs</a:t>
            </a:r>
          </a:p>
          <a:p>
            <a:r>
              <a:rPr lang="en-US" altLang="en-US" b="0" dirty="0" smtClean="0"/>
              <a:t>Submit SARs</a:t>
            </a:r>
          </a:p>
          <a:p>
            <a:r>
              <a:rPr lang="en-US" altLang="en-US" b="0" dirty="0" smtClean="0"/>
              <a:t>Provide Missing Data, if Required</a:t>
            </a:r>
          </a:p>
          <a:p>
            <a:r>
              <a:rPr lang="en-US" altLang="en-US" b="0" dirty="0" smtClean="0"/>
              <a:t>Take Action Based on Determination </a:t>
            </a:r>
          </a:p>
          <a:p>
            <a:pPr lvl="1"/>
            <a:r>
              <a:rPr lang="en-US" altLang="en-US" b="0" dirty="0" smtClean="0"/>
              <a:t>Bid</a:t>
            </a:r>
          </a:p>
          <a:p>
            <a:pPr lvl="1"/>
            <a:r>
              <a:rPr lang="en-US" altLang="en-US" b="0" dirty="0" smtClean="0"/>
              <a:t>Resubmit</a:t>
            </a:r>
          </a:p>
          <a:p>
            <a:pPr lvl="1"/>
            <a:r>
              <a:rPr lang="en-US" altLang="en-US" b="0" dirty="0" smtClean="0"/>
              <a:t>Track Approval</a:t>
            </a:r>
          </a:p>
          <a:p>
            <a:pPr marL="0" indent="0">
              <a:buNone/>
            </a:pPr>
            <a:r>
              <a:rPr lang="en-US" altLang="en-US" dirty="0" smtClean="0"/>
              <a:t> </a:t>
            </a:r>
          </a:p>
        </p:txBody>
      </p:sp>
      <p:sp>
        <p:nvSpPr>
          <p:cNvPr id="4098" name="Title 1"/>
          <p:cNvSpPr>
            <a:spLocks noGrp="1"/>
          </p:cNvSpPr>
          <p:nvPr>
            <p:ph type="title"/>
          </p:nvPr>
        </p:nvSpPr>
        <p:spPr>
          <a:xfrm>
            <a:off x="969169" y="0"/>
            <a:ext cx="7205663" cy="1003176"/>
          </a:xfrm>
          <a:prstGeom prst="rect">
            <a:avLst/>
          </a:prstGeom>
        </p:spPr>
        <p:txBody>
          <a:bodyPr/>
          <a:lstStyle/>
          <a:p>
            <a:r>
              <a:rPr lang="en-US" altLang="en-US" sz="2800" b="0" dirty="0"/>
              <a:t>BLUF</a:t>
            </a:r>
          </a:p>
        </p:txBody>
      </p:sp>
    </p:spTree>
    <p:extLst>
      <p:ext uri="{BB962C8B-B14F-4D97-AF65-F5344CB8AC3E}">
        <p14:creationId xmlns:p14="http://schemas.microsoft.com/office/powerpoint/2010/main" val="3873145047"/>
      </p:ext>
    </p:extLst>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30</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1225550"/>
            <a:ext cx="8083550" cy="347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02882" y="2619375"/>
            <a:ext cx="578918" cy="1200329"/>
          </a:xfrm>
          <a:prstGeom prst="rect">
            <a:avLst/>
          </a:prstGeom>
          <a:noFill/>
        </p:spPr>
        <p:txBody>
          <a:bodyPr wrap="square" rtlCol="0">
            <a:spAutoFit/>
          </a:bodyPr>
          <a:lstStyle/>
          <a:p>
            <a:r>
              <a:rPr lang="en-US" sz="7200" dirty="0"/>
              <a:t>3</a:t>
            </a:r>
          </a:p>
        </p:txBody>
      </p:sp>
      <p:sp>
        <p:nvSpPr>
          <p:cNvPr id="7" name="TextBox 6"/>
          <p:cNvSpPr txBox="1"/>
          <p:nvPr/>
        </p:nvSpPr>
        <p:spPr>
          <a:xfrm>
            <a:off x="3476625" y="835025"/>
            <a:ext cx="391982" cy="1200329"/>
          </a:xfrm>
          <a:prstGeom prst="rect">
            <a:avLst/>
          </a:prstGeom>
          <a:noFill/>
        </p:spPr>
        <p:txBody>
          <a:bodyPr wrap="square" rtlCol="0">
            <a:spAutoFit/>
          </a:bodyPr>
          <a:lstStyle/>
          <a:p>
            <a:r>
              <a:rPr lang="en-US" sz="7200" dirty="0"/>
              <a:t>2</a:t>
            </a:r>
          </a:p>
        </p:txBody>
      </p:sp>
      <p:sp>
        <p:nvSpPr>
          <p:cNvPr id="8" name="TextBox 7"/>
          <p:cNvSpPr txBox="1"/>
          <p:nvPr/>
        </p:nvSpPr>
        <p:spPr>
          <a:xfrm>
            <a:off x="2934350" y="2628900"/>
            <a:ext cx="578918" cy="1200329"/>
          </a:xfrm>
          <a:prstGeom prst="rect">
            <a:avLst/>
          </a:prstGeom>
          <a:noFill/>
        </p:spPr>
        <p:txBody>
          <a:bodyPr wrap="square" rtlCol="0">
            <a:spAutoFit/>
          </a:bodyPr>
          <a:lstStyle/>
          <a:p>
            <a:r>
              <a:rPr lang="en-US" sz="7200" dirty="0" smtClean="0"/>
              <a:t>1</a:t>
            </a:r>
            <a:endParaRPr lang="en-US" sz="7200" dirty="0"/>
          </a:p>
        </p:txBody>
      </p:sp>
      <p:sp>
        <p:nvSpPr>
          <p:cNvPr id="9" name="TextBox 8"/>
          <p:cNvSpPr txBox="1"/>
          <p:nvPr/>
        </p:nvSpPr>
        <p:spPr>
          <a:xfrm>
            <a:off x="7982657" y="2619196"/>
            <a:ext cx="578918" cy="1200329"/>
          </a:xfrm>
          <a:prstGeom prst="rect">
            <a:avLst/>
          </a:prstGeom>
          <a:noFill/>
        </p:spPr>
        <p:txBody>
          <a:bodyPr wrap="square" rtlCol="0">
            <a:spAutoFit/>
          </a:bodyPr>
          <a:lstStyle/>
          <a:p>
            <a:r>
              <a:rPr lang="en-US" sz="7200" dirty="0"/>
              <a:t>4</a:t>
            </a:r>
          </a:p>
        </p:txBody>
      </p:sp>
      <p:sp>
        <p:nvSpPr>
          <p:cNvPr id="10" name="TextBox 9"/>
          <p:cNvSpPr txBox="1"/>
          <p:nvPr/>
        </p:nvSpPr>
        <p:spPr>
          <a:xfrm>
            <a:off x="530225" y="4692639"/>
            <a:ext cx="8059334"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Part- Process Matrix has 4 steps. </a:t>
            </a:r>
          </a:p>
          <a:p>
            <a:pPr lvl="1"/>
            <a:r>
              <a:rPr lang="en-US" dirty="0" smtClean="0"/>
              <a:t>1 Part-Process Matrix </a:t>
            </a:r>
          </a:p>
          <a:p>
            <a:pPr lvl="1"/>
            <a:r>
              <a:rPr lang="en-US" dirty="0" smtClean="0"/>
              <a:t>2. Process Certification </a:t>
            </a:r>
          </a:p>
          <a:p>
            <a:pPr lvl="1"/>
            <a:r>
              <a:rPr lang="en-US" dirty="0"/>
              <a:t>3</a:t>
            </a:r>
            <a:r>
              <a:rPr lang="en-US" dirty="0" smtClean="0"/>
              <a:t>. Production </a:t>
            </a:r>
            <a:r>
              <a:rPr lang="en-US" dirty="0"/>
              <a:t>Documentation </a:t>
            </a:r>
          </a:p>
          <a:p>
            <a:pPr lvl="1"/>
            <a:r>
              <a:rPr lang="en-US" dirty="0"/>
              <a:t>4. ESA </a:t>
            </a:r>
            <a:r>
              <a:rPr lang="en-US" dirty="0" smtClean="0"/>
              <a:t>Approval</a:t>
            </a:r>
            <a:endParaRPr lang="en-US" dirty="0"/>
          </a:p>
        </p:txBody>
      </p:sp>
      <p:sp>
        <p:nvSpPr>
          <p:cNvPr id="11" name="Title 1"/>
          <p:cNvSpPr>
            <a:spLocks noGrp="1"/>
          </p:cNvSpPr>
          <p:nvPr>
            <p:ph type="title"/>
          </p:nvPr>
        </p:nvSpPr>
        <p:spPr>
          <a:prstGeom prst="rect">
            <a:avLst/>
          </a:prstGeom>
        </p:spPr>
        <p:txBody>
          <a:bodyPr/>
          <a:lstStyle/>
          <a:p>
            <a:r>
              <a:rPr lang="en-US" sz="2800" b="0" dirty="0" smtClean="0"/>
              <a:t>Whole or Assembly Qualification</a:t>
            </a:r>
            <a:br>
              <a:rPr lang="en-US" sz="2800" b="0" dirty="0" smtClean="0"/>
            </a:br>
            <a:r>
              <a:rPr lang="en-US" sz="2000" b="0" dirty="0" smtClean="0"/>
              <a:t>Part- Process Matrix</a:t>
            </a:r>
            <a:endParaRPr lang="en-US" sz="2000" b="0" dirty="0"/>
          </a:p>
        </p:txBody>
      </p:sp>
      <p:sp>
        <p:nvSpPr>
          <p:cNvPr id="12" name="Text Box 4"/>
          <p:cNvSpPr txBox="1">
            <a:spLocks noChangeArrowheads="1"/>
          </p:cNvSpPr>
          <p:nvPr/>
        </p:nvSpPr>
        <p:spPr bwMode="auto">
          <a:xfrm>
            <a:off x="740902" y="6169967"/>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latin typeface="Arial" panose="020B0604020202020204" pitchFamily="34" charset="0"/>
              </a:rPr>
              <a:t>ESA provide the NSN Listing/Initial Matrix</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1679397776"/>
      </p:ext>
    </p:extLst>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31</a:t>
            </a:fld>
            <a:endParaRPr lang="en-US" dirty="0"/>
          </a:p>
        </p:txBody>
      </p:sp>
      <p:sp>
        <p:nvSpPr>
          <p:cNvPr id="5" name="Title 1"/>
          <p:cNvSpPr>
            <a:spLocks noGrp="1"/>
          </p:cNvSpPr>
          <p:nvPr>
            <p:ph type="title" idx="4294967295"/>
          </p:nvPr>
        </p:nvSpPr>
        <p:spPr>
          <a:xfrm>
            <a:off x="457200" y="169863"/>
            <a:ext cx="8229600" cy="677862"/>
          </a:xfrm>
          <a:prstGeom prst="rect">
            <a:avLst/>
          </a:prstGeom>
        </p:spPr>
        <p:txBody>
          <a:bodyPr/>
          <a:lstStyle/>
          <a:p>
            <a:r>
              <a:rPr lang="en-US" b="0" dirty="0"/>
              <a:t>Whole or Assembly Qualification</a:t>
            </a:r>
            <a:br>
              <a:rPr lang="en-US" b="0" dirty="0"/>
            </a:br>
            <a:r>
              <a:rPr lang="en-US" sz="2000" b="0" dirty="0"/>
              <a:t>Part- Process </a:t>
            </a:r>
            <a:r>
              <a:rPr lang="en-US" sz="2000" b="0" dirty="0" smtClean="0"/>
              <a:t>Certification </a:t>
            </a:r>
            <a:endParaRPr lang="en-US" sz="2000" b="0" dirty="0"/>
          </a:p>
        </p:txBody>
      </p:sp>
      <p:sp>
        <p:nvSpPr>
          <p:cNvPr id="7" name="Rectangle 6"/>
          <p:cNvSpPr/>
          <p:nvPr/>
        </p:nvSpPr>
        <p:spPr>
          <a:xfrm>
            <a:off x="523875" y="3405664"/>
            <a:ext cx="7696200" cy="2585323"/>
          </a:xfrm>
          <a:prstGeom prst="rect">
            <a:avLst/>
          </a:prstGeom>
        </p:spPr>
        <p:txBody>
          <a:bodyPr wrap="square">
            <a:spAutoFit/>
          </a:bodyPr>
          <a:lstStyle/>
          <a:p>
            <a:pPr marL="742950" lvl="1" indent="-285750">
              <a:buFont typeface="Arial" panose="020B0604020202020204" pitchFamily="34" charset="0"/>
              <a:buChar char="•"/>
            </a:pPr>
            <a:r>
              <a:rPr lang="en-US" dirty="0" smtClean="0"/>
              <a:t>Provide all </a:t>
            </a:r>
            <a:r>
              <a:rPr lang="en-US" dirty="0"/>
              <a:t>the </a:t>
            </a:r>
            <a:r>
              <a:rPr lang="en-US" dirty="0" smtClean="0"/>
              <a:t>AS 9100 or ISO 9001:2015 expiration dates and NADCAP </a:t>
            </a:r>
            <a:r>
              <a:rPr lang="en-US" dirty="0"/>
              <a:t>or OEM </a:t>
            </a:r>
            <a:r>
              <a:rPr lang="en-US" dirty="0" smtClean="0"/>
              <a:t>certifications/approvals </a:t>
            </a:r>
            <a:r>
              <a:rPr lang="en-US" dirty="0"/>
              <a:t>for </a:t>
            </a:r>
            <a:r>
              <a:rPr lang="en-US" dirty="0" smtClean="0"/>
              <a:t>each significant industrial process used for both internal and external purposes</a:t>
            </a:r>
          </a:p>
          <a:p>
            <a:pPr marL="1200150" lvl="2" indent="-285750">
              <a:buFont typeface="Arial" panose="020B0604020202020204" pitchFamily="34" charset="0"/>
              <a:buChar char="•"/>
            </a:pPr>
            <a:r>
              <a:rPr lang="en-US" dirty="0" smtClean="0"/>
              <a:t>CAGE for Whom will be performing that Process</a:t>
            </a:r>
          </a:p>
          <a:p>
            <a:pPr marL="1200150" lvl="2" indent="-285750">
              <a:buFont typeface="Arial" panose="020B0604020202020204" pitchFamily="34" charset="0"/>
              <a:buChar char="•"/>
            </a:pPr>
            <a:r>
              <a:rPr lang="en-US" dirty="0" smtClean="0"/>
              <a:t>AS 9100 or ISO 9001 Expiration Date (Include copy of the Certificate)</a:t>
            </a:r>
          </a:p>
          <a:p>
            <a:pPr marL="1200150" lvl="2" indent="-285750">
              <a:buFont typeface="Arial" panose="020B0604020202020204" pitchFamily="34" charset="0"/>
              <a:buChar char="•"/>
            </a:pPr>
            <a:r>
              <a:rPr lang="en-US" dirty="0" smtClean="0"/>
              <a:t>Enter the Certification Expiration Date for the Significant </a:t>
            </a:r>
            <a:r>
              <a:rPr lang="en-US" dirty="0"/>
              <a:t>Industrial Processes (Include copy of the Certificate)</a:t>
            </a:r>
          </a:p>
          <a:p>
            <a:pPr marL="1657350" lvl="3" indent="-285750">
              <a:buFont typeface="Arial" panose="020B0604020202020204" pitchFamily="34" charset="0"/>
              <a:buChar char="•"/>
            </a:pPr>
            <a:r>
              <a:rPr lang="en-US" dirty="0" smtClean="0"/>
              <a:t>If Multiple Sources are to be used then Split the Process to show the Distribution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1128713"/>
            <a:ext cx="6285300" cy="210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162299" y="1268849"/>
            <a:ext cx="3413125" cy="1384995"/>
          </a:xfrm>
          <a:prstGeom prst="rect">
            <a:avLst/>
          </a:prstGeom>
        </p:spPr>
        <p:txBody>
          <a:bodyPr wrap="square">
            <a:spAutoFit/>
          </a:bodyPr>
          <a:lstStyle/>
          <a:p>
            <a:r>
              <a:rPr lang="en-US" sz="2800" dirty="0" smtClean="0">
                <a:solidFill>
                  <a:srgbClr val="FF0000"/>
                </a:solidFill>
              </a:rPr>
              <a:t>Enter Data Here for Internal and External Sources</a:t>
            </a:r>
            <a:endParaRPr lang="en-US" sz="2800" dirty="0">
              <a:solidFill>
                <a:srgbClr val="FF0000"/>
              </a:solidFill>
            </a:endParaRPr>
          </a:p>
        </p:txBody>
      </p:sp>
    </p:spTree>
    <p:extLst>
      <p:ext uri="{BB962C8B-B14F-4D97-AF65-F5344CB8AC3E}">
        <p14:creationId xmlns:p14="http://schemas.microsoft.com/office/powerpoint/2010/main" val="4099437803"/>
      </p:ext>
    </p:extLst>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91025" y="1205983"/>
            <a:ext cx="4038600" cy="3792892"/>
          </a:xfrm>
        </p:spPr>
        <p:txBody>
          <a:bodyPr/>
          <a:lstStyle/>
          <a:p>
            <a:r>
              <a:rPr lang="en-US" sz="1600" b="0" dirty="0" smtClean="0"/>
              <a:t>Provide </a:t>
            </a:r>
            <a:r>
              <a:rPr lang="en-US" sz="1600" b="0" dirty="0"/>
              <a:t>a certification of rights to use technical data in the format provided in Appendix A, signed on company letterhead by an authorized binding company </a:t>
            </a:r>
            <a:r>
              <a:rPr lang="en-US" sz="1600" b="0" dirty="0" smtClean="0"/>
              <a:t>official. </a:t>
            </a:r>
          </a:p>
          <a:p>
            <a:pPr lvl="1"/>
            <a:r>
              <a:rPr lang="en-US" sz="1200" b="0" dirty="0" smtClean="0"/>
              <a:t>President or Facility General Manager</a:t>
            </a:r>
          </a:p>
          <a:p>
            <a:r>
              <a:rPr lang="en-US" sz="1600" b="0" dirty="0" smtClean="0"/>
              <a:t>The certificate </a:t>
            </a:r>
            <a:r>
              <a:rPr lang="en-US" sz="1600" b="0" dirty="0"/>
              <a:t>states the data was obtained by legal means and the company has the rights to use the data supplied in the SAR for </a:t>
            </a:r>
            <a:r>
              <a:rPr lang="en-US" sz="1600" b="0" dirty="0" smtClean="0"/>
              <a:t>manufacture/overhaul </a:t>
            </a:r>
            <a:r>
              <a:rPr lang="en-US" sz="1600" b="0" dirty="0"/>
              <a:t>purposes</a:t>
            </a:r>
            <a:r>
              <a:rPr lang="en-US" sz="1600" b="0" dirty="0" smtClean="0"/>
              <a:t>.</a:t>
            </a:r>
            <a:endParaRPr lang="en-US" sz="1600" b="0" dirty="0"/>
          </a:p>
          <a:p>
            <a:r>
              <a:rPr lang="en-US" sz="1600" b="0" i="1" dirty="0" smtClean="0"/>
              <a:t>NOTE</a:t>
            </a:r>
            <a:r>
              <a:rPr lang="en-US" sz="1600" b="0" dirty="0" smtClean="0"/>
              <a:t>:  This also applies to Government Limited Data </a:t>
            </a:r>
          </a:p>
          <a:p>
            <a:r>
              <a:rPr lang="en-US" sz="1600" b="0" dirty="0" smtClean="0"/>
              <a:t>See QR Appendix A</a:t>
            </a:r>
          </a:p>
          <a:p>
            <a:endParaRPr lang="en-US" sz="1200" dirty="0" smtClean="0"/>
          </a:p>
        </p:txBody>
      </p:sp>
      <p:sp>
        <p:nvSpPr>
          <p:cNvPr id="7" name="Slide Number Placeholder 3"/>
          <p:cNvSpPr>
            <a:spLocks noGrp="1"/>
          </p:cNvSpPr>
          <p:nvPr>
            <p:ph type="sldNum" sz="quarter" idx="10"/>
          </p:nvPr>
        </p:nvSpPr>
        <p:spPr>
          <a:xfrm>
            <a:off x="8590436" y="6492875"/>
            <a:ext cx="381000" cy="365125"/>
          </a:xfrm>
          <a:prstGeom prst="rect">
            <a:avLst/>
          </a:prstGeom>
        </p:spPr>
        <p:txBody>
          <a:bodyPr/>
          <a:lstStyle/>
          <a:p>
            <a:pPr algn="l">
              <a:defRPr/>
            </a:pPr>
            <a:fld id="{96FD7B0F-B85E-49D7-8972-897E3EE78A21}" type="slidenum">
              <a:rPr lang="en-US" smtClean="0"/>
              <a:pPr algn="l">
                <a:defRPr/>
              </a:pPr>
              <a:t>32</a:t>
            </a:fld>
            <a:endParaRPr lang="en-US" dirty="0"/>
          </a:p>
        </p:txBody>
      </p:sp>
      <p:sp>
        <p:nvSpPr>
          <p:cNvPr id="30722" name="Title 1"/>
          <p:cNvSpPr>
            <a:spLocks noGrp="1"/>
          </p:cNvSpPr>
          <p:nvPr>
            <p:ph type="title"/>
          </p:nvPr>
        </p:nvSpPr>
        <p:spPr>
          <a:xfrm>
            <a:off x="1009816" y="0"/>
            <a:ext cx="7148222" cy="990600"/>
          </a:xfrm>
          <a:prstGeom prst="rect">
            <a:avLst/>
          </a:prstGeom>
        </p:spPr>
        <p:txBody>
          <a:bodyPr/>
          <a:lstStyle/>
          <a:p>
            <a:r>
              <a:rPr lang="en-US" sz="2800" b="0" dirty="0" smtClean="0"/>
              <a:t>Tab B Technical Data Right Statement</a:t>
            </a:r>
          </a:p>
        </p:txBody>
      </p:sp>
      <p:pic>
        <p:nvPicPr>
          <p:cNvPr id="307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634" y="1253608"/>
            <a:ext cx="4121802" cy="386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2701307" y="4349865"/>
            <a:ext cx="1365867" cy="660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mn-lt"/>
              </a:defRPr>
            </a:lvl2pPr>
            <a:lvl3pPr marL="1143000" indent="-228600" algn="l" rtl="0" eaLnBrk="0" fontAlgn="base" hangingPunct="0">
              <a:spcBef>
                <a:spcPct val="20000"/>
              </a:spcBef>
              <a:spcAft>
                <a:spcPct val="0"/>
              </a:spcAft>
              <a:buChar char="•"/>
              <a:defRPr sz="2400" b="1">
                <a:solidFill>
                  <a:srgbClr val="000000"/>
                </a:solidFill>
                <a:latin typeface="+mn-lt"/>
              </a:defRPr>
            </a:lvl3pPr>
            <a:lvl4pPr marL="1600200" indent="-228600" algn="l" rtl="0" eaLnBrk="0" fontAlgn="base" hangingPunct="0">
              <a:spcBef>
                <a:spcPct val="20000"/>
              </a:spcBef>
              <a:spcAft>
                <a:spcPct val="0"/>
              </a:spcAft>
              <a:buChar char="–"/>
              <a:defRPr sz="2000" b="1">
                <a:solidFill>
                  <a:srgbClr val="000000"/>
                </a:solidFill>
                <a:latin typeface="+mn-lt"/>
              </a:defRPr>
            </a:lvl4pPr>
            <a:lvl5pPr marL="2057400" indent="-228600" algn="l" rtl="0" eaLnBrk="0" fontAlgn="base" hangingPunct="0">
              <a:spcBef>
                <a:spcPct val="20000"/>
              </a:spcBef>
              <a:spcAft>
                <a:spcPct val="0"/>
              </a:spcAft>
              <a:buChar char="»"/>
              <a:defRPr sz="2000" b="1">
                <a:solidFill>
                  <a:srgbClr val="000000"/>
                </a:solidFill>
                <a:latin typeface="+mn-lt"/>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lgn="ctr">
              <a:buFont typeface="Arial" pitchFamily="34" charset="0"/>
              <a:buNone/>
            </a:pPr>
            <a:r>
              <a:rPr lang="en-US" sz="4400" kern="0" dirty="0" smtClean="0">
                <a:solidFill>
                  <a:srgbClr val="FF0000"/>
                </a:solidFill>
                <a:latin typeface="Calibri" panose="020F0502020204030204" pitchFamily="34" charset="0"/>
              </a:rPr>
              <a:t>All</a:t>
            </a:r>
          </a:p>
        </p:txBody>
      </p:sp>
      <p:sp>
        <p:nvSpPr>
          <p:cNvPr id="8" name="Content Placeholder 2"/>
          <p:cNvSpPr txBox="1">
            <a:spLocks/>
          </p:cNvSpPr>
          <p:nvPr/>
        </p:nvSpPr>
        <p:spPr bwMode="auto">
          <a:xfrm>
            <a:off x="6529535" y="5283906"/>
            <a:ext cx="2238374" cy="660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mn-lt"/>
              </a:defRPr>
            </a:lvl2pPr>
            <a:lvl3pPr marL="1143000" indent="-228600" algn="l" rtl="0" eaLnBrk="0" fontAlgn="base" hangingPunct="0">
              <a:spcBef>
                <a:spcPct val="20000"/>
              </a:spcBef>
              <a:spcAft>
                <a:spcPct val="0"/>
              </a:spcAft>
              <a:buChar char="•"/>
              <a:defRPr sz="2400" b="1">
                <a:solidFill>
                  <a:srgbClr val="000000"/>
                </a:solidFill>
                <a:latin typeface="+mn-lt"/>
              </a:defRPr>
            </a:lvl3pPr>
            <a:lvl4pPr marL="1600200" indent="-228600" algn="l" rtl="0" eaLnBrk="0" fontAlgn="base" hangingPunct="0">
              <a:spcBef>
                <a:spcPct val="20000"/>
              </a:spcBef>
              <a:spcAft>
                <a:spcPct val="0"/>
              </a:spcAft>
              <a:buChar char="–"/>
              <a:defRPr sz="2000" b="1">
                <a:solidFill>
                  <a:srgbClr val="000000"/>
                </a:solidFill>
                <a:latin typeface="+mn-lt"/>
              </a:defRPr>
            </a:lvl4pPr>
            <a:lvl5pPr marL="2057400" indent="-228600" algn="l" rtl="0" eaLnBrk="0" fontAlgn="base" hangingPunct="0">
              <a:spcBef>
                <a:spcPct val="20000"/>
              </a:spcBef>
              <a:spcAft>
                <a:spcPct val="0"/>
              </a:spcAft>
              <a:buChar char="»"/>
              <a:defRPr sz="2000" b="1">
                <a:solidFill>
                  <a:srgbClr val="000000"/>
                </a:solidFill>
                <a:latin typeface="+mn-lt"/>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lgn="ctr">
              <a:buFont typeface="Arial" pitchFamily="34" charset="0"/>
              <a:buNone/>
            </a:pPr>
            <a:r>
              <a:rPr lang="en-US" sz="3200" kern="0" dirty="0" smtClean="0">
                <a:solidFill>
                  <a:srgbClr val="FF0000"/>
                </a:solidFill>
                <a:latin typeface="Calibri" panose="020F0502020204030204" pitchFamily="34" charset="0"/>
              </a:rPr>
              <a:t>No Believe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7" y="5158347"/>
            <a:ext cx="5635625" cy="157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136087"/>
      </p:ext>
    </p:extLst>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61926" y="1104900"/>
            <a:ext cx="8848724" cy="3181350"/>
          </a:xfrm>
        </p:spPr>
        <p:txBody>
          <a:bodyPr/>
          <a:lstStyle/>
          <a:p>
            <a:pPr marL="457200" lvl="1" indent="-457200">
              <a:buFont typeface="Arial" pitchFamily="34" charset="0"/>
              <a:buChar char="•"/>
            </a:pPr>
            <a:r>
              <a:rPr lang="en-US" sz="1600" b="0" dirty="0">
                <a:ea typeface="+mn-ea"/>
                <a:cs typeface="+mn-cs"/>
              </a:rPr>
              <a:t>Provide Company Brochure or Website </a:t>
            </a:r>
          </a:p>
          <a:p>
            <a:pPr marL="457200" lvl="1" indent="-457200">
              <a:buFont typeface="Arial" pitchFamily="34" charset="0"/>
              <a:buChar char="•"/>
            </a:pPr>
            <a:r>
              <a:rPr lang="en-US" sz="1600" b="0" dirty="0">
                <a:ea typeface="+mn-ea"/>
                <a:cs typeface="+mn-cs"/>
              </a:rPr>
              <a:t>Synopsis outlining the applicant’s</a:t>
            </a:r>
          </a:p>
          <a:p>
            <a:pPr marL="742950" lvl="2" indent="-342900"/>
            <a:r>
              <a:rPr lang="en-US" sz="1600" b="0" dirty="0">
                <a:ea typeface="+mn-ea"/>
                <a:cs typeface="+mn-cs"/>
              </a:rPr>
              <a:t>Process Capabilities</a:t>
            </a:r>
          </a:p>
          <a:p>
            <a:pPr marL="742950" lvl="2" indent="-342900"/>
            <a:r>
              <a:rPr lang="en-US" sz="1600" b="0" dirty="0">
                <a:ea typeface="+mn-ea"/>
                <a:cs typeface="+mn-cs"/>
              </a:rPr>
              <a:t>Facilities </a:t>
            </a:r>
          </a:p>
          <a:p>
            <a:pPr marL="1200150" lvl="3" indent="-342900">
              <a:buFont typeface="Arial" pitchFamily="34" charset="0"/>
              <a:buChar char="•"/>
            </a:pPr>
            <a:r>
              <a:rPr lang="en-US" sz="1600" b="0" dirty="0">
                <a:ea typeface="+mn-ea"/>
                <a:cs typeface="+mn-cs"/>
              </a:rPr>
              <a:t>Location</a:t>
            </a:r>
          </a:p>
          <a:p>
            <a:pPr marL="1200150" lvl="3" indent="-342900">
              <a:buFont typeface="Arial" pitchFamily="34" charset="0"/>
              <a:buChar char="•"/>
            </a:pPr>
            <a:r>
              <a:rPr lang="en-US" sz="1600" b="0" dirty="0">
                <a:ea typeface="+mn-ea"/>
                <a:cs typeface="+mn-cs"/>
              </a:rPr>
              <a:t>Number of buildings</a:t>
            </a:r>
          </a:p>
          <a:p>
            <a:pPr marL="1200150" lvl="3" indent="-342900">
              <a:buFont typeface="Arial" pitchFamily="34" charset="0"/>
              <a:buChar char="•"/>
            </a:pPr>
            <a:r>
              <a:rPr lang="en-US" sz="1600" b="0" dirty="0">
                <a:ea typeface="+mn-ea"/>
                <a:cs typeface="+mn-cs"/>
              </a:rPr>
              <a:t>Square Footage </a:t>
            </a:r>
          </a:p>
          <a:p>
            <a:pPr marL="742950" lvl="2" indent="-342900">
              <a:buFont typeface="Arial" pitchFamily="34" charset="0"/>
              <a:buChar char="•"/>
            </a:pPr>
            <a:r>
              <a:rPr lang="en-US" sz="1600" b="0" dirty="0">
                <a:ea typeface="+mn-ea"/>
                <a:cs typeface="+mn-cs"/>
              </a:rPr>
              <a:t>Experience</a:t>
            </a:r>
          </a:p>
          <a:p>
            <a:pPr marL="342900" lvl="1" indent="-342900">
              <a:buFont typeface="Arial" pitchFamily="34" charset="0"/>
              <a:buChar char="•"/>
            </a:pPr>
            <a:r>
              <a:rPr lang="en-US" b="0" dirty="0" smtClean="0">
                <a:solidFill>
                  <a:srgbClr val="FF0000"/>
                </a:solidFill>
              </a:rPr>
              <a:t>Provide an Equipment </a:t>
            </a:r>
            <a:r>
              <a:rPr lang="en-US" b="0" dirty="0">
                <a:solidFill>
                  <a:srgbClr val="FF0000"/>
                </a:solidFill>
              </a:rPr>
              <a:t>List</a:t>
            </a:r>
          </a:p>
          <a:p>
            <a:pPr marL="742950" lvl="2" indent="-342900">
              <a:buFont typeface="Arial" pitchFamily="34" charset="0"/>
              <a:buChar char="•"/>
            </a:pPr>
            <a:r>
              <a:rPr lang="en-US" sz="2000" b="0" dirty="0">
                <a:solidFill>
                  <a:srgbClr val="FF0000"/>
                </a:solidFill>
              </a:rPr>
              <a:t>Outline </a:t>
            </a:r>
            <a:r>
              <a:rPr lang="en-US" sz="2000" b="0" dirty="0" smtClean="0">
                <a:solidFill>
                  <a:srgbClr val="FF0000"/>
                </a:solidFill>
              </a:rPr>
              <a:t>Equipment’s </a:t>
            </a:r>
            <a:r>
              <a:rPr lang="en-US" sz="2000" b="0" dirty="0">
                <a:solidFill>
                  <a:srgbClr val="FF0000"/>
                </a:solidFill>
              </a:rPr>
              <a:t>Accuracy, Size, Capability and Precision</a:t>
            </a:r>
          </a:p>
          <a:p>
            <a:pPr marL="857250" lvl="3" indent="0">
              <a:buNone/>
            </a:pPr>
            <a:r>
              <a:rPr lang="en-US" sz="1200" b="0" dirty="0"/>
              <a:t>	</a:t>
            </a:r>
            <a:endParaRPr lang="en-US" sz="1200" b="0" dirty="0" smtClean="0"/>
          </a:p>
        </p:txBody>
      </p:sp>
      <p:sp>
        <p:nvSpPr>
          <p:cNvPr id="6" name="Slide Number Placeholder 3"/>
          <p:cNvSpPr>
            <a:spLocks noGrp="1"/>
          </p:cNvSpPr>
          <p:nvPr>
            <p:ph type="sldNum" sz="quarter" idx="10"/>
          </p:nvPr>
        </p:nvSpPr>
        <p:spPr>
          <a:xfrm>
            <a:off x="8522253" y="6492875"/>
            <a:ext cx="390525" cy="365125"/>
          </a:xfrm>
          <a:prstGeom prst="rect">
            <a:avLst/>
          </a:prstGeom>
        </p:spPr>
        <p:txBody>
          <a:bodyPr/>
          <a:lstStyle/>
          <a:p>
            <a:pPr algn="l">
              <a:defRPr/>
            </a:pPr>
            <a:fld id="{FBFA7DD1-5A41-462B-A1AC-8DB0098A484E}" type="slidenum">
              <a:rPr lang="en-US" smtClean="0"/>
              <a:pPr algn="l">
                <a:defRPr/>
              </a:pPr>
              <a:t>33</a:t>
            </a:fld>
            <a:endParaRPr lang="en-US" dirty="0"/>
          </a:p>
        </p:txBody>
      </p:sp>
      <p:sp>
        <p:nvSpPr>
          <p:cNvPr id="31746" name="Title 1"/>
          <p:cNvSpPr>
            <a:spLocks noGrp="1"/>
          </p:cNvSpPr>
          <p:nvPr>
            <p:ph type="title"/>
          </p:nvPr>
        </p:nvSpPr>
        <p:spPr>
          <a:xfrm>
            <a:off x="1009816" y="0"/>
            <a:ext cx="7148222" cy="990600"/>
          </a:xfrm>
          <a:prstGeom prst="rect">
            <a:avLst/>
          </a:prstGeom>
        </p:spPr>
        <p:txBody>
          <a:bodyPr/>
          <a:lstStyle/>
          <a:p>
            <a:r>
              <a:rPr lang="en-US" sz="2800" b="0" dirty="0"/>
              <a:t>Tab C Company Brochure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1485901"/>
            <a:ext cx="5353050" cy="180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123457"/>
      </p:ext>
    </p:extLst>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159701" y="1190625"/>
            <a:ext cx="3774124" cy="5289550"/>
          </a:xfrm>
        </p:spPr>
        <p:txBody>
          <a:bodyPr/>
          <a:lstStyle/>
          <a:p>
            <a:pPr marL="342900" lvl="1" indent="-342900">
              <a:buFont typeface="Arial" pitchFamily="34" charset="0"/>
              <a:buChar char="•"/>
            </a:pPr>
            <a:r>
              <a:rPr lang="en-US" sz="1600" b="0" dirty="0"/>
              <a:t>Provide Certifications</a:t>
            </a:r>
          </a:p>
          <a:p>
            <a:pPr marL="742950" lvl="2" indent="-342900">
              <a:buFont typeface="Arial" pitchFamily="34" charset="0"/>
              <a:buChar char="•"/>
            </a:pPr>
            <a:r>
              <a:rPr lang="en-US" sz="1600" b="0" dirty="0">
                <a:solidFill>
                  <a:srgbClr val="FF0000"/>
                </a:solidFill>
              </a:rPr>
              <a:t>AS 9100, ISO 9001:2008 , NATO AQAP-2070 or equivalent</a:t>
            </a:r>
          </a:p>
          <a:p>
            <a:pPr marL="742950" lvl="2" indent="-342900">
              <a:buFont typeface="Arial" pitchFamily="34" charset="0"/>
              <a:buChar char="•"/>
            </a:pPr>
            <a:r>
              <a:rPr lang="en-US" sz="1600" b="0" dirty="0">
                <a:solidFill>
                  <a:srgbClr val="FF0000"/>
                </a:solidFill>
              </a:rPr>
              <a:t>OEM, GOV, or NADCAP significant Industrial Process Certification(s)</a:t>
            </a:r>
          </a:p>
          <a:p>
            <a:pPr marL="742950" lvl="2" indent="-342900">
              <a:buFont typeface="Arial" pitchFamily="34" charset="0"/>
              <a:buChar char="•"/>
            </a:pPr>
            <a:r>
              <a:rPr lang="en-US" sz="1600" b="0" dirty="0">
                <a:solidFill>
                  <a:srgbClr val="FF0000"/>
                </a:solidFill>
              </a:rPr>
              <a:t>NDI Level III and Other Professional Certification</a:t>
            </a:r>
          </a:p>
          <a:p>
            <a:pPr marL="742950" lvl="2" indent="-342900">
              <a:buFont typeface="Arial" pitchFamily="34" charset="0"/>
              <a:buChar char="•"/>
            </a:pPr>
            <a:r>
              <a:rPr lang="en-US" sz="1600" b="0" dirty="0">
                <a:solidFill>
                  <a:srgbClr val="FF0000"/>
                </a:solidFill>
              </a:rPr>
              <a:t>See QR Appendix B (slide 37)</a:t>
            </a:r>
          </a:p>
          <a:p>
            <a:pPr marL="342900" lvl="1" indent="-342900">
              <a:buFont typeface="Arial" pitchFamily="34" charset="0"/>
              <a:buChar char="•"/>
            </a:pPr>
            <a:r>
              <a:rPr lang="en-US" sz="1600" b="0" dirty="0" smtClean="0"/>
              <a:t>Provide Site Survey (SS), if one was conducted by the DoD in the last 36 months</a:t>
            </a:r>
            <a:r>
              <a:rPr lang="en-US" sz="1600" b="0" u="sng" dirty="0" smtClean="0">
                <a:solidFill>
                  <a:srgbClr val="FF0000"/>
                </a:solidFill>
              </a:rPr>
              <a:t>, (No additional documentation required) (SS Example on Slide 68)</a:t>
            </a:r>
          </a:p>
          <a:p>
            <a:pPr marL="742950" lvl="2" indent="-342900">
              <a:buFont typeface="Arial" pitchFamily="34" charset="0"/>
              <a:buChar char="•"/>
            </a:pPr>
            <a:r>
              <a:rPr lang="en-US" sz="1600" b="0" dirty="0" smtClean="0"/>
              <a:t>provide a copy of the SS and the Certifications</a:t>
            </a:r>
          </a:p>
          <a:p>
            <a:pPr marL="342900" lvl="1" indent="-342900">
              <a:buFont typeface="Arial" pitchFamily="34" charset="0"/>
              <a:buChar char="•"/>
            </a:pPr>
            <a:r>
              <a:rPr lang="en-US" sz="1600" b="0" dirty="0" smtClean="0"/>
              <a:t>Provide Company's Quality Assurance System Manual &amp; all Subordinate Supporting Documentation, if no SS was conducted.  </a:t>
            </a:r>
          </a:p>
          <a:p>
            <a:pPr marL="742950" lvl="2" indent="-342900">
              <a:buFont typeface="Arial" pitchFamily="34" charset="0"/>
              <a:buChar char="•"/>
            </a:pPr>
            <a:r>
              <a:rPr lang="en-US" sz="1600" b="0" dirty="0" smtClean="0"/>
              <a:t>Data </a:t>
            </a:r>
            <a:r>
              <a:rPr lang="en-US" sz="1600" b="0" dirty="0"/>
              <a:t>may be retained</a:t>
            </a:r>
          </a:p>
          <a:p>
            <a:pPr marL="342900" lvl="1" indent="-342900">
              <a:buFont typeface="Arial" pitchFamily="34" charset="0"/>
              <a:buChar char="•"/>
            </a:pPr>
            <a:r>
              <a:rPr lang="en-US" sz="1600" b="0" dirty="0" smtClean="0"/>
              <a:t>Format: Electronic (PDF) or Paper </a:t>
            </a:r>
          </a:p>
        </p:txBody>
      </p:sp>
      <p:sp>
        <p:nvSpPr>
          <p:cNvPr id="7" name="Slide Number Placeholder 3"/>
          <p:cNvSpPr>
            <a:spLocks noGrp="1"/>
          </p:cNvSpPr>
          <p:nvPr>
            <p:ph type="sldNum" sz="quarter" idx="10"/>
          </p:nvPr>
        </p:nvSpPr>
        <p:spPr>
          <a:xfrm>
            <a:off x="8629650" y="6492875"/>
            <a:ext cx="400050" cy="365125"/>
          </a:xfrm>
          <a:prstGeom prst="rect">
            <a:avLst/>
          </a:prstGeom>
        </p:spPr>
        <p:txBody>
          <a:bodyPr/>
          <a:lstStyle/>
          <a:p>
            <a:pPr algn="l">
              <a:defRPr/>
            </a:pPr>
            <a:fld id="{A39B3F67-F263-4DA2-BC92-E17AD0F38EBA}" type="slidenum">
              <a:rPr lang="en-US" smtClean="0"/>
              <a:pPr algn="l">
                <a:defRPr/>
              </a:pPr>
              <a:t>34</a:t>
            </a:fld>
            <a:endParaRPr lang="en-US" dirty="0"/>
          </a:p>
        </p:txBody>
      </p:sp>
      <p:sp>
        <p:nvSpPr>
          <p:cNvPr id="32770" name="Title 1"/>
          <p:cNvSpPr>
            <a:spLocks noGrp="1"/>
          </p:cNvSpPr>
          <p:nvPr>
            <p:ph type="title"/>
          </p:nvPr>
        </p:nvSpPr>
        <p:spPr>
          <a:xfrm>
            <a:off x="1017767" y="0"/>
            <a:ext cx="7140271" cy="990600"/>
          </a:xfrm>
          <a:prstGeom prst="rect">
            <a:avLst/>
          </a:prstGeom>
        </p:spPr>
        <p:txBody>
          <a:bodyPr/>
          <a:lstStyle/>
          <a:p>
            <a:r>
              <a:rPr lang="en-US" sz="2800" b="0" dirty="0" smtClean="0"/>
              <a:t>Tab D Quality Assurance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52525"/>
            <a:ext cx="4614863" cy="533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823577"/>
      </p:ext>
    </p:extLst>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0" dirty="0" smtClean="0"/>
              <a:t>(</a:t>
            </a:r>
            <a:r>
              <a:rPr lang="en-US" sz="1800" b="0" dirty="0"/>
              <a:t>a) Agencies shall establish procedures for determining when higher-level contract quality requirements are necessary, for determining the risk (both the likelihood and the impact) of nonconformance, and for advising the contracting officer about which higher-level standards should be applied and included in the solicitation and contract. Requiring compliance with higher-level quality standards is necessary in solicitations and contracts for complex or critical items (see </a:t>
            </a:r>
            <a:r>
              <a:rPr lang="en-US" sz="1800" b="0" u="sng" dirty="0"/>
              <a:t>46.203</a:t>
            </a:r>
            <a:r>
              <a:rPr lang="en-US" sz="1800" b="0" dirty="0"/>
              <a:t>) or when the technical requirements of the contract require --</a:t>
            </a:r>
          </a:p>
          <a:p>
            <a:r>
              <a:rPr lang="en-US" sz="1800" b="0" dirty="0"/>
              <a:t>(1) Control of such things as design, work operations, in-process controls, testing, and inspection; or</a:t>
            </a:r>
          </a:p>
          <a:p>
            <a:r>
              <a:rPr lang="en-US" sz="1800" b="0" dirty="0"/>
              <a:t>(2) Attention to such factors as organization, planning, work instructions, documentation control, and advanced metrology.</a:t>
            </a:r>
          </a:p>
          <a:p>
            <a:r>
              <a:rPr lang="en-US" sz="1800" b="0" dirty="0"/>
              <a:t>(b) Examples of higher-level quality standards include overarching quality management system standards such as </a:t>
            </a:r>
            <a:r>
              <a:rPr lang="en-US" sz="2400" b="0" dirty="0">
                <a:solidFill>
                  <a:srgbClr val="FF0000"/>
                </a:solidFill>
              </a:rPr>
              <a:t>ISO 9001, ASQ/ANSI E4; ASME NQA-1, SAE AS9100, SAE AS9003, and ISO/TS 16949, </a:t>
            </a:r>
            <a:r>
              <a:rPr lang="en-US" sz="2400" b="0" u="sng" dirty="0">
                <a:solidFill>
                  <a:srgbClr val="FF0000"/>
                </a:solidFill>
              </a:rPr>
              <a:t>and product or process </a:t>
            </a:r>
            <a:r>
              <a:rPr lang="en-US" sz="2400" b="0" dirty="0">
                <a:solidFill>
                  <a:srgbClr val="FF0000"/>
                </a:solidFill>
              </a:rPr>
              <a:t>specific quality standards </a:t>
            </a:r>
            <a:r>
              <a:rPr lang="en-US" sz="1800" b="0" dirty="0"/>
              <a:t>such as SAE AS5553.</a:t>
            </a:r>
          </a:p>
          <a:p>
            <a:endParaRPr lang="en-US" b="0" dirty="0"/>
          </a:p>
          <a:p>
            <a:endParaRPr lang="en-US" dirty="0"/>
          </a:p>
        </p:txBody>
      </p:sp>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35</a:t>
            </a:fld>
            <a:endParaRPr lang="en-US" dirty="0"/>
          </a:p>
        </p:txBody>
      </p:sp>
      <p:sp>
        <p:nvSpPr>
          <p:cNvPr id="4" name="Title 3"/>
          <p:cNvSpPr>
            <a:spLocks noGrp="1"/>
          </p:cNvSpPr>
          <p:nvPr>
            <p:ph type="title"/>
          </p:nvPr>
        </p:nvSpPr>
        <p:spPr/>
        <p:txBody>
          <a:bodyPr/>
          <a:lstStyle/>
          <a:p>
            <a:r>
              <a:rPr lang="en-US" sz="2400" b="0" dirty="0" smtClean="0"/>
              <a:t>FAR 46.202-4 </a:t>
            </a:r>
            <a:r>
              <a:rPr lang="en-US" sz="2400" b="0" dirty="0"/>
              <a:t>-- Higher-Level Contract Quality </a:t>
            </a:r>
            <a:r>
              <a:rPr lang="en-US" sz="2400" b="0" dirty="0" smtClean="0"/>
              <a:t>Requirements</a:t>
            </a:r>
            <a:endParaRPr lang="en-US" sz="2400" b="0" dirty="0"/>
          </a:p>
        </p:txBody>
      </p:sp>
    </p:spTree>
    <p:extLst>
      <p:ext uri="{BB962C8B-B14F-4D97-AF65-F5344CB8AC3E}">
        <p14:creationId xmlns:p14="http://schemas.microsoft.com/office/powerpoint/2010/main" val="628705324"/>
      </p:ext>
    </p:extLst>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82868" y="1086643"/>
            <a:ext cx="4597718" cy="5562600"/>
          </a:xfrm>
        </p:spPr>
        <p:txBody>
          <a:bodyPr/>
          <a:lstStyle/>
          <a:p>
            <a:pPr marL="365760" indent="-182880">
              <a:spcBef>
                <a:spcPts val="300"/>
              </a:spcBef>
              <a:defRPr/>
            </a:pPr>
            <a:r>
              <a:rPr lang="en-US" sz="1400" b="0" kern="1200" dirty="0"/>
              <a:t>Provide a DD Form 2345</a:t>
            </a:r>
          </a:p>
          <a:p>
            <a:pPr marL="365760" indent="-182880">
              <a:spcBef>
                <a:spcPts val="300"/>
              </a:spcBef>
              <a:defRPr/>
            </a:pPr>
            <a:r>
              <a:rPr lang="en-US" sz="1400" b="0" kern="1200" dirty="0" smtClean="0"/>
              <a:t>For Government Provided Technical Data </a:t>
            </a:r>
          </a:p>
          <a:p>
            <a:pPr marL="651510" lvl="1">
              <a:spcBef>
                <a:spcPts val="0"/>
              </a:spcBef>
              <a:buFont typeface="Arial" pitchFamily="34" charset="0"/>
              <a:buChar char="•"/>
              <a:defRPr/>
            </a:pPr>
            <a:r>
              <a:rPr lang="en-US" sz="1400" b="0" kern="1200" dirty="0"/>
              <a:t>Provide a Technical Data List (EDL)</a:t>
            </a:r>
          </a:p>
          <a:p>
            <a:pPr marL="651510" lvl="1">
              <a:spcBef>
                <a:spcPts val="0"/>
              </a:spcBef>
              <a:buFont typeface="Arial" pitchFamily="34" charset="0"/>
              <a:buChar char="•"/>
              <a:defRPr/>
            </a:pPr>
            <a:r>
              <a:rPr lang="en-US" sz="1400" b="0" kern="1200" dirty="0" smtClean="0">
                <a:ea typeface="+mn-ea"/>
                <a:cs typeface="+mn-cs"/>
              </a:rPr>
              <a:t>Provide </a:t>
            </a:r>
            <a:r>
              <a:rPr lang="en-US" sz="1400" b="0" kern="1200" dirty="0">
                <a:ea typeface="+mn-ea"/>
                <a:cs typeface="+mn-cs"/>
              </a:rPr>
              <a:t>all Drawings (Complete and Readable) (First Page </a:t>
            </a:r>
            <a:r>
              <a:rPr lang="en-US" sz="1400" b="0" kern="1200" dirty="0" smtClean="0">
                <a:ea typeface="+mn-ea"/>
                <a:cs typeface="+mn-cs"/>
              </a:rPr>
              <a:t>of Gov. </a:t>
            </a:r>
            <a:r>
              <a:rPr lang="en-US" sz="1400" b="0" kern="1200" dirty="0">
                <a:ea typeface="+mn-ea"/>
                <a:cs typeface="+mn-cs"/>
              </a:rPr>
              <a:t>Provided Documents)</a:t>
            </a:r>
          </a:p>
          <a:p>
            <a:pPr marL="1051560" lvl="2" indent="-285750">
              <a:spcBef>
                <a:spcPts val="0"/>
              </a:spcBef>
              <a:buFont typeface="Arial" pitchFamily="34" charset="0"/>
              <a:buChar char="•"/>
              <a:defRPr/>
            </a:pPr>
            <a:r>
              <a:rPr lang="en-US" sz="1400" b="0" kern="1200" dirty="0">
                <a:ea typeface="+mn-ea"/>
                <a:cs typeface="+mn-cs"/>
              </a:rPr>
              <a:t>Inspection and Inspection Intervals </a:t>
            </a:r>
          </a:p>
          <a:p>
            <a:pPr marL="1051560" lvl="2" indent="-285750">
              <a:spcBef>
                <a:spcPts val="0"/>
              </a:spcBef>
              <a:buFont typeface="Arial" pitchFamily="34" charset="0"/>
              <a:buChar char="•"/>
              <a:defRPr/>
            </a:pPr>
            <a:r>
              <a:rPr lang="en-US" sz="1400" b="0" kern="1200" dirty="0">
                <a:ea typeface="+mn-ea"/>
                <a:cs typeface="+mn-cs"/>
              </a:rPr>
              <a:t>Manufacture or Alternate (if applicable)</a:t>
            </a:r>
          </a:p>
          <a:p>
            <a:pPr marL="1051560" lvl="2" indent="-285750">
              <a:spcBef>
                <a:spcPts val="0"/>
              </a:spcBef>
              <a:buFont typeface="Arial" pitchFamily="34" charset="0"/>
              <a:buChar char="•"/>
              <a:defRPr/>
            </a:pPr>
            <a:r>
              <a:rPr lang="en-US" sz="1400" b="0" kern="1200" dirty="0">
                <a:ea typeface="+mn-ea"/>
                <a:cs typeface="+mn-cs"/>
              </a:rPr>
              <a:t>Must cover the Measurement Units</a:t>
            </a:r>
          </a:p>
          <a:p>
            <a:pPr marL="1051560" lvl="2" indent="-285750">
              <a:spcBef>
                <a:spcPts val="0"/>
              </a:spcBef>
              <a:buFont typeface="Arial" pitchFamily="34" charset="0"/>
              <a:buChar char="•"/>
              <a:defRPr/>
            </a:pPr>
            <a:r>
              <a:rPr lang="en-US" sz="1400" b="0" kern="1200" dirty="0">
                <a:ea typeface="+mn-ea"/>
                <a:cs typeface="+mn-cs"/>
              </a:rPr>
              <a:t>Assemble and Test (if applicable</a:t>
            </a:r>
            <a:r>
              <a:rPr lang="en-US" sz="1400" b="0" kern="1200" dirty="0" smtClean="0">
                <a:ea typeface="+mn-ea"/>
                <a:cs typeface="+mn-cs"/>
              </a:rPr>
              <a:t>)</a:t>
            </a:r>
          </a:p>
          <a:p>
            <a:pPr marL="651510" lvl="1">
              <a:spcBef>
                <a:spcPts val="0"/>
              </a:spcBef>
              <a:buFont typeface="Arial" pitchFamily="34" charset="0"/>
              <a:buChar char="•"/>
              <a:defRPr/>
            </a:pPr>
            <a:r>
              <a:rPr lang="en-US" sz="1400" b="0" kern="1200" dirty="0" smtClean="0">
                <a:ea typeface="+mn-ea"/>
                <a:cs typeface="+mn-cs"/>
              </a:rPr>
              <a:t>or Copy of the Sales Receipt detailing purchase</a:t>
            </a:r>
            <a:endParaRPr lang="en-US" sz="1400" b="0" kern="1200" dirty="0">
              <a:ea typeface="+mn-ea"/>
              <a:cs typeface="+mn-cs"/>
            </a:endParaRPr>
          </a:p>
          <a:p>
            <a:pPr marL="365760" lvl="1" indent="-182880">
              <a:spcBef>
                <a:spcPts val="300"/>
              </a:spcBef>
              <a:buFont typeface="Arial" pitchFamily="34" charset="0"/>
              <a:buChar char="•"/>
              <a:defRPr/>
            </a:pPr>
            <a:r>
              <a:rPr lang="en-US" sz="1400" b="0" kern="1200" dirty="0">
                <a:ea typeface="+mn-ea"/>
                <a:cs typeface="+mn-cs"/>
              </a:rPr>
              <a:t>For Proprietary Technical Data.</a:t>
            </a:r>
          </a:p>
          <a:p>
            <a:pPr marL="548640" lvl="1" indent="-182880">
              <a:spcBef>
                <a:spcPts val="0"/>
              </a:spcBef>
              <a:buFont typeface="Arial" pitchFamily="34" charset="0"/>
              <a:buChar char="•"/>
              <a:defRPr/>
            </a:pPr>
            <a:r>
              <a:rPr lang="en-US" sz="1400" b="0" kern="1200" dirty="0">
                <a:ea typeface="+mn-ea"/>
                <a:cs typeface="+mn-cs"/>
              </a:rPr>
              <a:t>If proprietary data can be submitted, provide EDL and the latest legible revision of all technical data </a:t>
            </a:r>
          </a:p>
          <a:p>
            <a:pPr marL="548640" lvl="1" indent="-182880">
              <a:spcBef>
                <a:spcPts val="0"/>
              </a:spcBef>
              <a:buFont typeface="Arial" pitchFamily="34" charset="0"/>
              <a:buChar char="•"/>
              <a:defRPr/>
            </a:pPr>
            <a:r>
              <a:rPr lang="en-US" sz="1400" b="0" kern="1200" dirty="0">
                <a:ea typeface="+mn-ea"/>
                <a:cs typeface="+mn-cs"/>
              </a:rPr>
              <a:t>If proprietary data cannot be provided, </a:t>
            </a:r>
            <a:endParaRPr lang="en-US" sz="1400" b="0" kern="1200" dirty="0" smtClean="0">
              <a:ea typeface="+mn-ea"/>
              <a:cs typeface="+mn-cs"/>
            </a:endParaRPr>
          </a:p>
          <a:p>
            <a:pPr marL="948690" lvl="2" indent="-182880">
              <a:spcBef>
                <a:spcPts val="0"/>
              </a:spcBef>
              <a:buFont typeface="Arial" pitchFamily="34" charset="0"/>
              <a:buChar char="•"/>
              <a:defRPr/>
            </a:pPr>
            <a:r>
              <a:rPr lang="en-US" sz="1400" b="0" kern="1200" dirty="0" smtClean="0">
                <a:ea typeface="+mn-ea"/>
                <a:cs typeface="+mn-cs"/>
              </a:rPr>
              <a:t>submit </a:t>
            </a:r>
            <a:r>
              <a:rPr lang="en-US" sz="1400" b="0" kern="1200" dirty="0"/>
              <a:t>licensing agreement or ownership statement </a:t>
            </a:r>
            <a:endParaRPr lang="en-US" sz="1400" b="0" kern="1200" dirty="0" smtClean="0"/>
          </a:p>
          <a:p>
            <a:pPr marL="948690" lvl="2" indent="-182880">
              <a:spcBef>
                <a:spcPts val="0"/>
              </a:spcBef>
              <a:buFont typeface="Arial" pitchFamily="34" charset="0"/>
              <a:buChar char="•"/>
              <a:defRPr/>
            </a:pPr>
            <a:r>
              <a:rPr lang="en-US" sz="1400" b="0" kern="1200" dirty="0" smtClean="0">
                <a:ea typeface="+mn-ea"/>
                <a:cs typeface="+mn-cs"/>
              </a:rPr>
              <a:t>a </a:t>
            </a:r>
            <a:r>
              <a:rPr lang="en-US" sz="1400" b="0" kern="1200" dirty="0">
                <a:ea typeface="+mn-ea"/>
                <a:cs typeface="+mn-cs"/>
              </a:rPr>
              <a:t>statement declaring that the data cannot be submitted and that the licensing agreement or ownership statement ensures the most current data will be used to perform the required work, </a:t>
            </a:r>
            <a:endParaRPr lang="en-US" sz="1400" b="0" kern="1200" dirty="0" smtClean="0">
              <a:ea typeface="+mn-ea"/>
              <a:cs typeface="+mn-cs"/>
            </a:endParaRPr>
          </a:p>
          <a:p>
            <a:pPr marL="948690" lvl="2" indent="-182880">
              <a:spcBef>
                <a:spcPts val="0"/>
              </a:spcBef>
              <a:buFont typeface="Arial" pitchFamily="34" charset="0"/>
              <a:buChar char="•"/>
              <a:defRPr/>
            </a:pPr>
            <a:r>
              <a:rPr lang="en-US" sz="1400" b="0" kern="1200" dirty="0" smtClean="0">
                <a:ea typeface="+mn-ea"/>
                <a:cs typeface="+mn-cs"/>
              </a:rPr>
              <a:t>a </a:t>
            </a:r>
            <a:r>
              <a:rPr lang="en-US" sz="1400" b="0" kern="1200" dirty="0">
                <a:ea typeface="+mn-ea"/>
                <a:cs typeface="+mn-cs"/>
              </a:rPr>
              <a:t>copy of the title page.  </a:t>
            </a:r>
          </a:p>
          <a:p>
            <a:pPr marL="1188720" lvl="3" indent="-182880">
              <a:spcBef>
                <a:spcPts val="0"/>
              </a:spcBef>
              <a:buFont typeface="Arial" pitchFamily="34" charset="0"/>
              <a:buChar char="•"/>
              <a:defRPr/>
            </a:pPr>
            <a:r>
              <a:rPr lang="en-US" sz="1200" b="0" kern="1200" dirty="0">
                <a:ea typeface="+mn-ea"/>
                <a:cs typeface="+mn-cs"/>
              </a:rPr>
              <a:t>The images may be redacted to only reveal the technical data number, title, revision and proprietary statement</a:t>
            </a:r>
            <a:r>
              <a:rPr lang="en-US" sz="1200" b="0" kern="1200" dirty="0" smtClean="0">
                <a:ea typeface="+mn-ea"/>
                <a:cs typeface="+mn-cs"/>
              </a:rPr>
              <a:t>.</a:t>
            </a:r>
          </a:p>
          <a:p>
            <a:pPr marL="365760" lvl="1" indent="-182880">
              <a:spcBef>
                <a:spcPts val="300"/>
              </a:spcBef>
              <a:buFont typeface="Arial" pitchFamily="34" charset="0"/>
              <a:buChar char="•"/>
              <a:defRPr/>
            </a:pPr>
            <a:r>
              <a:rPr lang="en-US" sz="1400" b="0" kern="1200" dirty="0">
                <a:ea typeface="+mn-ea"/>
                <a:cs typeface="+mn-cs"/>
              </a:rPr>
              <a:t>Provide a </a:t>
            </a:r>
            <a:r>
              <a:rPr lang="en-US" sz="1400" b="0" kern="1200" dirty="0" smtClean="0">
                <a:ea typeface="+mn-ea"/>
                <a:cs typeface="+mn-cs"/>
              </a:rPr>
              <a:t>Special </a:t>
            </a:r>
            <a:r>
              <a:rPr lang="en-US" sz="1400" b="0" kern="1200" dirty="0">
                <a:ea typeface="+mn-ea"/>
                <a:cs typeface="+mn-cs"/>
              </a:rPr>
              <a:t>Tooling Statement</a:t>
            </a:r>
          </a:p>
          <a:p>
            <a:pPr marL="0" lvl="1" indent="-342900">
              <a:buFont typeface="Arial" pitchFamily="34" charset="0"/>
              <a:buChar char="•"/>
              <a:defRPr/>
            </a:pPr>
            <a:endParaRPr lang="en-US" sz="1400" b="0" dirty="0"/>
          </a:p>
        </p:txBody>
      </p:sp>
      <p:sp>
        <p:nvSpPr>
          <p:cNvPr id="7" name="Slide Number Placeholder 3"/>
          <p:cNvSpPr>
            <a:spLocks noGrp="1"/>
          </p:cNvSpPr>
          <p:nvPr>
            <p:ph type="sldNum" sz="quarter" idx="10"/>
          </p:nvPr>
        </p:nvSpPr>
        <p:spPr>
          <a:xfrm>
            <a:off x="8524875" y="6492875"/>
            <a:ext cx="419100" cy="365125"/>
          </a:xfrm>
          <a:prstGeom prst="rect">
            <a:avLst/>
          </a:prstGeom>
        </p:spPr>
        <p:txBody>
          <a:bodyPr/>
          <a:lstStyle/>
          <a:p>
            <a:pPr algn="l">
              <a:defRPr/>
            </a:pPr>
            <a:fld id="{7F1506A6-FFFB-45B6-9611-F91AE8751BC5}" type="slidenum">
              <a:rPr lang="en-US" smtClean="0"/>
              <a:pPr algn="l">
                <a:defRPr/>
              </a:pPr>
              <a:t>36</a:t>
            </a:fld>
            <a:endParaRPr lang="en-US" dirty="0"/>
          </a:p>
        </p:txBody>
      </p:sp>
      <p:sp>
        <p:nvSpPr>
          <p:cNvPr id="33794" name="Title 1"/>
          <p:cNvSpPr>
            <a:spLocks noGrp="1"/>
          </p:cNvSpPr>
          <p:nvPr>
            <p:ph type="title"/>
          </p:nvPr>
        </p:nvSpPr>
        <p:spPr>
          <a:xfrm>
            <a:off x="993913" y="0"/>
            <a:ext cx="7156173" cy="990600"/>
          </a:xfrm>
          <a:prstGeom prst="rect">
            <a:avLst/>
          </a:prstGeom>
        </p:spPr>
        <p:txBody>
          <a:bodyPr/>
          <a:lstStyle/>
          <a:p>
            <a:r>
              <a:rPr lang="en-US" sz="2800" b="0" dirty="0"/>
              <a:t>Tab E Subject Drawings/Tech Data</a:t>
            </a:r>
            <a:br>
              <a:rPr lang="en-US" sz="2800" b="0" dirty="0"/>
            </a:br>
            <a:r>
              <a:rPr lang="en-US" sz="2000" b="0" dirty="0"/>
              <a:t>Part </a:t>
            </a:r>
            <a:r>
              <a:rPr lang="en-US" sz="2000" b="0" dirty="0" smtClean="0"/>
              <a:t>1: Manufacturing</a:t>
            </a:r>
            <a:endParaRPr lang="en-US" sz="2000" b="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8" y="1200150"/>
            <a:ext cx="4529137" cy="495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224552"/>
      </p:ext>
    </p:extLst>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465992" y="6514952"/>
            <a:ext cx="458934" cy="350668"/>
          </a:xfrm>
        </p:spPr>
        <p:txBody>
          <a:bodyPr/>
          <a:lstStyle/>
          <a:p>
            <a:pPr>
              <a:defRPr/>
            </a:pPr>
            <a:fld id="{2F914479-291D-4B5B-A0EA-6B01B39F5806}" type="slidenum">
              <a:rPr lang="en-US" smtClean="0"/>
              <a:pPr>
                <a:defRPr/>
              </a:pPr>
              <a:t>37</a:t>
            </a:fld>
            <a:endParaRPr lang="en-US" dirty="0"/>
          </a:p>
        </p:txBody>
      </p:sp>
      <p:sp>
        <p:nvSpPr>
          <p:cNvPr id="2" name="Title 1"/>
          <p:cNvSpPr>
            <a:spLocks noGrp="1"/>
          </p:cNvSpPr>
          <p:nvPr>
            <p:ph type="title"/>
          </p:nvPr>
        </p:nvSpPr>
        <p:spPr>
          <a:xfrm>
            <a:off x="969169" y="1"/>
            <a:ext cx="7205663" cy="1003176"/>
          </a:xfrm>
          <a:prstGeom prst="rect">
            <a:avLst/>
          </a:prstGeom>
        </p:spPr>
        <p:txBody>
          <a:bodyPr/>
          <a:lstStyle/>
          <a:p>
            <a:r>
              <a:rPr lang="en-US" sz="2800" b="0" dirty="0"/>
              <a:t>Tab E Subject Drawings/Tech </a:t>
            </a:r>
            <a:r>
              <a:rPr lang="en-US" sz="2800" b="0" dirty="0" smtClean="0"/>
              <a:t>Data</a:t>
            </a:r>
            <a:br>
              <a:rPr lang="en-US" sz="2800" b="0" dirty="0" smtClean="0"/>
            </a:br>
            <a:r>
              <a:rPr lang="en-US" sz="2000" b="0" dirty="0"/>
              <a:t>Part 2</a:t>
            </a:r>
            <a:r>
              <a:rPr lang="en-US" sz="2000" b="0" dirty="0" smtClean="0"/>
              <a:t>: </a:t>
            </a:r>
            <a:r>
              <a:rPr lang="en-US" sz="2000" b="0" dirty="0"/>
              <a:t>Repair</a:t>
            </a:r>
          </a:p>
        </p:txBody>
      </p:sp>
      <p:sp>
        <p:nvSpPr>
          <p:cNvPr id="5" name="Rectangle 4"/>
          <p:cNvSpPr/>
          <p:nvPr/>
        </p:nvSpPr>
        <p:spPr>
          <a:xfrm>
            <a:off x="-177453" y="1072948"/>
            <a:ext cx="4943475" cy="5716950"/>
          </a:xfrm>
          <a:prstGeom prst="rect">
            <a:avLst/>
          </a:prstGeom>
        </p:spPr>
        <p:txBody>
          <a:bodyPr wrap="square">
            <a:spAutoFit/>
          </a:bodyPr>
          <a:lstStyle/>
          <a:p>
            <a:pPr marL="571500" indent="-285750" eaLnBrk="0" hangingPunct="0">
              <a:spcBef>
                <a:spcPts val="300"/>
              </a:spcBef>
              <a:buChar char="•"/>
              <a:defRPr/>
            </a:pPr>
            <a:r>
              <a:rPr lang="en-US" sz="1400" dirty="0">
                <a:solidFill>
                  <a:srgbClr val="000000"/>
                </a:solidFill>
                <a:latin typeface="Calibri" panose="020F0502020204030204" pitchFamily="34" charset="0"/>
                <a:cs typeface="+mn-cs"/>
              </a:rPr>
              <a:t>Provide a DD Form 2345</a:t>
            </a:r>
          </a:p>
          <a:p>
            <a:pPr marL="571500" lvl="1" indent="-285750" eaLnBrk="0" hangingPunct="0">
              <a:spcBef>
                <a:spcPts val="300"/>
              </a:spcBef>
              <a:buFont typeface="Arial" pitchFamily="34" charset="0"/>
              <a:buChar char="•"/>
              <a:defRPr/>
            </a:pPr>
            <a:r>
              <a:rPr lang="en-US" sz="1400" dirty="0">
                <a:solidFill>
                  <a:srgbClr val="000000"/>
                </a:solidFill>
                <a:latin typeface="Calibri" panose="020F0502020204030204" pitchFamily="34" charset="0"/>
                <a:cs typeface="+mn-cs"/>
              </a:rPr>
              <a:t>For Government Provided Technical Data </a:t>
            </a:r>
          </a:p>
          <a:p>
            <a:pPr marL="754380" lvl="1"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Provide a Technical Data List (RDL)</a:t>
            </a:r>
          </a:p>
          <a:p>
            <a:pPr marL="754380" lvl="1"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Provide all Technical Orders (Complete and Readable)</a:t>
            </a:r>
          </a:p>
          <a:p>
            <a:pPr marL="754380" lvl="1"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First Page of the Gov. Provided Documents</a:t>
            </a:r>
          </a:p>
          <a:p>
            <a:pPr marL="1211580" lvl="2"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 Inspection and Inspection Intervals</a:t>
            </a:r>
          </a:p>
          <a:p>
            <a:pPr marL="1211580" lvl="2"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Repair or Alternate (if applicable)</a:t>
            </a:r>
          </a:p>
          <a:p>
            <a:pPr marL="1211580" lvl="2"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Must cover the Measurement Units</a:t>
            </a:r>
          </a:p>
          <a:p>
            <a:pPr marL="1211580" lvl="2"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Assemble and Test (if applicable)</a:t>
            </a:r>
          </a:p>
          <a:p>
            <a:pPr marL="754380" lvl="1"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or Copy of the </a:t>
            </a:r>
            <a:r>
              <a:rPr lang="en-US" sz="1400" dirty="0" smtClean="0">
                <a:solidFill>
                  <a:srgbClr val="000000"/>
                </a:solidFill>
                <a:latin typeface="Calibri" panose="020F0502020204030204" pitchFamily="34" charset="0"/>
                <a:cs typeface="+mn-cs"/>
              </a:rPr>
              <a:t>Sales </a:t>
            </a:r>
            <a:r>
              <a:rPr lang="en-US" sz="1400" dirty="0">
                <a:solidFill>
                  <a:srgbClr val="000000"/>
                </a:solidFill>
                <a:latin typeface="Calibri" panose="020F0502020204030204" pitchFamily="34" charset="0"/>
                <a:cs typeface="+mn-cs"/>
              </a:rPr>
              <a:t>Receipt detailing purchase</a:t>
            </a:r>
          </a:p>
          <a:p>
            <a:pPr marL="571500" lvl="1" indent="-285750" eaLnBrk="0" hangingPunct="0">
              <a:spcBef>
                <a:spcPts val="300"/>
              </a:spcBef>
              <a:buFont typeface="Arial" pitchFamily="34" charset="0"/>
              <a:buChar char="•"/>
              <a:defRPr/>
            </a:pPr>
            <a:r>
              <a:rPr lang="en-US" sz="1400" dirty="0">
                <a:solidFill>
                  <a:srgbClr val="000000"/>
                </a:solidFill>
                <a:latin typeface="Calibri" panose="020F0502020204030204" pitchFamily="34" charset="0"/>
                <a:cs typeface="+mn-cs"/>
              </a:rPr>
              <a:t>For Proprietary Technical Data.</a:t>
            </a:r>
          </a:p>
          <a:p>
            <a:pPr marL="754380" lvl="1"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If proprietary data can be submitted, provide RDL and the latest legible revision of all technical data </a:t>
            </a:r>
          </a:p>
          <a:p>
            <a:pPr marL="754380" lvl="1"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If proprietary data cannot be provided, </a:t>
            </a:r>
          </a:p>
          <a:p>
            <a:pPr marL="1154430" lvl="2"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submit licensing agreement or ownership statement </a:t>
            </a:r>
          </a:p>
          <a:p>
            <a:pPr marL="1154430" lvl="2"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a statement declaring that the data cannot be submitted </a:t>
            </a:r>
            <a:r>
              <a:rPr lang="en-US" sz="1400" dirty="0" smtClean="0">
                <a:solidFill>
                  <a:srgbClr val="000000"/>
                </a:solidFill>
                <a:latin typeface="Calibri" panose="020F0502020204030204" pitchFamily="34" charset="0"/>
                <a:cs typeface="+mn-cs"/>
              </a:rPr>
              <a:t>and </a:t>
            </a:r>
            <a:r>
              <a:rPr lang="en-US" sz="1400" dirty="0">
                <a:solidFill>
                  <a:srgbClr val="000000"/>
                </a:solidFill>
                <a:latin typeface="Calibri" panose="020F0502020204030204" pitchFamily="34" charset="0"/>
                <a:cs typeface="+mn-cs"/>
              </a:rPr>
              <a:t>that the licensing agreement or ownership statement ensures the most current data will be used to perform the required work, </a:t>
            </a:r>
          </a:p>
          <a:p>
            <a:pPr marL="1154430" lvl="2" indent="-285750" eaLnBrk="0" hangingPunct="0">
              <a:spcBef>
                <a:spcPts val="0"/>
              </a:spcBef>
              <a:buFont typeface="Arial" pitchFamily="34" charset="0"/>
              <a:buChar char="•"/>
              <a:defRPr/>
            </a:pPr>
            <a:r>
              <a:rPr lang="en-US" sz="1400" dirty="0">
                <a:solidFill>
                  <a:srgbClr val="000000"/>
                </a:solidFill>
                <a:latin typeface="Calibri" panose="020F0502020204030204" pitchFamily="34" charset="0"/>
                <a:cs typeface="+mn-cs"/>
              </a:rPr>
              <a:t>a copy of the title page.  </a:t>
            </a:r>
          </a:p>
          <a:p>
            <a:pPr marL="1188720" lvl="3" indent="-182880" eaLnBrk="0" hangingPunct="0">
              <a:spcBef>
                <a:spcPts val="0"/>
              </a:spcBef>
              <a:buFont typeface="Arial" pitchFamily="34" charset="0"/>
              <a:buChar char="•"/>
              <a:defRPr/>
            </a:pPr>
            <a:r>
              <a:rPr lang="en-US" sz="1200" dirty="0">
                <a:solidFill>
                  <a:srgbClr val="000000"/>
                </a:solidFill>
                <a:latin typeface="Calibri" panose="020F0502020204030204" pitchFamily="34" charset="0"/>
                <a:cs typeface="+mn-cs"/>
              </a:rPr>
              <a:t>The images may be redacted to only reveal the technical data number, title, revision and proprietary statement</a:t>
            </a:r>
            <a:r>
              <a:rPr lang="en-US" sz="1200" dirty="0" smtClean="0">
                <a:solidFill>
                  <a:srgbClr val="000000"/>
                </a:solidFill>
                <a:latin typeface="Calibri" panose="020F0502020204030204" pitchFamily="34" charset="0"/>
                <a:cs typeface="+mn-cs"/>
              </a:rPr>
              <a:t>.</a:t>
            </a:r>
          </a:p>
          <a:p>
            <a:pPr marL="571500" lvl="1" indent="-285750" eaLnBrk="0" hangingPunct="0">
              <a:spcBef>
                <a:spcPts val="300"/>
              </a:spcBef>
              <a:buFont typeface="Arial" pitchFamily="34" charset="0"/>
              <a:buChar char="•"/>
              <a:defRPr/>
            </a:pPr>
            <a:r>
              <a:rPr lang="en-US" sz="1400" dirty="0">
                <a:solidFill>
                  <a:srgbClr val="000000"/>
                </a:solidFill>
                <a:latin typeface="Calibri" panose="020F0502020204030204" pitchFamily="34" charset="0"/>
                <a:cs typeface="+mn-cs"/>
              </a:rPr>
              <a:t>Provide a </a:t>
            </a:r>
            <a:r>
              <a:rPr lang="en-US" sz="1400" dirty="0" smtClean="0">
                <a:solidFill>
                  <a:srgbClr val="000000"/>
                </a:solidFill>
                <a:latin typeface="Calibri" panose="020F0502020204030204" pitchFamily="34" charset="0"/>
                <a:cs typeface="+mn-cs"/>
              </a:rPr>
              <a:t>Special </a:t>
            </a:r>
            <a:r>
              <a:rPr lang="en-US" sz="1400" dirty="0">
                <a:solidFill>
                  <a:srgbClr val="000000"/>
                </a:solidFill>
                <a:latin typeface="Calibri" panose="020F0502020204030204" pitchFamily="34" charset="0"/>
                <a:cs typeface="+mn-cs"/>
              </a:rPr>
              <a:t>Tooling Statement</a:t>
            </a:r>
          </a:p>
          <a:p>
            <a:pPr marL="731520" lvl="2" indent="-182880" eaLnBrk="0" hangingPunct="0">
              <a:spcBef>
                <a:spcPts val="0"/>
              </a:spcBef>
              <a:buFont typeface="Arial" pitchFamily="34" charset="0"/>
              <a:buChar char="•"/>
              <a:defRPr/>
            </a:pPr>
            <a:endParaRPr lang="en-US" sz="1200" dirty="0">
              <a:solidFill>
                <a:srgbClr val="000000"/>
              </a:solidFill>
              <a:latin typeface="Calibri" panose="020F0502020204030204" pitchFamily="34" charset="0"/>
              <a:cs typeface="+mn-cs"/>
            </a:endParaRPr>
          </a:p>
          <a:p>
            <a:pPr marL="102870" lvl="1" indent="-182880" eaLnBrk="0" hangingPunct="0">
              <a:buFont typeface="Arial" pitchFamily="34" charset="0"/>
              <a:buChar char="•"/>
              <a:defRPr/>
            </a:pPr>
            <a:endParaRPr lang="en-US" sz="1400" dirty="0">
              <a:solidFill>
                <a:srgbClr val="000000"/>
              </a:solidFill>
              <a:latin typeface="Calibri" panose="020F0502020204030204" pitchFamily="34" charset="0"/>
              <a:cs typeface="+mn-cs"/>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26" y="1200150"/>
            <a:ext cx="437989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27087"/>
      </p:ext>
    </p:extLst>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38</a:t>
            </a:fld>
            <a:endParaRPr lang="en-US" dirty="0"/>
          </a:p>
        </p:txBody>
      </p:sp>
      <p:sp>
        <p:nvSpPr>
          <p:cNvPr id="4" name="Title 3"/>
          <p:cNvSpPr>
            <a:spLocks noGrp="1"/>
          </p:cNvSpPr>
          <p:nvPr>
            <p:ph type="title"/>
          </p:nvPr>
        </p:nvSpPr>
        <p:spPr/>
        <p:txBody>
          <a:bodyPr/>
          <a:lstStyle/>
          <a:p>
            <a:r>
              <a:rPr lang="en-US" sz="2800" b="0" dirty="0" smtClean="0"/>
              <a:t>Significant Industrial Processes</a:t>
            </a:r>
            <a:br>
              <a:rPr lang="en-US" sz="2800" b="0" dirty="0" smtClean="0"/>
            </a:br>
            <a:r>
              <a:rPr lang="en-US" sz="2000" b="0" dirty="0" smtClean="0"/>
              <a:t>QR Appendix B </a:t>
            </a:r>
            <a:endParaRPr lang="en-US" sz="2000" b="0" dirty="0"/>
          </a:p>
        </p:txBody>
      </p:sp>
      <p:sp>
        <p:nvSpPr>
          <p:cNvPr id="6" name="Rectangle 5"/>
          <p:cNvSpPr/>
          <p:nvPr/>
        </p:nvSpPr>
        <p:spPr>
          <a:xfrm>
            <a:off x="180976" y="1193799"/>
            <a:ext cx="4276724" cy="1815882"/>
          </a:xfrm>
          <a:prstGeom prst="rect">
            <a:avLst/>
          </a:prstGeom>
        </p:spPr>
        <p:txBody>
          <a:bodyPr wrap="square">
            <a:spAutoFit/>
          </a:bodyPr>
          <a:lstStyle/>
          <a:p>
            <a:pPr marL="342900" lvl="1" indent="-342900">
              <a:buFont typeface="Arial" pitchFamily="34" charset="0"/>
              <a:buChar char="•"/>
            </a:pPr>
            <a:r>
              <a:rPr lang="en-US" sz="1600" dirty="0"/>
              <a:t>Certifications</a:t>
            </a:r>
          </a:p>
          <a:p>
            <a:pPr marL="742950" lvl="2" indent="-342900">
              <a:buFont typeface="Arial" pitchFamily="34" charset="0"/>
              <a:buChar char="•"/>
            </a:pPr>
            <a:r>
              <a:rPr lang="en-US" sz="1600" dirty="0" smtClean="0">
                <a:solidFill>
                  <a:srgbClr val="FF0000"/>
                </a:solidFill>
              </a:rPr>
              <a:t>Significant Industrial Process </a:t>
            </a:r>
            <a:r>
              <a:rPr lang="en-US" sz="1600" dirty="0">
                <a:solidFill>
                  <a:srgbClr val="FF0000"/>
                </a:solidFill>
              </a:rPr>
              <a:t>Certification(s</a:t>
            </a:r>
            <a:r>
              <a:rPr lang="en-US" sz="1600" dirty="0" smtClean="0">
                <a:solidFill>
                  <a:srgbClr val="FF0000"/>
                </a:solidFill>
              </a:rPr>
              <a:t>)</a:t>
            </a:r>
          </a:p>
          <a:p>
            <a:pPr marL="1200150" lvl="3" indent="-342900">
              <a:buFont typeface="Arial" pitchFamily="34" charset="0"/>
              <a:buChar char="•"/>
            </a:pPr>
            <a:r>
              <a:rPr lang="en-US" sz="1600" dirty="0" smtClean="0">
                <a:solidFill>
                  <a:srgbClr val="FF0000"/>
                </a:solidFill>
              </a:rPr>
              <a:t>OEM</a:t>
            </a:r>
            <a:r>
              <a:rPr lang="en-US" sz="1600" dirty="0">
                <a:solidFill>
                  <a:srgbClr val="FF0000"/>
                </a:solidFill>
              </a:rPr>
              <a:t>, </a:t>
            </a:r>
            <a:endParaRPr lang="en-US" sz="1600" dirty="0" smtClean="0">
              <a:solidFill>
                <a:srgbClr val="FF0000"/>
              </a:solidFill>
            </a:endParaRPr>
          </a:p>
          <a:p>
            <a:pPr marL="1200150" lvl="3" indent="-342900">
              <a:buFont typeface="Arial" pitchFamily="34" charset="0"/>
              <a:buChar char="•"/>
            </a:pPr>
            <a:r>
              <a:rPr lang="en-US" sz="1600" dirty="0" smtClean="0">
                <a:solidFill>
                  <a:srgbClr val="FF0000"/>
                </a:solidFill>
              </a:rPr>
              <a:t>GOV for the Process not Parts, </a:t>
            </a:r>
          </a:p>
          <a:p>
            <a:pPr marL="1200150" lvl="3" indent="-342900">
              <a:buFont typeface="Arial" pitchFamily="34" charset="0"/>
              <a:buChar char="•"/>
            </a:pPr>
            <a:r>
              <a:rPr lang="en-US" sz="1600" dirty="0" smtClean="0">
                <a:solidFill>
                  <a:srgbClr val="FF0000"/>
                </a:solidFill>
              </a:rPr>
              <a:t>NADCAP  </a:t>
            </a:r>
          </a:p>
          <a:p>
            <a:pPr marL="742950" lvl="2" indent="-342900">
              <a:buFont typeface="Arial" pitchFamily="34" charset="0"/>
              <a:buChar char="•"/>
            </a:pPr>
            <a:r>
              <a:rPr lang="en-US" sz="1600" dirty="0" smtClean="0">
                <a:solidFill>
                  <a:srgbClr val="FF0000"/>
                </a:solidFill>
              </a:rPr>
              <a:t>NDI </a:t>
            </a:r>
            <a:r>
              <a:rPr lang="en-US" sz="1600" dirty="0">
                <a:solidFill>
                  <a:srgbClr val="FF0000"/>
                </a:solidFill>
              </a:rPr>
              <a:t>Level III </a:t>
            </a:r>
            <a:endParaRPr lang="en-US" sz="1600" dirty="0" smtClean="0">
              <a:solidFill>
                <a:srgbClr val="FF0000"/>
              </a:solidFill>
            </a:endParaRPr>
          </a:p>
          <a:p>
            <a:pPr marL="1200150" lvl="3" indent="-342900">
              <a:buFont typeface="Arial" pitchFamily="34" charset="0"/>
              <a:buChar char="•"/>
            </a:pPr>
            <a:r>
              <a:rPr lang="en-US" sz="1600" dirty="0" smtClean="0">
                <a:solidFill>
                  <a:srgbClr val="FF0000"/>
                </a:solidFill>
              </a:rPr>
              <a:t>Other </a:t>
            </a:r>
            <a:r>
              <a:rPr lang="en-US" sz="1600" dirty="0">
                <a:solidFill>
                  <a:srgbClr val="FF0000"/>
                </a:solidFill>
              </a:rPr>
              <a:t>Professional Certification</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0" y="1193798"/>
            <a:ext cx="4133850" cy="536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7286" y="3162087"/>
            <a:ext cx="4572000" cy="3400931"/>
          </a:xfrm>
          <a:prstGeom prst="rect">
            <a:avLst/>
          </a:prstGeom>
        </p:spPr>
        <p:txBody>
          <a:bodyPr>
            <a:spAutoFit/>
          </a:bodyPr>
          <a:lstStyle/>
          <a:p>
            <a:r>
              <a:rPr lang="en-US" sz="1100" b="1" dirty="0"/>
              <a:t>46.202-4 -- Higher-Level Contract Quality Requirements.</a:t>
            </a:r>
          </a:p>
          <a:p>
            <a:r>
              <a:rPr lang="en-US" sz="1100" dirty="0">
                <a:latin typeface="Arial" charset="0"/>
              </a:rPr>
              <a:t>(a) Agencies shall establish procedures for determining when higher-level contract quality requirements are necessary, for determining the risk (both the likelihood and the impact) of nonconformance, and for advising the contracting officer about which higher-level standards should be applied and included in the solicitation and contract. Requiring compliance with higher-level quality standards is necessary in solicitations and </a:t>
            </a:r>
            <a:r>
              <a:rPr lang="en-US" sz="1400" dirty="0">
                <a:latin typeface="Arial" charset="0"/>
              </a:rPr>
              <a:t>contracts for complex or critical items </a:t>
            </a:r>
            <a:r>
              <a:rPr lang="en-US" sz="1100" dirty="0">
                <a:solidFill>
                  <a:srgbClr val="FF0000"/>
                </a:solidFill>
                <a:latin typeface="Arial" charset="0"/>
              </a:rPr>
              <a:t>(see </a:t>
            </a:r>
            <a:r>
              <a:rPr lang="en-US" sz="1100" u="sng" dirty="0">
                <a:solidFill>
                  <a:srgbClr val="FF0000"/>
                </a:solidFill>
                <a:latin typeface="Arial" charset="0"/>
              </a:rPr>
              <a:t>46.203</a:t>
            </a:r>
            <a:r>
              <a:rPr lang="en-US" sz="1100" dirty="0">
                <a:solidFill>
                  <a:srgbClr val="FF0000"/>
                </a:solidFill>
                <a:latin typeface="Arial" charset="0"/>
              </a:rPr>
              <a:t>) </a:t>
            </a:r>
            <a:r>
              <a:rPr lang="en-US" sz="1100" dirty="0">
                <a:latin typeface="Arial" charset="0"/>
              </a:rPr>
              <a:t>or </a:t>
            </a:r>
            <a:r>
              <a:rPr lang="en-US" sz="1200" dirty="0">
                <a:latin typeface="Arial" charset="0"/>
              </a:rPr>
              <a:t>when the technical requirements of the </a:t>
            </a:r>
            <a:r>
              <a:rPr lang="en-US" sz="1100" dirty="0">
                <a:latin typeface="Arial" charset="0"/>
              </a:rPr>
              <a:t>contract require --</a:t>
            </a:r>
            <a:endParaRPr lang="en-US" sz="1100" dirty="0"/>
          </a:p>
          <a:p>
            <a:r>
              <a:rPr lang="en-US" sz="1100" dirty="0">
                <a:latin typeface="Arial" charset="0"/>
              </a:rPr>
              <a:t>(1) Control of such things as design, work operations, in-process controls, testing, and inspection; or</a:t>
            </a:r>
            <a:endParaRPr lang="en-US" sz="1100" dirty="0"/>
          </a:p>
          <a:p>
            <a:r>
              <a:rPr lang="en-US" sz="1100" dirty="0">
                <a:latin typeface="Arial" charset="0"/>
              </a:rPr>
              <a:t>(2) Attention to such factors as organization, planning, work instructions, documentation control, and advanced metrology.</a:t>
            </a:r>
            <a:endParaRPr lang="en-US" sz="1100" dirty="0"/>
          </a:p>
          <a:p>
            <a:r>
              <a:rPr lang="en-US" sz="1100" dirty="0">
                <a:latin typeface="Arial" charset="0"/>
              </a:rPr>
              <a:t>(b) Examples of higher-level quality standards include overarching quality management system standards such as </a:t>
            </a:r>
            <a:r>
              <a:rPr lang="en-US" sz="1100" b="1" dirty="0">
                <a:latin typeface="Arial" charset="0"/>
              </a:rPr>
              <a:t>ISO 9001</a:t>
            </a:r>
            <a:r>
              <a:rPr lang="en-US" sz="1100" dirty="0">
                <a:latin typeface="Arial" charset="0"/>
              </a:rPr>
              <a:t>, ASQ/ANSI E4; ASME NQA-1, </a:t>
            </a:r>
            <a:r>
              <a:rPr lang="en-US" sz="1100" b="1" dirty="0">
                <a:latin typeface="Arial" charset="0"/>
              </a:rPr>
              <a:t>SAE AS9100,</a:t>
            </a:r>
            <a:r>
              <a:rPr lang="en-US" sz="1100" dirty="0">
                <a:latin typeface="Arial" charset="0"/>
              </a:rPr>
              <a:t> SAE AS9003, and ISO/TS 16949, and </a:t>
            </a:r>
            <a:r>
              <a:rPr lang="en-US" sz="1400" dirty="0">
                <a:latin typeface="Arial" charset="0"/>
              </a:rPr>
              <a:t>product or process specific quality standards </a:t>
            </a:r>
            <a:r>
              <a:rPr lang="en-US" sz="1100" dirty="0">
                <a:latin typeface="Arial" charset="0"/>
              </a:rPr>
              <a:t>such as SAE AS5553.</a:t>
            </a:r>
            <a:endParaRPr lang="en-US" sz="1100" dirty="0"/>
          </a:p>
        </p:txBody>
      </p:sp>
    </p:spTree>
    <p:extLst>
      <p:ext uri="{BB962C8B-B14F-4D97-AF65-F5344CB8AC3E}">
        <p14:creationId xmlns:p14="http://schemas.microsoft.com/office/powerpoint/2010/main" val="4125124949"/>
      </p:ext>
    </p:extLst>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78" y="1212851"/>
            <a:ext cx="3504922" cy="4857750"/>
          </a:xfrm>
        </p:spPr>
        <p:txBody>
          <a:bodyPr/>
          <a:lstStyle/>
          <a:p>
            <a:pPr marL="342900" lvl="1" indent="-342900">
              <a:buFont typeface="Arial" pitchFamily="34" charset="0"/>
              <a:buChar char="•"/>
              <a:defRPr/>
            </a:pPr>
            <a:r>
              <a:rPr lang="en-US" sz="1400" b="0" dirty="0"/>
              <a:t>For CAT </a:t>
            </a:r>
            <a:r>
              <a:rPr lang="en-US" sz="1400" b="0" dirty="0" smtClean="0"/>
              <a:t>I &amp; III  (Subject), </a:t>
            </a:r>
            <a:r>
              <a:rPr lang="en-US" sz="1400" b="0" dirty="0"/>
              <a:t>provide a complete list of the applicable specifications identified on the subject item manufacture technical data and a copy of the title page of the latest revision of each specification.</a:t>
            </a:r>
            <a:endParaRPr lang="en-US" sz="1400" b="0" dirty="0" smtClean="0"/>
          </a:p>
          <a:p>
            <a:pPr marL="342900" lvl="1" indent="-342900">
              <a:buFont typeface="Arial" pitchFamily="34" charset="0"/>
              <a:buChar char="•"/>
              <a:defRPr/>
            </a:pPr>
            <a:r>
              <a:rPr lang="en-US" sz="1400" b="0" dirty="0" smtClean="0"/>
              <a:t>Provide  Applicable Specifications Listing  (Readable First Page)</a:t>
            </a:r>
            <a:endParaRPr lang="en-US" sz="1400" b="0" dirty="0"/>
          </a:p>
          <a:p>
            <a:pPr marL="742950" lvl="2" indent="-342900">
              <a:defRPr/>
            </a:pPr>
            <a:r>
              <a:rPr lang="en-US" sz="1400" b="0" dirty="0" smtClean="0"/>
              <a:t>Identified </a:t>
            </a:r>
            <a:r>
              <a:rPr lang="en-US" sz="1400" b="0" dirty="0"/>
              <a:t>on the subject item technical data or drawings </a:t>
            </a:r>
          </a:p>
          <a:p>
            <a:pPr marL="742950" lvl="2" indent="-342900">
              <a:defRPr/>
            </a:pPr>
            <a:r>
              <a:rPr lang="en-US" sz="1400" b="0" dirty="0" smtClean="0"/>
              <a:t>Copy </a:t>
            </a:r>
            <a:r>
              <a:rPr lang="en-US" sz="1400" b="0" dirty="0"/>
              <a:t>of the </a:t>
            </a:r>
            <a:r>
              <a:rPr lang="en-US" sz="1400" b="0" dirty="0" smtClean="0"/>
              <a:t>title </a:t>
            </a:r>
            <a:r>
              <a:rPr lang="en-US" sz="1400" b="0" dirty="0"/>
              <a:t>page of the latest </a:t>
            </a:r>
            <a:r>
              <a:rPr lang="en-US" sz="1400" b="0" dirty="0" smtClean="0"/>
              <a:t>revision</a:t>
            </a:r>
            <a:endParaRPr lang="en-US" sz="1400" b="0" dirty="0"/>
          </a:p>
          <a:p>
            <a:pPr marL="342900" lvl="1" indent="-342900">
              <a:buFont typeface="Arial" pitchFamily="34" charset="0"/>
              <a:buChar char="•"/>
              <a:defRPr/>
            </a:pPr>
            <a:r>
              <a:rPr lang="en-US" sz="1400" b="0" dirty="0"/>
              <a:t>For CAT II, </a:t>
            </a:r>
            <a:r>
              <a:rPr lang="en-US" sz="1400" b="0" dirty="0" smtClean="0"/>
              <a:t>(Similar) </a:t>
            </a:r>
            <a:endParaRPr lang="en-US" sz="1400" b="0" dirty="0"/>
          </a:p>
          <a:p>
            <a:pPr marL="342900" lvl="1" indent="-342900">
              <a:buFont typeface="Arial" pitchFamily="34" charset="0"/>
              <a:buChar char="•"/>
              <a:defRPr/>
            </a:pPr>
            <a:r>
              <a:rPr lang="en-US" sz="1400" b="0" dirty="0"/>
              <a:t>Applicable Specifications Listing  (Readable First Page)</a:t>
            </a:r>
          </a:p>
          <a:p>
            <a:pPr marL="742950" lvl="2" indent="-342900">
              <a:defRPr/>
            </a:pPr>
            <a:r>
              <a:rPr lang="en-US" sz="1400" b="0" dirty="0"/>
              <a:t>Identified on the similar item technical data or drawings </a:t>
            </a:r>
          </a:p>
          <a:p>
            <a:pPr marL="742950" lvl="2" indent="-342900">
              <a:defRPr/>
            </a:pPr>
            <a:r>
              <a:rPr lang="en-US" sz="1400" b="0" dirty="0"/>
              <a:t>Copy of the </a:t>
            </a:r>
            <a:r>
              <a:rPr lang="en-US" sz="1400" b="0" dirty="0" smtClean="0"/>
              <a:t>title </a:t>
            </a:r>
            <a:r>
              <a:rPr lang="en-US" sz="1400" b="0" dirty="0"/>
              <a:t>page of the latest revision	</a:t>
            </a:r>
          </a:p>
          <a:p>
            <a:pPr marL="342900" lvl="1" indent="-342900">
              <a:buFont typeface="Arial" pitchFamily="34" charset="0"/>
              <a:buChar char="•"/>
              <a:defRPr/>
            </a:pPr>
            <a:r>
              <a:rPr lang="en-US" sz="1400" b="0" dirty="0"/>
              <a:t>For Internal </a:t>
            </a:r>
            <a:r>
              <a:rPr lang="en-US" sz="1400" b="0" dirty="0" smtClean="0"/>
              <a:t>Specifications </a:t>
            </a:r>
            <a:r>
              <a:rPr lang="en-US" sz="1400" b="0" dirty="0"/>
              <a:t>(Entire Copy)</a:t>
            </a:r>
          </a:p>
        </p:txBody>
      </p:sp>
      <p:sp>
        <p:nvSpPr>
          <p:cNvPr id="6" name="Slide Number Placeholder 3"/>
          <p:cNvSpPr>
            <a:spLocks noGrp="1"/>
          </p:cNvSpPr>
          <p:nvPr>
            <p:ph type="sldNum" sz="quarter" idx="10"/>
          </p:nvPr>
        </p:nvSpPr>
        <p:spPr>
          <a:xfrm>
            <a:off x="8534400" y="6435632"/>
            <a:ext cx="419100" cy="365125"/>
          </a:xfrm>
          <a:prstGeom prst="rect">
            <a:avLst/>
          </a:prstGeom>
        </p:spPr>
        <p:txBody>
          <a:bodyPr/>
          <a:lstStyle/>
          <a:p>
            <a:pPr algn="l">
              <a:defRPr/>
            </a:pPr>
            <a:fld id="{E85B8109-9ABC-4981-94FB-D093A4DE0C9B}" type="slidenum">
              <a:rPr lang="en-US" smtClean="0"/>
              <a:pPr algn="l">
                <a:defRPr/>
              </a:pPr>
              <a:t>39</a:t>
            </a:fld>
            <a:endParaRPr lang="en-US" dirty="0"/>
          </a:p>
        </p:txBody>
      </p:sp>
      <p:sp>
        <p:nvSpPr>
          <p:cNvPr id="34818" name="Title 1"/>
          <p:cNvSpPr>
            <a:spLocks noGrp="1"/>
          </p:cNvSpPr>
          <p:nvPr>
            <p:ph type="title"/>
          </p:nvPr>
        </p:nvSpPr>
        <p:spPr>
          <a:xfrm>
            <a:off x="1001864" y="0"/>
            <a:ext cx="7164126" cy="990600"/>
          </a:xfrm>
          <a:prstGeom prst="rect">
            <a:avLst/>
          </a:prstGeom>
        </p:spPr>
        <p:txBody>
          <a:bodyPr/>
          <a:lstStyle/>
          <a:p>
            <a:r>
              <a:rPr lang="en-US" sz="2800" b="0" dirty="0"/>
              <a:t>Tab F Specifications</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719" y="1262063"/>
            <a:ext cx="4615255" cy="384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740902" y="6169967"/>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buFont typeface="Arial" pitchFamily="34" charset="0"/>
              <a:buNone/>
            </a:pPr>
            <a:r>
              <a:rPr lang="en-US" sz="2400" kern="0" dirty="0">
                <a:solidFill>
                  <a:srgbClr val="FF0000"/>
                </a:solidFill>
                <a:latin typeface="Calibri" panose="020F0502020204030204" pitchFamily="34" charset="0"/>
              </a:rPr>
              <a:t>Data Rules from  Element E Apply</a:t>
            </a:r>
          </a:p>
        </p:txBody>
      </p:sp>
    </p:spTree>
    <p:extLst>
      <p:ext uri="{BB962C8B-B14F-4D97-AF65-F5344CB8AC3E}">
        <p14:creationId xmlns:p14="http://schemas.microsoft.com/office/powerpoint/2010/main" val="2150334642"/>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4</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AFSC/SB Small Business Office</a:t>
            </a:r>
            <a:endParaRPr lang="en-US" sz="2800" b="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4" y="1143000"/>
            <a:ext cx="4310063" cy="502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2047" y="5793343"/>
            <a:ext cx="3356240" cy="369332"/>
          </a:xfrm>
          <a:prstGeom prst="rect">
            <a:avLst/>
          </a:prstGeom>
        </p:spPr>
        <p:txBody>
          <a:bodyPr wrap="none">
            <a:spAutoFit/>
          </a:bodyPr>
          <a:lstStyle/>
          <a:p>
            <a:r>
              <a:rPr lang="en-US" dirty="0"/>
              <a:t>http://www.afsc.af.mil/Units/SBO.aspx</a:t>
            </a:r>
          </a:p>
        </p:txBody>
      </p:sp>
      <p:sp>
        <p:nvSpPr>
          <p:cNvPr id="7" name="Right Arrow 6"/>
          <p:cNvSpPr/>
          <p:nvPr/>
        </p:nvSpPr>
        <p:spPr bwMode="auto">
          <a:xfrm rot="10800000">
            <a:off x="6684200" y="4211069"/>
            <a:ext cx="350632" cy="12115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9" name="Right Arrow 8"/>
          <p:cNvSpPr/>
          <p:nvPr/>
        </p:nvSpPr>
        <p:spPr bwMode="auto">
          <a:xfrm rot="10800000">
            <a:off x="7969798" y="2268102"/>
            <a:ext cx="350632" cy="12115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10" name="Right Arrow 9"/>
          <p:cNvSpPr/>
          <p:nvPr/>
        </p:nvSpPr>
        <p:spPr bwMode="auto">
          <a:xfrm rot="10800000">
            <a:off x="6684200" y="4014473"/>
            <a:ext cx="350632" cy="12115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3" name="TextBox 2"/>
          <p:cNvSpPr txBox="1"/>
          <p:nvPr/>
        </p:nvSpPr>
        <p:spPr>
          <a:xfrm>
            <a:off x="485775" y="1209675"/>
            <a:ext cx="2838450" cy="4801314"/>
          </a:xfrm>
          <a:prstGeom prst="rect">
            <a:avLst/>
          </a:prstGeom>
          <a:noFill/>
        </p:spPr>
        <p:txBody>
          <a:bodyPr wrap="square" rtlCol="0">
            <a:spAutoFit/>
          </a:bodyPr>
          <a:lstStyle/>
          <a:p>
            <a:endParaRPr lang="en-US" dirty="0"/>
          </a:p>
          <a:p>
            <a:r>
              <a:rPr lang="en-US" dirty="0"/>
              <a:t> </a:t>
            </a:r>
            <a:r>
              <a:rPr lang="en-US" b="1" dirty="0"/>
              <a:t>L.L "Chip" </a:t>
            </a:r>
            <a:r>
              <a:rPr lang="en-US" b="1" dirty="0" smtClean="0"/>
              <a:t>Chambers AFSC/SB </a:t>
            </a:r>
            <a:r>
              <a:rPr lang="en-US" b="1" dirty="0"/>
              <a:t>(405) 739-2601 Email: </a:t>
            </a:r>
            <a:r>
              <a:rPr lang="en-US" b="1" dirty="0" smtClean="0">
                <a:hlinkClick r:id="rId3"/>
              </a:rPr>
              <a:t>afsc.sb.workflow@us.af.mil</a:t>
            </a:r>
            <a:endParaRPr lang="en-US" b="1" dirty="0" smtClean="0"/>
          </a:p>
          <a:p>
            <a:endParaRPr lang="en-US" b="1" dirty="0"/>
          </a:p>
          <a:p>
            <a:r>
              <a:rPr lang="en-US" b="1" dirty="0" smtClean="0"/>
              <a:t>Responsibilities:</a:t>
            </a:r>
          </a:p>
          <a:p>
            <a:endParaRPr lang="en-US" b="1" dirty="0"/>
          </a:p>
          <a:p>
            <a:endParaRPr lang="en-US" dirty="0"/>
          </a:p>
          <a:p>
            <a:r>
              <a:rPr lang="en-US" b="1" dirty="0"/>
              <a:t>Liaison between Government and all businesses</a:t>
            </a:r>
            <a:endParaRPr lang="en-US" dirty="0"/>
          </a:p>
          <a:p>
            <a:r>
              <a:rPr lang="en-US" dirty="0" smtClean="0"/>
              <a:t>••</a:t>
            </a:r>
            <a:r>
              <a:rPr lang="en-US" b="1" dirty="0"/>
              <a:t>Source Approval Requests (SARs)</a:t>
            </a:r>
            <a:endParaRPr lang="en-US" dirty="0"/>
          </a:p>
          <a:p>
            <a:r>
              <a:rPr lang="en-US" dirty="0"/>
              <a:t>•</a:t>
            </a:r>
            <a:r>
              <a:rPr lang="en-US" b="1" dirty="0"/>
              <a:t>Sources Sought Synopsis (SSS)</a:t>
            </a:r>
            <a:endParaRPr lang="en-US" dirty="0"/>
          </a:p>
          <a:p>
            <a:r>
              <a:rPr lang="en-US" dirty="0"/>
              <a:t>•</a:t>
            </a:r>
            <a:r>
              <a:rPr lang="en-US" b="1" dirty="0"/>
              <a:t>Outreach</a:t>
            </a:r>
            <a:endParaRPr lang="en-US" dirty="0"/>
          </a:p>
          <a:p>
            <a:r>
              <a:rPr lang="en-US" b="1" dirty="0" smtClean="0"/>
              <a:t> </a:t>
            </a:r>
            <a:endParaRPr lang="en-US" dirty="0"/>
          </a:p>
        </p:txBody>
      </p:sp>
      <p:sp>
        <p:nvSpPr>
          <p:cNvPr id="11" name="Text Box 4"/>
          <p:cNvSpPr txBox="1">
            <a:spLocks noChangeArrowheads="1"/>
          </p:cNvSpPr>
          <p:nvPr/>
        </p:nvSpPr>
        <p:spPr bwMode="auto">
          <a:xfrm>
            <a:off x="722614" y="6189156"/>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latin typeface="Arial" panose="020B0604020202020204" pitchFamily="34" charset="0"/>
              </a:rPr>
              <a:t>SBO is the Front Door</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1111548947"/>
      </p:ext>
    </p:extLst>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76197" y="1042211"/>
            <a:ext cx="8894382" cy="3887278"/>
          </a:xfrm>
        </p:spPr>
        <p:txBody>
          <a:bodyPr/>
          <a:lstStyle/>
          <a:p>
            <a:pPr marL="114300" indent="0">
              <a:spcBef>
                <a:spcPts val="200"/>
              </a:spcBef>
              <a:buNone/>
            </a:pPr>
            <a:r>
              <a:rPr lang="en-US" sz="1400" b="0" dirty="0" smtClean="0"/>
              <a:t>If No Sub-Tier suppliers are used, then provide a statement that all work is performed in house.  (Question 1)</a:t>
            </a:r>
          </a:p>
          <a:p>
            <a:pPr marL="457200" indent="-182880">
              <a:spcBef>
                <a:spcPts val="200"/>
              </a:spcBef>
            </a:pPr>
            <a:r>
              <a:rPr lang="en-US" sz="1400" b="0" dirty="0" smtClean="0"/>
              <a:t>Sub-Tier Suppliers provide the Matrix below</a:t>
            </a:r>
          </a:p>
          <a:p>
            <a:pPr marL="457200" lvl="2" indent="-182880">
              <a:spcBef>
                <a:spcPts val="200"/>
              </a:spcBef>
            </a:pPr>
            <a:r>
              <a:rPr lang="en-US" sz="1600" b="0" dirty="0" smtClean="0">
                <a:solidFill>
                  <a:srgbClr val="FF0000"/>
                </a:solidFill>
              </a:rPr>
              <a:t>Provide a copy of STS’s  AS </a:t>
            </a:r>
            <a:r>
              <a:rPr lang="en-US" sz="1600" b="0" dirty="0">
                <a:solidFill>
                  <a:srgbClr val="FF0000"/>
                </a:solidFill>
              </a:rPr>
              <a:t>9100, ISO </a:t>
            </a:r>
            <a:r>
              <a:rPr lang="en-US" sz="1600" b="0" dirty="0" smtClean="0">
                <a:solidFill>
                  <a:srgbClr val="FF0000"/>
                </a:solidFill>
              </a:rPr>
              <a:t>9001:2008 , NATO AQAP-2070 or equivalent certificate</a:t>
            </a:r>
            <a:endParaRPr lang="en-US" sz="1200" b="0" dirty="0">
              <a:solidFill>
                <a:srgbClr val="FF0000"/>
              </a:solidFill>
            </a:endParaRPr>
          </a:p>
          <a:p>
            <a:pPr lvl="1" indent="-342900">
              <a:spcBef>
                <a:spcPts val="200"/>
              </a:spcBef>
              <a:buFont typeface="Arial" pitchFamily="34" charset="0"/>
              <a:buChar char="•"/>
            </a:pPr>
            <a:r>
              <a:rPr lang="en-US" sz="1400" b="0" dirty="0" smtClean="0"/>
              <a:t>Raw material (castings and forgings)</a:t>
            </a:r>
          </a:p>
          <a:p>
            <a:pPr lvl="2" indent="-342900">
              <a:spcBef>
                <a:spcPts val="200"/>
              </a:spcBef>
            </a:pPr>
            <a:r>
              <a:rPr lang="en-US" sz="1400" b="0" dirty="0" smtClean="0"/>
              <a:t>Currently approved by the OEM or ESA or</a:t>
            </a:r>
          </a:p>
          <a:p>
            <a:pPr lvl="2" indent="-342900">
              <a:spcBef>
                <a:spcPts val="200"/>
              </a:spcBef>
            </a:pPr>
            <a:r>
              <a:rPr lang="en-US" sz="1400" b="0" dirty="0" smtClean="0"/>
              <a:t>Provide a rationale proving to the ESA that the casting or forging source is capable of manufacturing the replacement part to the equivalent or better to OEM or ESA quality standards</a:t>
            </a:r>
          </a:p>
          <a:p>
            <a:pPr lvl="1" indent="-342900">
              <a:spcBef>
                <a:spcPts val="200"/>
              </a:spcBef>
              <a:buFont typeface="Arial" pitchFamily="34" charset="0"/>
              <a:buChar char="•"/>
            </a:pPr>
            <a:r>
              <a:rPr lang="en-US" sz="1400" b="0" dirty="0" smtClean="0"/>
              <a:t>Significant Processes Listed in Appendix B (Slide 37)</a:t>
            </a:r>
          </a:p>
          <a:p>
            <a:pPr lvl="2" indent="-342900">
              <a:spcBef>
                <a:spcPts val="200"/>
              </a:spcBef>
            </a:pPr>
            <a:r>
              <a:rPr lang="en-US" sz="1400" b="0" dirty="0" smtClean="0"/>
              <a:t>Denoted as critical or non-critical </a:t>
            </a:r>
          </a:p>
          <a:p>
            <a:pPr lvl="2" indent="-342900">
              <a:spcBef>
                <a:spcPts val="200"/>
              </a:spcBef>
            </a:pPr>
            <a:r>
              <a:rPr lang="en-US" sz="1400" b="0" dirty="0" smtClean="0"/>
              <a:t>Names and addresses </a:t>
            </a:r>
          </a:p>
          <a:p>
            <a:pPr lvl="2" indent="-342900">
              <a:spcBef>
                <a:spcPts val="200"/>
              </a:spcBef>
            </a:pPr>
            <a:r>
              <a:rPr lang="en-US" sz="1400" b="0" dirty="0" smtClean="0"/>
              <a:t>State OEM, </a:t>
            </a:r>
            <a:r>
              <a:rPr lang="en-US" sz="1400" b="0" dirty="0" smtClean="0">
                <a:solidFill>
                  <a:srgbClr val="FF0000"/>
                </a:solidFill>
              </a:rPr>
              <a:t>NADCAP</a:t>
            </a:r>
            <a:r>
              <a:rPr lang="en-US" sz="1400" b="0" dirty="0" smtClean="0"/>
              <a:t> or DoD approved, if required</a:t>
            </a:r>
          </a:p>
          <a:p>
            <a:pPr lvl="3" indent="-342900">
              <a:spcBef>
                <a:spcPts val="200"/>
              </a:spcBef>
              <a:buFont typeface="Arial" pitchFamily="34" charset="0"/>
              <a:buChar char="•"/>
            </a:pPr>
            <a:r>
              <a:rPr lang="en-US" sz="1400" b="0" dirty="0" smtClean="0"/>
              <a:t>Submit official OEM, </a:t>
            </a:r>
            <a:r>
              <a:rPr lang="en-US" sz="1400" b="0" dirty="0"/>
              <a:t>NADCAP or </a:t>
            </a:r>
            <a:r>
              <a:rPr lang="en-US" sz="1400" b="0" dirty="0" smtClean="0"/>
              <a:t>DoD significant industrial process certification </a:t>
            </a:r>
          </a:p>
          <a:p>
            <a:pPr lvl="1" indent="-342900">
              <a:spcBef>
                <a:spcPts val="200"/>
              </a:spcBef>
              <a:buFont typeface="Arial" panose="020B0604020202020204" pitchFamily="34" charset="0"/>
              <a:buChar char="•"/>
            </a:pPr>
            <a:r>
              <a:rPr lang="en-US" sz="1400" b="0" dirty="0" smtClean="0"/>
              <a:t>Non-OEM </a:t>
            </a:r>
            <a:r>
              <a:rPr lang="en-US" sz="1400" b="0" dirty="0"/>
              <a:t>or government </a:t>
            </a:r>
            <a:r>
              <a:rPr lang="en-US" sz="1400" b="0" dirty="0" smtClean="0"/>
              <a:t>whole part  manufacturer/repair STS </a:t>
            </a:r>
            <a:endParaRPr lang="en-US" sz="1400" b="0" dirty="0"/>
          </a:p>
          <a:p>
            <a:pPr lvl="3" indent="-342900">
              <a:spcBef>
                <a:spcPts val="200"/>
              </a:spcBef>
              <a:buFont typeface="Arial" pitchFamily="34" charset="0"/>
              <a:buChar char="•"/>
            </a:pPr>
            <a:r>
              <a:rPr lang="en-US" sz="1400" b="0" dirty="0" smtClean="0"/>
              <a:t>Submit complete SAR Package for the repair source</a:t>
            </a:r>
          </a:p>
          <a:p>
            <a:pPr lvl="1" indent="-342900">
              <a:spcBef>
                <a:spcPts val="200"/>
              </a:spcBef>
              <a:buFont typeface="Arial" pitchFamily="34" charset="0"/>
              <a:buChar char="•"/>
            </a:pPr>
            <a:r>
              <a:rPr lang="en-US" sz="1400" b="0" dirty="0" smtClean="0"/>
              <a:t>Assembly (Government Approval Required)</a:t>
            </a:r>
          </a:p>
          <a:p>
            <a:pPr lvl="1" indent="-342900">
              <a:spcBef>
                <a:spcPts val="200"/>
              </a:spcBef>
              <a:buFont typeface="Arial" pitchFamily="34" charset="0"/>
              <a:buChar char="•"/>
            </a:pPr>
            <a:r>
              <a:rPr lang="en-US" sz="1400" b="0" dirty="0"/>
              <a:t>For STS providing proprietary industrial process support, provide a letter of support, capability and an expiration date. </a:t>
            </a:r>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3638FAB0-DBBB-45C5-A502-8424278A809D}" type="slidenum">
              <a:rPr lang="en-US" smtClean="0"/>
              <a:pPr algn="l">
                <a:defRPr/>
              </a:pPr>
              <a:t>40</a:t>
            </a:fld>
            <a:endParaRPr lang="en-US" dirty="0"/>
          </a:p>
        </p:txBody>
      </p:sp>
      <p:sp>
        <p:nvSpPr>
          <p:cNvPr id="35842" name="Title 1"/>
          <p:cNvSpPr>
            <a:spLocks noGrp="1"/>
          </p:cNvSpPr>
          <p:nvPr>
            <p:ph type="title"/>
          </p:nvPr>
        </p:nvSpPr>
        <p:spPr>
          <a:xfrm>
            <a:off x="1041621" y="0"/>
            <a:ext cx="7116417" cy="990600"/>
          </a:xfrm>
          <a:prstGeom prst="rect">
            <a:avLst/>
          </a:prstGeom>
        </p:spPr>
        <p:txBody>
          <a:bodyPr/>
          <a:lstStyle/>
          <a:p>
            <a:r>
              <a:rPr lang="en-US" sz="2800" b="0" dirty="0"/>
              <a:t>Tab G Sub-Tier </a:t>
            </a:r>
            <a:r>
              <a:rPr lang="en-US" sz="2800" b="0" dirty="0" smtClean="0"/>
              <a:t>Supplier (STS)</a:t>
            </a:r>
            <a:endParaRPr lang="en-US" sz="2800" b="0"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5021149"/>
            <a:ext cx="6305549" cy="155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710465"/>
      </p:ext>
    </p:extLst>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25801" y="1085849"/>
            <a:ext cx="8863177" cy="3375791"/>
          </a:xfrm>
        </p:spPr>
        <p:txBody>
          <a:bodyPr/>
          <a:lstStyle/>
          <a:p>
            <a:pPr marL="457200" lvl="1" indent="-182880">
              <a:buFont typeface="Arial" pitchFamily="34" charset="0"/>
              <a:buChar char="•"/>
            </a:pPr>
            <a:r>
              <a:rPr lang="en-US" sz="1600" b="0" dirty="0"/>
              <a:t>State </a:t>
            </a:r>
            <a:r>
              <a:rPr lang="en-US" sz="1600" b="0" dirty="0" smtClean="0"/>
              <a:t>if </a:t>
            </a:r>
            <a:r>
              <a:rPr lang="en-US" sz="1600" b="0" dirty="0"/>
              <a:t>there is no quality history, else</a:t>
            </a:r>
          </a:p>
          <a:p>
            <a:pPr marL="457200" lvl="1" indent="-182880">
              <a:buFont typeface="Arial" pitchFamily="34" charset="0"/>
              <a:buChar char="•"/>
            </a:pPr>
            <a:r>
              <a:rPr lang="en-US" sz="1600" b="0" dirty="0"/>
              <a:t>Provide a summary of all deficiency experienced </a:t>
            </a:r>
            <a:r>
              <a:rPr lang="en-US" sz="1600" b="0" dirty="0" smtClean="0"/>
              <a:t>&amp; MRB </a:t>
            </a:r>
            <a:r>
              <a:rPr lang="en-US" sz="1600" b="0" dirty="0"/>
              <a:t>actions for past </a:t>
            </a:r>
            <a:r>
              <a:rPr lang="en-US" sz="1600" b="0" dirty="0" smtClean="0">
                <a:solidFill>
                  <a:srgbClr val="FF0000"/>
                </a:solidFill>
              </a:rPr>
              <a:t>36 months for </a:t>
            </a:r>
            <a:r>
              <a:rPr lang="en-US" sz="1600" b="0" dirty="0">
                <a:solidFill>
                  <a:srgbClr val="FF0000"/>
                </a:solidFill>
              </a:rPr>
              <a:t>all </a:t>
            </a:r>
            <a:r>
              <a:rPr lang="en-US" sz="1600" b="0" dirty="0" smtClean="0">
                <a:solidFill>
                  <a:srgbClr val="FF0000"/>
                </a:solidFill>
              </a:rPr>
              <a:t>items</a:t>
            </a:r>
            <a:endParaRPr lang="en-US" sz="1600" b="0" dirty="0">
              <a:solidFill>
                <a:srgbClr val="FF0000"/>
              </a:solidFill>
            </a:endParaRPr>
          </a:p>
          <a:p>
            <a:pPr marL="857250" lvl="2" indent="-182880">
              <a:buFont typeface="Arial" pitchFamily="34" charset="0"/>
              <a:buChar char="•"/>
            </a:pPr>
            <a:r>
              <a:rPr lang="en-US" sz="1600" b="0" dirty="0"/>
              <a:t>P/N, </a:t>
            </a:r>
            <a:r>
              <a:rPr lang="en-US" sz="1600" b="0" dirty="0" smtClean="0"/>
              <a:t>Noun, </a:t>
            </a:r>
            <a:r>
              <a:rPr lang="en-US" sz="1600" b="0" dirty="0"/>
              <a:t>Feature, Deficiency, Quantity, </a:t>
            </a:r>
            <a:r>
              <a:rPr lang="en-US" sz="1600" b="0" dirty="0" smtClean="0"/>
              <a:t>Date &amp; Corrective </a:t>
            </a:r>
            <a:r>
              <a:rPr lang="en-US" sz="1600" b="0" dirty="0"/>
              <a:t>Action </a:t>
            </a:r>
            <a:r>
              <a:rPr lang="en-US" sz="1600" b="0" dirty="0" smtClean="0"/>
              <a:t>History</a:t>
            </a:r>
            <a:endParaRPr lang="en-US" sz="1600" b="0" dirty="0"/>
          </a:p>
          <a:p>
            <a:pPr marL="457200" lvl="1" indent="-182880">
              <a:buFont typeface="Arial" pitchFamily="34" charset="0"/>
              <a:buChar char="•"/>
            </a:pPr>
            <a:r>
              <a:rPr lang="en-US" sz="1600" b="0" dirty="0" smtClean="0"/>
              <a:t>Provide </a:t>
            </a:r>
            <a:r>
              <a:rPr lang="en-US" sz="1600" b="0" dirty="0"/>
              <a:t>a summary of (including but not limited to) internal deficiencies, commercial deficiencies, FAA Service Bulletins, MRB items, Quality Reports </a:t>
            </a:r>
            <a:r>
              <a:rPr lang="en-US" sz="1600" b="0" dirty="0" smtClean="0"/>
              <a:t>&amp; </a:t>
            </a:r>
            <a:r>
              <a:rPr lang="en-US" sz="1600" b="0" u="sng" dirty="0" smtClean="0"/>
              <a:t>scrap rates </a:t>
            </a:r>
            <a:endParaRPr lang="en-US" sz="1600" b="0" u="sng" dirty="0"/>
          </a:p>
          <a:p>
            <a:pPr marL="457200" lvl="1" indent="-182880">
              <a:buFont typeface="Arial" pitchFamily="34" charset="0"/>
              <a:buChar char="•"/>
            </a:pPr>
            <a:r>
              <a:rPr lang="en-US" sz="1600" b="0" dirty="0"/>
              <a:t>Provide </a:t>
            </a:r>
            <a:r>
              <a:rPr lang="en-US" sz="1600" b="0" dirty="0" smtClean="0">
                <a:solidFill>
                  <a:srgbClr val="FF0000"/>
                </a:solidFill>
              </a:rPr>
              <a:t>STS’s </a:t>
            </a:r>
            <a:r>
              <a:rPr lang="en-US" sz="1600" b="0" dirty="0">
                <a:solidFill>
                  <a:srgbClr val="FF0000"/>
                </a:solidFill>
              </a:rPr>
              <a:t>Deficiency Report Summary for the ALL </a:t>
            </a:r>
            <a:r>
              <a:rPr lang="en-US" sz="1600" b="0" dirty="0" smtClean="0">
                <a:solidFill>
                  <a:srgbClr val="FF0000"/>
                </a:solidFill>
              </a:rPr>
              <a:t>items for the past 36 months  </a:t>
            </a:r>
            <a:endParaRPr lang="en-US" sz="1600" b="0" dirty="0">
              <a:solidFill>
                <a:srgbClr val="FF0000"/>
              </a:solidFill>
            </a:endParaRPr>
          </a:p>
          <a:p>
            <a:pPr marL="457200" lvl="1" indent="-182880">
              <a:buFont typeface="Arial" pitchFamily="34" charset="0"/>
              <a:buChar char="•"/>
            </a:pPr>
            <a:r>
              <a:rPr lang="en-US" sz="1600" b="0" dirty="0" smtClean="0"/>
              <a:t>Provide STS  CAR, CAP and implementation schedules </a:t>
            </a:r>
            <a:r>
              <a:rPr lang="en-US" sz="1600" b="0" dirty="0"/>
              <a:t>when applicable, on previous </a:t>
            </a:r>
            <a:r>
              <a:rPr lang="en-US" sz="1600" b="0" dirty="0" smtClean="0"/>
              <a:t>contracts </a:t>
            </a:r>
            <a:endParaRPr lang="en-US" sz="1600" b="0" dirty="0"/>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F83F043A-ACFB-41AA-BB1B-A990E037BA97}" type="slidenum">
              <a:rPr lang="en-US" smtClean="0"/>
              <a:pPr algn="l">
                <a:defRPr/>
              </a:pPr>
              <a:t>41</a:t>
            </a:fld>
            <a:endParaRPr lang="en-US" dirty="0"/>
          </a:p>
        </p:txBody>
      </p:sp>
      <p:sp>
        <p:nvSpPr>
          <p:cNvPr id="36866" name="Title 1"/>
          <p:cNvSpPr>
            <a:spLocks noGrp="1"/>
          </p:cNvSpPr>
          <p:nvPr>
            <p:ph type="title"/>
          </p:nvPr>
        </p:nvSpPr>
        <p:spPr>
          <a:xfrm>
            <a:off x="985962" y="0"/>
            <a:ext cx="7172076" cy="990600"/>
          </a:xfrm>
          <a:prstGeom prst="rect">
            <a:avLst/>
          </a:prstGeom>
        </p:spPr>
        <p:txBody>
          <a:bodyPr/>
          <a:lstStyle/>
          <a:p>
            <a:r>
              <a:rPr lang="en-US" sz="2800" b="0" dirty="0"/>
              <a:t>Tab H Quality History</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38525"/>
            <a:ext cx="7162800" cy="224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704326" y="5894685"/>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buFont typeface="Arial" pitchFamily="34" charset="0"/>
              <a:buNone/>
            </a:pPr>
            <a:r>
              <a:rPr lang="en-US" sz="2400" kern="0" dirty="0" smtClean="0">
                <a:solidFill>
                  <a:srgbClr val="FF0000"/>
                </a:solidFill>
                <a:latin typeface="Calibri" panose="020F0502020204030204" pitchFamily="34" charset="0"/>
              </a:rPr>
              <a:t>Provide all CARs &amp; CAPs for Major Events</a:t>
            </a:r>
            <a:endParaRPr lang="en-US" sz="2400" kern="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014900173"/>
      </p:ext>
    </p:extLst>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171450" y="1092082"/>
            <a:ext cx="8124825" cy="1889243"/>
          </a:xfrm>
        </p:spPr>
        <p:txBody>
          <a:bodyPr/>
          <a:lstStyle/>
          <a:p>
            <a:pPr marL="342900" lvl="1" indent="-342900">
              <a:buFont typeface="Arial" pitchFamily="34" charset="0"/>
              <a:buChar char="•"/>
            </a:pPr>
            <a:r>
              <a:rPr lang="en-US" sz="1600" b="0" dirty="0" smtClean="0">
                <a:ea typeface="+mn-ea"/>
                <a:cs typeface="+mn-cs"/>
              </a:rPr>
              <a:t>(Same requirement as Element E, but for the Similar part Number(s)</a:t>
            </a:r>
            <a:endParaRPr lang="en-US" sz="1600" b="0" dirty="0">
              <a:ea typeface="+mn-ea"/>
              <a:cs typeface="+mn-cs"/>
            </a:endParaRPr>
          </a:p>
          <a:p>
            <a:pPr marL="742950" lvl="2" indent="-342900"/>
            <a:r>
              <a:rPr lang="en-US" sz="1600" b="0" dirty="0">
                <a:ea typeface="+mn-ea"/>
                <a:cs typeface="+mn-cs"/>
              </a:rPr>
              <a:t>Provide all technical data </a:t>
            </a:r>
            <a:r>
              <a:rPr lang="en-US" sz="1600" b="0" dirty="0" smtClean="0">
                <a:ea typeface="+mn-ea"/>
                <a:cs typeface="+mn-cs"/>
              </a:rPr>
              <a:t>or drawings </a:t>
            </a:r>
            <a:r>
              <a:rPr lang="en-US" sz="1600" b="0" dirty="0">
                <a:ea typeface="+mn-ea"/>
                <a:cs typeface="+mn-cs"/>
              </a:rPr>
              <a:t>required </a:t>
            </a:r>
          </a:p>
          <a:p>
            <a:pPr marL="1143000" lvl="3" indent="-285750">
              <a:buFont typeface="Arial" panose="020B0604020202020204" pitchFamily="34" charset="0"/>
              <a:buChar char="•"/>
            </a:pPr>
            <a:r>
              <a:rPr lang="en-US" sz="1600" b="0" dirty="0">
                <a:ea typeface="+mn-ea"/>
                <a:cs typeface="+mn-cs"/>
              </a:rPr>
              <a:t>Inspect and inspection intervals</a:t>
            </a:r>
          </a:p>
          <a:p>
            <a:pPr marL="1143000" lvl="3" indent="-285750">
              <a:buFont typeface="Arial" panose="020B0604020202020204" pitchFamily="34" charset="0"/>
              <a:buChar char="•"/>
            </a:pPr>
            <a:r>
              <a:rPr lang="en-US" sz="1600" b="0" dirty="0">
                <a:ea typeface="+mn-ea"/>
                <a:cs typeface="+mn-cs"/>
              </a:rPr>
              <a:t>Manufacture or Repair </a:t>
            </a:r>
          </a:p>
          <a:p>
            <a:pPr marL="1143000" lvl="3" indent="-285750">
              <a:buFont typeface="Arial" panose="020B0604020202020204" pitchFamily="34" charset="0"/>
              <a:buChar char="•"/>
            </a:pPr>
            <a:r>
              <a:rPr lang="en-US" sz="1600" b="0" dirty="0">
                <a:ea typeface="+mn-ea"/>
                <a:cs typeface="+mn-cs"/>
              </a:rPr>
              <a:t>Assembly</a:t>
            </a:r>
          </a:p>
          <a:p>
            <a:pPr marL="1143000" lvl="3" indent="-285750">
              <a:buFont typeface="Arial" panose="020B0604020202020204" pitchFamily="34" charset="0"/>
              <a:buChar char="•"/>
            </a:pPr>
            <a:r>
              <a:rPr lang="en-US" sz="1600" b="0" dirty="0" smtClean="0">
                <a:ea typeface="+mn-ea"/>
                <a:cs typeface="+mn-cs"/>
              </a:rPr>
              <a:t>Test</a:t>
            </a:r>
            <a:endParaRPr lang="en-US" sz="2800" dirty="0" smtClean="0"/>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B0320444-62AF-4B5D-82CB-65FF263FE9E5}" type="slidenum">
              <a:rPr lang="en-US" smtClean="0"/>
              <a:pPr algn="l">
                <a:defRPr/>
              </a:pPr>
              <a:t>42</a:t>
            </a:fld>
            <a:endParaRPr lang="en-US" dirty="0"/>
          </a:p>
        </p:txBody>
      </p:sp>
      <p:sp>
        <p:nvSpPr>
          <p:cNvPr id="37890" name="Title 1"/>
          <p:cNvSpPr>
            <a:spLocks noGrp="1"/>
          </p:cNvSpPr>
          <p:nvPr>
            <p:ph type="title"/>
          </p:nvPr>
        </p:nvSpPr>
        <p:spPr>
          <a:xfrm>
            <a:off x="874644" y="0"/>
            <a:ext cx="7370859" cy="990600"/>
          </a:xfrm>
          <a:prstGeom prst="rect">
            <a:avLst/>
          </a:prstGeom>
        </p:spPr>
        <p:txBody>
          <a:bodyPr/>
          <a:lstStyle/>
          <a:p>
            <a:r>
              <a:rPr lang="en-US" sz="2800" b="0" dirty="0"/>
              <a:t>Tab I Similar </a:t>
            </a:r>
            <a:r>
              <a:rPr lang="en-US" sz="2800" b="0" dirty="0" smtClean="0"/>
              <a:t>Tech </a:t>
            </a:r>
            <a:r>
              <a:rPr lang="en-US" sz="2800" b="0" dirty="0"/>
              <a:t>Data &amp; </a:t>
            </a:r>
            <a:r>
              <a:rPr lang="en-US" sz="2800" b="0" dirty="0" smtClean="0"/>
              <a:t>Drawings</a:t>
            </a:r>
            <a:br>
              <a:rPr lang="en-US" sz="2800" b="0" dirty="0" smtClean="0"/>
            </a:br>
            <a:r>
              <a:rPr lang="en-US" sz="2000" b="0" dirty="0"/>
              <a:t>For Category II SARs Only</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2444661"/>
            <a:ext cx="6657975" cy="407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186385"/>
      </p:ext>
    </p:extLst>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62891" y="1057275"/>
            <a:ext cx="8360490" cy="2609850"/>
          </a:xfrm>
        </p:spPr>
        <p:txBody>
          <a:bodyPr/>
          <a:lstStyle/>
          <a:p>
            <a:pPr marL="342900" lvl="1" indent="-342900">
              <a:buFont typeface="Arial" panose="020B0604020202020204" pitchFamily="34" charset="0"/>
              <a:buChar char="•"/>
            </a:pPr>
            <a:r>
              <a:rPr lang="en-US" sz="1600" b="0" dirty="0" smtClean="0"/>
              <a:t>Provide Comparison Charts </a:t>
            </a:r>
          </a:p>
          <a:p>
            <a:pPr marL="1200150" lvl="3" indent="-342900">
              <a:buFont typeface="Arial" pitchFamily="34" charset="0"/>
              <a:buChar char="•"/>
            </a:pPr>
            <a:r>
              <a:rPr lang="en-US" sz="1600" b="0" dirty="0" smtClean="0"/>
              <a:t>Materials (Specification &amp; Coatings</a:t>
            </a:r>
            <a:r>
              <a:rPr lang="en-US" sz="1600" b="0" dirty="0"/>
              <a:t>)</a:t>
            </a:r>
            <a:r>
              <a:rPr lang="en-US" sz="1600" b="0" dirty="0" smtClean="0"/>
              <a:t> </a:t>
            </a:r>
          </a:p>
          <a:p>
            <a:pPr marL="1200150" lvl="3" indent="-342900">
              <a:buFont typeface="Arial" pitchFamily="34" charset="0"/>
              <a:buChar char="•"/>
            </a:pPr>
            <a:r>
              <a:rPr lang="en-US" sz="1600" b="0" dirty="0" smtClean="0"/>
              <a:t>Design (Size &amp; Dimensional Tolerancing)</a:t>
            </a:r>
          </a:p>
          <a:p>
            <a:pPr marL="1200150" lvl="3" indent="-342900">
              <a:buFont typeface="Arial" pitchFamily="34" charset="0"/>
              <a:buChar char="•"/>
            </a:pPr>
            <a:r>
              <a:rPr lang="en-US" sz="1600" b="0" dirty="0" smtClean="0"/>
              <a:t>Industrial Processes and </a:t>
            </a:r>
          </a:p>
          <a:p>
            <a:pPr marL="1200150" lvl="3" indent="-342900">
              <a:buFont typeface="Arial" pitchFamily="34" charset="0"/>
              <a:buChar char="•"/>
            </a:pPr>
            <a:r>
              <a:rPr lang="en-US" sz="1600" b="0" dirty="0" smtClean="0"/>
              <a:t>Operating Environment</a:t>
            </a:r>
          </a:p>
          <a:p>
            <a:pPr marL="342900" lvl="1" indent="-342900">
              <a:buFont typeface="Arial" pitchFamily="34" charset="0"/>
              <a:buChar char="•"/>
            </a:pPr>
            <a:r>
              <a:rPr lang="en-US" sz="1600" b="0" dirty="0" smtClean="0"/>
              <a:t>The preferred method is a </a:t>
            </a:r>
            <a:r>
              <a:rPr lang="en-US" sz="1800" b="0" dirty="0" smtClean="0"/>
              <a:t>comparison matrix </a:t>
            </a:r>
          </a:p>
          <a:p>
            <a:pPr marL="342900" lvl="1" indent="-342900">
              <a:buFont typeface="Arial" pitchFamily="34" charset="0"/>
              <a:buChar char="•"/>
            </a:pPr>
            <a:endParaRPr lang="en-US" sz="1200" b="0" dirty="0" smtClean="0"/>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42241355-A15C-405C-9FB0-F39D67816D44}" type="slidenum">
              <a:rPr lang="en-US" smtClean="0"/>
              <a:pPr algn="l">
                <a:defRPr/>
              </a:pPr>
              <a:t>43</a:t>
            </a:fld>
            <a:endParaRPr lang="en-US" dirty="0"/>
          </a:p>
        </p:txBody>
      </p:sp>
      <p:sp>
        <p:nvSpPr>
          <p:cNvPr id="38914" name="Title 1"/>
          <p:cNvSpPr>
            <a:spLocks noGrp="1"/>
          </p:cNvSpPr>
          <p:nvPr>
            <p:ph type="title"/>
          </p:nvPr>
        </p:nvSpPr>
        <p:spPr>
          <a:xfrm>
            <a:off x="990599" y="0"/>
            <a:ext cx="7159487" cy="990600"/>
          </a:xfrm>
          <a:prstGeom prst="rect">
            <a:avLst/>
          </a:prstGeom>
        </p:spPr>
        <p:txBody>
          <a:bodyPr/>
          <a:lstStyle/>
          <a:p>
            <a:r>
              <a:rPr lang="en-US" sz="2800" b="0" dirty="0" smtClean="0"/>
              <a:t>    Tab </a:t>
            </a:r>
            <a:r>
              <a:rPr lang="en-US" sz="2800" b="0" dirty="0"/>
              <a:t>J Comparison </a:t>
            </a:r>
            <a:r>
              <a:rPr lang="en-US" sz="2800" b="0" dirty="0" smtClean="0"/>
              <a:t>Chart</a:t>
            </a:r>
            <a:br>
              <a:rPr lang="en-US" sz="2800" b="0" dirty="0" smtClean="0"/>
            </a:br>
            <a:r>
              <a:rPr lang="en-US" sz="2000" b="0" dirty="0" smtClean="0"/>
              <a:t>For </a:t>
            </a:r>
            <a:r>
              <a:rPr lang="en-US" sz="2000" b="0" dirty="0"/>
              <a:t>Category II SARs Only</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2871596"/>
            <a:ext cx="7452614" cy="29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740902" y="6023663"/>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buFont typeface="Arial" pitchFamily="34" charset="0"/>
              <a:buNone/>
            </a:pPr>
            <a:r>
              <a:rPr lang="en-US" sz="2400" kern="0" dirty="0" smtClean="0">
                <a:solidFill>
                  <a:srgbClr val="FF0000"/>
                </a:solidFill>
                <a:latin typeface="Calibri" panose="020F0502020204030204" pitchFamily="34" charset="0"/>
              </a:rPr>
              <a:t>Material, Process, Features and Tolerance</a:t>
            </a:r>
            <a:endParaRPr lang="en-US" sz="2400" kern="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333931899"/>
      </p:ext>
    </p:extLst>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217440" y="1107790"/>
            <a:ext cx="8502387" cy="3333587"/>
          </a:xfrm>
        </p:spPr>
        <p:txBody>
          <a:bodyPr/>
          <a:lstStyle/>
          <a:p>
            <a:pPr marL="342900" lvl="1" indent="-342900">
              <a:buFont typeface="Arial" pitchFamily="34" charset="0"/>
              <a:buChar char="•"/>
            </a:pPr>
            <a:r>
              <a:rPr lang="en-US" sz="1400" b="0" dirty="0"/>
              <a:t>If the product or repair has never been provided, state </a:t>
            </a:r>
            <a:r>
              <a:rPr lang="en-US" sz="1400" b="0" dirty="0" smtClean="0"/>
              <a:t>it</a:t>
            </a:r>
            <a:endParaRPr lang="en-US" sz="1400" b="0" dirty="0"/>
          </a:p>
          <a:p>
            <a:pPr marL="342900" lvl="1" indent="-342900">
              <a:buFont typeface="Arial" pitchFamily="34" charset="0"/>
              <a:buChar char="•"/>
            </a:pPr>
            <a:r>
              <a:rPr lang="en-US" sz="1400" b="0" dirty="0"/>
              <a:t>Provide at least one purchase </a:t>
            </a:r>
            <a:r>
              <a:rPr lang="en-US" sz="1400" b="0" dirty="0" smtClean="0"/>
              <a:t>order </a:t>
            </a:r>
            <a:r>
              <a:rPr lang="en-US" sz="1400" b="0" dirty="0"/>
              <a:t>(PO) </a:t>
            </a:r>
          </a:p>
          <a:p>
            <a:pPr marL="742950" lvl="2" indent="-342900"/>
            <a:r>
              <a:rPr lang="en-US" sz="1400" b="0" dirty="0" smtClean="0"/>
              <a:t>Within </a:t>
            </a:r>
            <a:r>
              <a:rPr lang="en-US" sz="1400" b="0" dirty="0"/>
              <a:t>36 months for CSI and </a:t>
            </a:r>
            <a:r>
              <a:rPr lang="en-US" sz="1400" b="0" dirty="0" smtClean="0"/>
              <a:t>84 months </a:t>
            </a:r>
            <a:r>
              <a:rPr lang="en-US" sz="1400" b="0" dirty="0"/>
              <a:t>for CAI for item(s) </a:t>
            </a:r>
            <a:r>
              <a:rPr lang="en-US" sz="1400" b="0" dirty="0" smtClean="0"/>
              <a:t>submitted</a:t>
            </a:r>
            <a:endParaRPr lang="en-US" sz="1400" b="0" dirty="0"/>
          </a:p>
          <a:p>
            <a:pPr marL="742950" lvl="2" indent="-342900"/>
            <a:r>
              <a:rPr lang="en-US" sz="1400" b="0" dirty="0" smtClean="0">
                <a:solidFill>
                  <a:srgbClr val="FF0000"/>
                </a:solidFill>
              </a:rPr>
              <a:t>Remove financial $$ information and Circle dates  </a:t>
            </a:r>
            <a:endParaRPr lang="en-US" sz="1400" b="0" dirty="0">
              <a:solidFill>
                <a:srgbClr val="FF0000"/>
              </a:solidFill>
            </a:endParaRPr>
          </a:p>
          <a:p>
            <a:pPr marL="742950" lvl="2" indent="-342900"/>
            <a:r>
              <a:rPr lang="en-US" sz="1400" b="0" dirty="0"/>
              <a:t>Provide any </a:t>
            </a:r>
            <a:r>
              <a:rPr lang="en-US" sz="1400" b="0" dirty="0" smtClean="0"/>
              <a:t>contract </a:t>
            </a:r>
            <a:r>
              <a:rPr lang="en-US" sz="1400" b="0" dirty="0"/>
              <a:t>amendments from the </a:t>
            </a:r>
            <a:r>
              <a:rPr lang="en-US" sz="1400" b="0" dirty="0" smtClean="0"/>
              <a:t>commercial customer(s</a:t>
            </a:r>
            <a:r>
              <a:rPr lang="en-US" sz="1400" b="0" dirty="0"/>
              <a:t>) </a:t>
            </a:r>
            <a:r>
              <a:rPr lang="en-US" sz="1400" b="0" dirty="0" smtClean="0"/>
              <a:t>(CC)</a:t>
            </a:r>
            <a:endParaRPr lang="en-US" sz="1400" b="0" dirty="0"/>
          </a:p>
          <a:p>
            <a:pPr marL="742950" lvl="2" indent="-342900"/>
            <a:r>
              <a:rPr lang="en-US" sz="1400" b="0" dirty="0" smtClean="0"/>
              <a:t>Cat </a:t>
            </a:r>
            <a:r>
              <a:rPr lang="en-US" sz="1400" b="0" dirty="0"/>
              <a:t>I or II, </a:t>
            </a:r>
            <a:r>
              <a:rPr lang="en-US" sz="1400" b="0" dirty="0" smtClean="0"/>
              <a:t>Provide PO from </a:t>
            </a:r>
            <a:r>
              <a:rPr lang="en-US" sz="1400" b="0" dirty="0"/>
              <a:t>the </a:t>
            </a:r>
            <a:r>
              <a:rPr lang="en-US" sz="1400" b="0" dirty="0" smtClean="0"/>
              <a:t>Prime</a:t>
            </a:r>
            <a:r>
              <a:rPr lang="en-US" sz="1400" b="0" dirty="0"/>
              <a:t>, OEM, </a:t>
            </a:r>
            <a:r>
              <a:rPr lang="en-US" sz="1400" b="0" dirty="0" smtClean="0"/>
              <a:t>Gov’t</a:t>
            </a:r>
            <a:r>
              <a:rPr lang="en-US" sz="1400" b="0" dirty="0"/>
              <a:t>, </a:t>
            </a:r>
            <a:r>
              <a:rPr lang="en-US" sz="1400" b="0" dirty="0" smtClean="0"/>
              <a:t>Foreign Gov’t</a:t>
            </a:r>
            <a:r>
              <a:rPr lang="en-US" sz="1400" b="0" dirty="0"/>
              <a:t>, or </a:t>
            </a:r>
            <a:r>
              <a:rPr lang="en-US" sz="1400" b="0" dirty="0" smtClean="0"/>
              <a:t>CC </a:t>
            </a:r>
            <a:endParaRPr lang="en-US" sz="1400" b="0" dirty="0"/>
          </a:p>
          <a:p>
            <a:pPr marL="742950" lvl="2" indent="-342900"/>
            <a:r>
              <a:rPr lang="en-US" sz="1400" b="0" dirty="0" smtClean="0"/>
              <a:t>Cat </a:t>
            </a:r>
            <a:r>
              <a:rPr lang="en-US" sz="1400" b="0" dirty="0"/>
              <a:t>III, provide at least one PO &amp; Shipping documents (if applicable)</a:t>
            </a:r>
          </a:p>
          <a:p>
            <a:pPr marL="1200150" lvl="3" indent="-342900">
              <a:buChar char="•"/>
            </a:pPr>
            <a:r>
              <a:rPr lang="en-US" altLang="en-US" sz="1400" dirty="0"/>
              <a:t>If you have never provided the </a:t>
            </a:r>
            <a:r>
              <a:rPr lang="en-US" altLang="en-US" sz="1400" dirty="0" smtClean="0"/>
              <a:t>item or the repair </a:t>
            </a:r>
            <a:r>
              <a:rPr lang="en-US" altLang="en-US" sz="1400" dirty="0"/>
              <a:t>to any customer, identify this in the SAR package.</a:t>
            </a:r>
            <a:endParaRPr lang="en-US" sz="1400" b="0" dirty="0" smtClean="0"/>
          </a:p>
          <a:p>
            <a:pPr marL="1200150" lvl="3" indent="-342900">
              <a:buChar char="•"/>
            </a:pPr>
            <a:r>
              <a:rPr lang="en-US" sz="1400" b="0" dirty="0" smtClean="0"/>
              <a:t>Commercial </a:t>
            </a:r>
            <a:r>
              <a:rPr lang="en-US" sz="1400" b="0" dirty="0"/>
              <a:t>customers or OEM </a:t>
            </a:r>
            <a:r>
              <a:rPr lang="en-US" sz="1400" b="0" dirty="0" smtClean="0"/>
              <a:t>sales Shipping </a:t>
            </a:r>
            <a:r>
              <a:rPr lang="en-US" sz="1400" b="0" dirty="0"/>
              <a:t>documents should account for all contracted </a:t>
            </a:r>
            <a:r>
              <a:rPr lang="en-US" sz="1400" b="0" dirty="0" smtClean="0"/>
              <a:t>items  </a:t>
            </a:r>
            <a:endParaRPr lang="en-US" sz="1400" b="0" dirty="0"/>
          </a:p>
          <a:p>
            <a:pPr marL="742950" lvl="2" indent="-342900"/>
            <a:r>
              <a:rPr lang="en-US" sz="1400" b="0" dirty="0"/>
              <a:t>If a contract was terminated, </a:t>
            </a:r>
            <a:r>
              <a:rPr lang="en-US" sz="1400" b="0" dirty="0" smtClean="0"/>
              <a:t>state </a:t>
            </a:r>
            <a:r>
              <a:rPr lang="en-US" sz="1400" b="0" dirty="0"/>
              <a:t>the termination reason(s) </a:t>
            </a:r>
          </a:p>
          <a:p>
            <a:pPr marL="742950" lvl="2" indent="-342900"/>
            <a:r>
              <a:rPr lang="en-US" sz="1400" b="0" dirty="0"/>
              <a:t>The PO should </a:t>
            </a:r>
            <a:r>
              <a:rPr lang="en-US" sz="1400" b="0" dirty="0" smtClean="0"/>
              <a:t>match </a:t>
            </a:r>
            <a:r>
              <a:rPr lang="en-US" sz="1400" b="0" dirty="0"/>
              <a:t>the </a:t>
            </a:r>
            <a:r>
              <a:rPr lang="en-US" sz="1400" b="0" dirty="0" smtClean="0"/>
              <a:t>part number in the contract(s</a:t>
            </a:r>
            <a:r>
              <a:rPr lang="en-US" sz="1400" b="0" dirty="0"/>
              <a:t>) list in Element L and </a:t>
            </a:r>
            <a:r>
              <a:rPr lang="en-US" sz="1400" b="0" dirty="0" smtClean="0"/>
              <a:t>M</a:t>
            </a:r>
            <a:endParaRPr lang="en-US" sz="1400" b="0" dirty="0"/>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58141551-7157-416C-B9AA-D9F4275E2283}" type="slidenum">
              <a:rPr lang="en-US" smtClean="0"/>
              <a:pPr algn="l">
                <a:defRPr/>
              </a:pPr>
              <a:t>44</a:t>
            </a:fld>
            <a:endParaRPr lang="en-US" dirty="0"/>
          </a:p>
        </p:txBody>
      </p:sp>
      <p:sp>
        <p:nvSpPr>
          <p:cNvPr id="39938" name="Title 1"/>
          <p:cNvSpPr>
            <a:spLocks noGrp="1"/>
          </p:cNvSpPr>
          <p:nvPr>
            <p:ph type="title"/>
          </p:nvPr>
        </p:nvSpPr>
        <p:spPr>
          <a:xfrm>
            <a:off x="990600" y="0"/>
            <a:ext cx="7167438" cy="990600"/>
          </a:xfrm>
          <a:prstGeom prst="rect">
            <a:avLst/>
          </a:prstGeom>
        </p:spPr>
        <p:txBody>
          <a:bodyPr/>
          <a:lstStyle/>
          <a:p>
            <a:pPr marL="342900" lvl="2" indent="-342900"/>
            <a:r>
              <a:rPr lang="en-US" sz="2800" b="0" dirty="0">
                <a:solidFill>
                  <a:schemeClr val="tx1"/>
                </a:solidFill>
                <a:latin typeface="+mj-lt"/>
                <a:ea typeface="+mj-ea"/>
                <a:cs typeface="+mj-cs"/>
              </a:rPr>
              <a:t>Tab K Purchase Order &amp; Shipping</a:t>
            </a:r>
            <a:br>
              <a:rPr lang="en-US" sz="2800" b="0" dirty="0">
                <a:solidFill>
                  <a:schemeClr val="tx1"/>
                </a:solidFill>
                <a:latin typeface="+mj-lt"/>
                <a:ea typeface="+mj-ea"/>
                <a:cs typeface="+mj-cs"/>
              </a:rPr>
            </a:br>
            <a:r>
              <a:rPr lang="en-US" sz="2000" b="0" dirty="0">
                <a:solidFill>
                  <a:schemeClr val="tx1"/>
                </a:solidFill>
                <a:latin typeface="+mj-lt"/>
                <a:ea typeface="+mj-ea"/>
                <a:cs typeface="+mj-cs"/>
              </a:rPr>
              <a:t>Same as Element L and M</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4171950"/>
            <a:ext cx="63436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695781"/>
      </p:ext>
    </p:extLst>
  </p:cSld>
  <p:clrMapOvr>
    <a:masterClrMapping/>
  </p:clrMapOvr>
  <p:transition>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141590" y="1092202"/>
            <a:ext cx="8629877" cy="2168742"/>
          </a:xfrm>
        </p:spPr>
        <p:txBody>
          <a:bodyPr/>
          <a:lstStyle/>
          <a:p>
            <a:r>
              <a:rPr lang="en-US" sz="1500" b="0" dirty="0" smtClean="0"/>
              <a:t>Provide Actual Supplier’s complete detailed </a:t>
            </a:r>
            <a:r>
              <a:rPr lang="en-US" sz="1500" b="0" u="sng" dirty="0" smtClean="0"/>
              <a:t>step-by-step procedural</a:t>
            </a:r>
            <a:r>
              <a:rPr lang="en-US" sz="1500" b="0" dirty="0" smtClean="0"/>
              <a:t> account (Travelers) </a:t>
            </a:r>
          </a:p>
          <a:p>
            <a:pPr lvl="1" indent="-342900">
              <a:buFont typeface="Arial" pitchFamily="34" charset="0"/>
              <a:buChar char="•"/>
            </a:pPr>
            <a:r>
              <a:rPr lang="en-US" sz="1500" b="0" dirty="0" smtClean="0"/>
              <a:t>NAME and CAGE on Top of Each Page</a:t>
            </a:r>
          </a:p>
          <a:p>
            <a:pPr lvl="1" indent="-342900">
              <a:buFont typeface="Arial" pitchFamily="34" charset="0"/>
              <a:buChar char="•"/>
            </a:pPr>
            <a:r>
              <a:rPr lang="en-US" sz="1500" b="0" dirty="0" smtClean="0"/>
              <a:t>For All Part Numbers Processes</a:t>
            </a:r>
          </a:p>
          <a:p>
            <a:pPr lvl="1" indent="-342900">
              <a:buFont typeface="Arial" pitchFamily="34" charset="0"/>
              <a:buChar char="•"/>
            </a:pPr>
            <a:r>
              <a:rPr lang="en-US" sz="1500" b="0" dirty="0" smtClean="0"/>
              <a:t>Proper processing sequence </a:t>
            </a:r>
          </a:p>
          <a:p>
            <a:pPr lvl="1" indent="-342900">
              <a:buFont typeface="Arial" pitchFamily="34" charset="0"/>
              <a:buChar char="•"/>
            </a:pPr>
            <a:r>
              <a:rPr lang="en-US" sz="1500" b="0" dirty="0" smtClean="0"/>
              <a:t>Operation No., description, tolerance (specification), location, STSs, software data file name, etc.</a:t>
            </a:r>
          </a:p>
          <a:p>
            <a:pPr lvl="1" indent="-342900">
              <a:buFont typeface="Arial" pitchFamily="34" charset="0"/>
              <a:buChar char="•"/>
            </a:pPr>
            <a:r>
              <a:rPr lang="en-US" sz="1500" b="0" dirty="0" smtClean="0">
                <a:solidFill>
                  <a:srgbClr val="2D2DFF"/>
                </a:solidFill>
              </a:rPr>
              <a:t>Requiring in-process operator or inspector buy off and </a:t>
            </a:r>
            <a:r>
              <a:rPr lang="en-US" sz="1500" b="0" u="sng" dirty="0" smtClean="0">
                <a:solidFill>
                  <a:srgbClr val="2D2DFF"/>
                </a:solidFill>
              </a:rPr>
              <a:t>documentation of the actual measures </a:t>
            </a:r>
          </a:p>
          <a:p>
            <a:r>
              <a:rPr lang="en-US" sz="1500" b="0" dirty="0" smtClean="0"/>
              <a:t>Provide detailed proposed/actual op sheets for Traveler(s) process that require them</a:t>
            </a:r>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CFC66E10-BE85-460D-939A-B8526F214B2D}" type="slidenum">
              <a:rPr lang="en-US" smtClean="0"/>
              <a:pPr algn="l">
                <a:defRPr/>
              </a:pPr>
              <a:t>45</a:t>
            </a:fld>
            <a:endParaRPr lang="en-US" dirty="0"/>
          </a:p>
        </p:txBody>
      </p:sp>
      <p:sp>
        <p:nvSpPr>
          <p:cNvPr id="40962" name="Title 1"/>
          <p:cNvSpPr>
            <a:spLocks noGrp="1"/>
          </p:cNvSpPr>
          <p:nvPr>
            <p:ph type="title"/>
          </p:nvPr>
        </p:nvSpPr>
        <p:spPr>
          <a:xfrm>
            <a:off x="895350" y="0"/>
            <a:ext cx="7246786" cy="990600"/>
          </a:xfrm>
          <a:prstGeom prst="rect">
            <a:avLst/>
          </a:prstGeom>
        </p:spPr>
        <p:txBody>
          <a:bodyPr/>
          <a:lstStyle/>
          <a:p>
            <a:pPr marL="342900" lvl="2" indent="-342900"/>
            <a:r>
              <a:rPr lang="en-US" sz="2400" b="0" dirty="0">
                <a:solidFill>
                  <a:schemeClr val="tx1"/>
                </a:solidFill>
                <a:latin typeface="+mj-lt"/>
                <a:ea typeface="+mj-ea"/>
                <a:cs typeface="+mj-cs"/>
              </a:rPr>
              <a:t>Tab L Travelers &amp; Process Operation Sheets(POS) </a:t>
            </a:r>
            <a:r>
              <a:rPr lang="en-US" sz="2800" b="0" dirty="0">
                <a:solidFill>
                  <a:schemeClr val="tx1"/>
                </a:solidFill>
                <a:latin typeface="+mj-lt"/>
                <a:ea typeface="+mj-ea"/>
                <a:cs typeface="+mj-cs"/>
              </a:rPr>
              <a:t/>
            </a:r>
            <a:br>
              <a:rPr lang="en-US" sz="2800" b="0" dirty="0">
                <a:solidFill>
                  <a:schemeClr val="tx1"/>
                </a:solidFill>
                <a:latin typeface="+mj-lt"/>
                <a:ea typeface="+mj-ea"/>
                <a:cs typeface="+mj-cs"/>
              </a:rPr>
            </a:br>
            <a:r>
              <a:rPr lang="en-US" sz="2000" b="0" dirty="0">
                <a:solidFill>
                  <a:schemeClr val="tx1"/>
                </a:solidFill>
                <a:latin typeface="+mj-lt"/>
                <a:ea typeface="+mj-ea"/>
                <a:cs typeface="+mj-cs"/>
              </a:rPr>
              <a:t>Same as Element K and M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4" y="3013075"/>
            <a:ext cx="7737475" cy="347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2503336" y="1430055"/>
            <a:ext cx="7010400" cy="557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mn-lt"/>
              </a:defRPr>
            </a:lvl2pPr>
            <a:lvl3pPr marL="1143000" indent="-228600" algn="l" rtl="0" eaLnBrk="0" fontAlgn="base" hangingPunct="0">
              <a:spcBef>
                <a:spcPct val="20000"/>
              </a:spcBef>
              <a:spcAft>
                <a:spcPct val="0"/>
              </a:spcAft>
              <a:buChar char="•"/>
              <a:defRPr sz="2400" b="1">
                <a:solidFill>
                  <a:srgbClr val="000000"/>
                </a:solidFill>
                <a:latin typeface="+mn-lt"/>
              </a:defRPr>
            </a:lvl3pPr>
            <a:lvl4pPr marL="1600200" indent="-228600" algn="l" rtl="0" eaLnBrk="0" fontAlgn="base" hangingPunct="0">
              <a:spcBef>
                <a:spcPct val="20000"/>
              </a:spcBef>
              <a:spcAft>
                <a:spcPct val="0"/>
              </a:spcAft>
              <a:buChar char="–"/>
              <a:defRPr sz="2000" b="1">
                <a:solidFill>
                  <a:srgbClr val="000000"/>
                </a:solidFill>
                <a:latin typeface="+mn-lt"/>
              </a:defRPr>
            </a:lvl4pPr>
            <a:lvl5pPr marL="2057400" indent="-228600" algn="l" rtl="0" eaLnBrk="0" fontAlgn="base" hangingPunct="0">
              <a:spcBef>
                <a:spcPct val="20000"/>
              </a:spcBef>
              <a:spcAft>
                <a:spcPct val="0"/>
              </a:spcAft>
              <a:buChar char="»"/>
              <a:defRPr sz="2000" b="1">
                <a:solidFill>
                  <a:srgbClr val="000000"/>
                </a:solidFill>
                <a:latin typeface="+mn-lt"/>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lgn="ctr">
              <a:buFont typeface="Arial" pitchFamily="34" charset="0"/>
              <a:buNone/>
            </a:pPr>
            <a:r>
              <a:rPr lang="en-US" sz="4400" b="0" kern="0" dirty="0" smtClean="0">
                <a:solidFill>
                  <a:srgbClr val="FF0000"/>
                </a:solidFill>
                <a:latin typeface="Calibri" panose="020F0502020204030204" pitchFamily="34" charset="0"/>
              </a:rPr>
              <a:t>Frozen for All CSI</a:t>
            </a:r>
          </a:p>
        </p:txBody>
      </p:sp>
    </p:spTree>
    <p:extLst>
      <p:ext uri="{BB962C8B-B14F-4D97-AF65-F5344CB8AC3E}">
        <p14:creationId xmlns:p14="http://schemas.microsoft.com/office/powerpoint/2010/main" val="1173537586"/>
      </p:ext>
    </p:extLst>
  </p:cSld>
  <p:clrMapOvr>
    <a:masterClrMapping/>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69019" y="1066800"/>
            <a:ext cx="8387255" cy="5486400"/>
          </a:xfrm>
        </p:spPr>
        <p:txBody>
          <a:bodyPr/>
          <a:lstStyle/>
          <a:p>
            <a:pPr marL="342900" lvl="1" indent="-342900">
              <a:buFont typeface="Arial" pitchFamily="34" charset="0"/>
              <a:buChar char="•"/>
            </a:pPr>
            <a:r>
              <a:rPr lang="en-US" sz="1400" b="0" dirty="0" smtClean="0">
                <a:cs typeface="Times New Roman" pitchFamily="18" charset="0"/>
              </a:rPr>
              <a:t>Provide the RPS &amp; IMS for all parts submitted</a:t>
            </a:r>
          </a:p>
          <a:p>
            <a:pPr marL="742950" lvl="2" indent="-342900"/>
            <a:r>
              <a:rPr lang="en-US" sz="1400" b="0" dirty="0" smtClean="0">
                <a:cs typeface="Times New Roman" pitchFamily="18" charset="0"/>
              </a:rPr>
              <a:t>Nomenclature, part number, characteristics inspected, special instructions, zone, tolerances and actual measurements, inspection tooling/method, frequency and inspector's stamp</a:t>
            </a:r>
          </a:p>
          <a:p>
            <a:pPr marL="342900" lvl="1" indent="-342900">
              <a:buFont typeface="Arial" pitchFamily="34" charset="0"/>
              <a:buChar char="•"/>
            </a:pPr>
            <a:r>
              <a:rPr lang="en-US" sz="1400" b="0" dirty="0" smtClean="0">
                <a:cs typeface="Times New Roman" pitchFamily="18" charset="0"/>
              </a:rPr>
              <a:t>Category II, provide the completed RPS and IMS with the data for the similar item(s).  </a:t>
            </a:r>
          </a:p>
          <a:p>
            <a:pPr marL="342900" lvl="1" indent="-342900">
              <a:buFont typeface="Arial" pitchFamily="34" charset="0"/>
              <a:buChar char="•"/>
            </a:pPr>
            <a:r>
              <a:rPr lang="en-US" sz="1400" b="0" dirty="0" smtClean="0">
                <a:cs typeface="Times New Roman" pitchFamily="18" charset="0"/>
              </a:rPr>
              <a:t>RPS and IMS may be included as an integral part of the POS/OP sheets in Element L</a:t>
            </a:r>
          </a:p>
          <a:p>
            <a:pPr marL="342900" lvl="1" indent="-342900">
              <a:buFont typeface="Arial" pitchFamily="34" charset="0"/>
              <a:buChar char="•"/>
            </a:pPr>
            <a:r>
              <a:rPr lang="en-US" sz="1400" b="0" dirty="0" smtClean="0">
                <a:solidFill>
                  <a:schemeClr val="tx1"/>
                </a:solidFill>
                <a:cs typeface="Times New Roman" pitchFamily="18" charset="0"/>
              </a:rPr>
              <a:t>The data for the same items provided in </a:t>
            </a:r>
            <a:r>
              <a:rPr lang="en-US" sz="1400" b="0" dirty="0" smtClean="0">
                <a:solidFill>
                  <a:srgbClr val="FF0000"/>
                </a:solidFill>
                <a:cs typeface="Times New Roman" pitchFamily="18" charset="0"/>
              </a:rPr>
              <a:t>SAR Elements K &amp; L</a:t>
            </a:r>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08533CBD-99F5-48D9-AA1B-B0C953A42B79}" type="slidenum">
              <a:rPr lang="en-US" smtClean="0"/>
              <a:pPr algn="l">
                <a:defRPr/>
              </a:pPr>
              <a:t>46</a:t>
            </a:fld>
            <a:endParaRPr lang="en-US" dirty="0"/>
          </a:p>
        </p:txBody>
      </p:sp>
      <p:sp>
        <p:nvSpPr>
          <p:cNvPr id="41986" name="Title 1"/>
          <p:cNvSpPr>
            <a:spLocks noGrp="1"/>
          </p:cNvSpPr>
          <p:nvPr>
            <p:ph type="title"/>
          </p:nvPr>
        </p:nvSpPr>
        <p:spPr>
          <a:xfrm>
            <a:off x="990600" y="0"/>
            <a:ext cx="7175390" cy="990600"/>
          </a:xfrm>
          <a:prstGeom prst="rect">
            <a:avLst/>
          </a:prstGeom>
        </p:spPr>
        <p:txBody>
          <a:bodyPr/>
          <a:lstStyle/>
          <a:p>
            <a:r>
              <a:rPr lang="en-US" sz="2400" b="0" dirty="0"/>
              <a:t>Tab M </a:t>
            </a:r>
            <a:r>
              <a:rPr lang="en-US" sz="2400" b="0" dirty="0">
                <a:cs typeface="Times New Roman" pitchFamily="18" charset="0"/>
              </a:rPr>
              <a:t>Repair Process Sheet (RPS) &amp; </a:t>
            </a:r>
            <a:r>
              <a:rPr lang="en-US" sz="2400" b="0" dirty="0" smtClean="0">
                <a:cs typeface="Times New Roman" pitchFamily="18" charset="0"/>
              </a:rPr>
              <a:t/>
            </a:r>
            <a:br>
              <a:rPr lang="en-US" sz="2400" b="0" dirty="0" smtClean="0">
                <a:cs typeface="Times New Roman" pitchFamily="18" charset="0"/>
              </a:rPr>
            </a:br>
            <a:r>
              <a:rPr lang="en-US" sz="2400" b="0" dirty="0" smtClean="0">
                <a:cs typeface="Times New Roman" pitchFamily="18" charset="0"/>
              </a:rPr>
              <a:t>Inspection </a:t>
            </a:r>
            <a:r>
              <a:rPr lang="en-US" sz="2400" b="0" dirty="0">
                <a:cs typeface="Times New Roman" pitchFamily="18" charset="0"/>
              </a:rPr>
              <a:t>Method Sheets (IMS)</a:t>
            </a:r>
            <a:endParaRPr lang="en-US" sz="2400"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4" y="2660650"/>
            <a:ext cx="7705725" cy="378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3947773" y="5859070"/>
            <a:ext cx="4920001" cy="769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mn-lt"/>
              </a:defRPr>
            </a:lvl2pPr>
            <a:lvl3pPr marL="1143000" indent="-228600" algn="l" rtl="0" eaLnBrk="0" fontAlgn="base" hangingPunct="0">
              <a:spcBef>
                <a:spcPct val="20000"/>
              </a:spcBef>
              <a:spcAft>
                <a:spcPct val="0"/>
              </a:spcAft>
              <a:buChar char="•"/>
              <a:defRPr sz="2400" b="1">
                <a:solidFill>
                  <a:srgbClr val="000000"/>
                </a:solidFill>
                <a:latin typeface="+mn-lt"/>
              </a:defRPr>
            </a:lvl3pPr>
            <a:lvl4pPr marL="1600200" indent="-228600" algn="l" rtl="0" eaLnBrk="0" fontAlgn="base" hangingPunct="0">
              <a:spcBef>
                <a:spcPct val="20000"/>
              </a:spcBef>
              <a:spcAft>
                <a:spcPct val="0"/>
              </a:spcAft>
              <a:buChar char="–"/>
              <a:defRPr sz="2000" b="1">
                <a:solidFill>
                  <a:srgbClr val="000000"/>
                </a:solidFill>
                <a:latin typeface="+mn-lt"/>
              </a:defRPr>
            </a:lvl4pPr>
            <a:lvl5pPr marL="2057400" indent="-228600" algn="l" rtl="0" eaLnBrk="0" fontAlgn="base" hangingPunct="0">
              <a:spcBef>
                <a:spcPct val="20000"/>
              </a:spcBef>
              <a:spcAft>
                <a:spcPct val="0"/>
              </a:spcAft>
              <a:buChar char="»"/>
              <a:defRPr sz="2000" b="1">
                <a:solidFill>
                  <a:srgbClr val="000000"/>
                </a:solidFill>
                <a:latin typeface="+mn-lt"/>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lgn="ctr">
              <a:buFont typeface="Arial" pitchFamily="34" charset="0"/>
              <a:buNone/>
            </a:pPr>
            <a:r>
              <a:rPr lang="en-US" sz="4400" b="0" kern="0" dirty="0" smtClean="0">
                <a:solidFill>
                  <a:srgbClr val="FF0000"/>
                </a:solidFill>
                <a:latin typeface="Calibri" panose="020F0502020204030204" pitchFamily="34" charset="0"/>
              </a:rPr>
              <a:t>Frozen for All CSI</a:t>
            </a:r>
          </a:p>
        </p:txBody>
      </p:sp>
    </p:spTree>
    <p:extLst>
      <p:ext uri="{BB962C8B-B14F-4D97-AF65-F5344CB8AC3E}">
        <p14:creationId xmlns:p14="http://schemas.microsoft.com/office/powerpoint/2010/main" val="3233399363"/>
      </p:ext>
    </p:extLst>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131827" y="1066800"/>
            <a:ext cx="8570128" cy="5486400"/>
          </a:xfrm>
        </p:spPr>
        <p:txBody>
          <a:bodyPr/>
          <a:lstStyle/>
          <a:p>
            <a:pPr marL="342900" lvl="1" indent="-342900">
              <a:buFont typeface="Arial" pitchFamily="34" charset="0"/>
              <a:buChar char="•"/>
              <a:defRPr/>
            </a:pPr>
            <a:r>
              <a:rPr lang="en-US" sz="1600" b="0" dirty="0" smtClean="0">
                <a:cs typeface="Times New Roman" pitchFamily="18" charset="0"/>
              </a:rPr>
              <a:t>If no quality rating is available, state as such</a:t>
            </a:r>
          </a:p>
          <a:p>
            <a:pPr marL="342900" lvl="1" indent="-342900">
              <a:buFont typeface="Arial" pitchFamily="34" charset="0"/>
              <a:buChar char="•"/>
              <a:defRPr/>
            </a:pPr>
            <a:r>
              <a:rPr lang="en-US" sz="1600" b="0" dirty="0" smtClean="0">
                <a:cs typeface="Times New Roman" pitchFamily="18" charset="0"/>
              </a:rPr>
              <a:t>If no </a:t>
            </a:r>
            <a:r>
              <a:rPr lang="en-US" sz="1600" b="0" dirty="0" smtClean="0">
                <a:ea typeface="+mj-ea"/>
                <a:cs typeface="+mj-cs"/>
              </a:rPr>
              <a:t>rating</a:t>
            </a:r>
            <a:r>
              <a:rPr lang="en-US" sz="1600" b="0" dirty="0" smtClean="0">
                <a:cs typeface="Times New Roman" pitchFamily="18" charset="0"/>
              </a:rPr>
              <a:t> from the subject part prime contractor/OEM is available, alternate quality ratings from another prime contractor and/or OEM should be submitted. </a:t>
            </a:r>
          </a:p>
          <a:p>
            <a:pPr marL="342900" lvl="1" indent="-342900">
              <a:buFont typeface="Arial" pitchFamily="34" charset="0"/>
              <a:buChar char="•"/>
              <a:defRPr/>
            </a:pPr>
            <a:r>
              <a:rPr lang="en-US" sz="1600" b="0" dirty="0" smtClean="0">
                <a:cs typeface="Times New Roman" pitchFamily="18" charset="0"/>
              </a:rPr>
              <a:t>Provide the proposing offeror's prime contractor or OEM quality system report or rating  for the item submitted</a:t>
            </a:r>
          </a:p>
          <a:p>
            <a:pPr marL="0" indent="0">
              <a:buNone/>
              <a:defRPr/>
            </a:pPr>
            <a:endParaRPr lang="en-US" sz="1200" b="0" dirty="0" smtClean="0">
              <a:solidFill>
                <a:srgbClr val="FF0000"/>
              </a:solidFill>
              <a:effectLst>
                <a:outerShdw blurRad="38100" dist="38100" dir="2700000" algn="tl">
                  <a:srgbClr val="000000">
                    <a:alpha val="43137"/>
                  </a:srgbClr>
                </a:outerShdw>
              </a:effectLst>
            </a:endParaRPr>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35C00E7A-FFBC-4D79-B049-675C5C387933}" type="slidenum">
              <a:rPr lang="en-US" smtClean="0"/>
              <a:pPr algn="l">
                <a:defRPr/>
              </a:pPr>
              <a:t>47</a:t>
            </a:fld>
            <a:endParaRPr lang="en-US" dirty="0"/>
          </a:p>
        </p:txBody>
      </p:sp>
      <p:sp>
        <p:nvSpPr>
          <p:cNvPr id="43010" name="Title 1"/>
          <p:cNvSpPr>
            <a:spLocks noGrp="1"/>
          </p:cNvSpPr>
          <p:nvPr>
            <p:ph type="title"/>
          </p:nvPr>
        </p:nvSpPr>
        <p:spPr>
          <a:xfrm>
            <a:off x="1009816" y="0"/>
            <a:ext cx="7156174" cy="990600"/>
          </a:xfrm>
          <a:prstGeom prst="rect">
            <a:avLst/>
          </a:prstGeom>
        </p:spPr>
        <p:txBody>
          <a:bodyPr/>
          <a:lstStyle/>
          <a:p>
            <a:pPr marL="342900" indent="-342900"/>
            <a:r>
              <a:rPr lang="en-US" sz="2800" b="0" dirty="0"/>
              <a:t>Tab N Quality Rating System Report</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4" y="3362325"/>
            <a:ext cx="8097727"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753950"/>
      </p:ext>
    </p:extLst>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158676" y="1058333"/>
            <a:ext cx="8831965" cy="5486400"/>
          </a:xfrm>
        </p:spPr>
        <p:txBody>
          <a:bodyPr/>
          <a:lstStyle/>
          <a:p>
            <a:pPr marL="0">
              <a:defRPr/>
            </a:pPr>
            <a:r>
              <a:rPr lang="en-US" sz="1600" b="0" dirty="0" smtClean="0">
                <a:cs typeface="Times New Roman" pitchFamily="18" charset="0"/>
              </a:rPr>
              <a:t>Provide the Licensee </a:t>
            </a:r>
            <a:r>
              <a:rPr lang="en-US" sz="1600" b="0" dirty="0">
                <a:cs typeface="Times New Roman" pitchFamily="18" charset="0"/>
              </a:rPr>
              <a:t>Agreement (LA</a:t>
            </a:r>
            <a:r>
              <a:rPr lang="en-US" sz="1600" b="0" dirty="0" smtClean="0">
                <a:cs typeface="Times New Roman" pitchFamily="18" charset="0"/>
              </a:rPr>
              <a:t>), if required</a:t>
            </a:r>
            <a:endParaRPr lang="en-US" sz="1600" b="0" dirty="0">
              <a:cs typeface="Times New Roman" pitchFamily="18" charset="0"/>
            </a:endParaRPr>
          </a:p>
          <a:p>
            <a:pPr marL="342900" lvl="1" indent="-342900">
              <a:buChar char="•"/>
              <a:defRPr/>
            </a:pPr>
            <a:r>
              <a:rPr lang="en-US" sz="1600" b="0" dirty="0">
                <a:cs typeface="Times New Roman" pitchFamily="18" charset="0"/>
              </a:rPr>
              <a:t>Supplier should ensure the LA allows for the data to be used for </a:t>
            </a:r>
            <a:r>
              <a:rPr lang="en-US" sz="1600" b="0" dirty="0" smtClean="0">
                <a:cs typeface="Times New Roman" pitchFamily="18" charset="0"/>
              </a:rPr>
              <a:t>SAR submittal</a:t>
            </a:r>
            <a:endParaRPr lang="en-US" sz="1600" b="0" dirty="0">
              <a:cs typeface="Times New Roman" pitchFamily="18" charset="0"/>
            </a:endParaRPr>
          </a:p>
          <a:p>
            <a:pPr marL="342900" lvl="1" indent="-342900">
              <a:buChar char="•"/>
              <a:defRPr/>
            </a:pPr>
            <a:r>
              <a:rPr lang="en-US" sz="1600" b="0" dirty="0" smtClean="0">
                <a:cs typeface="Times New Roman" pitchFamily="18" charset="0"/>
              </a:rPr>
              <a:t>Provide copy </a:t>
            </a:r>
            <a:r>
              <a:rPr lang="en-US" sz="1600" b="0" dirty="0">
                <a:cs typeface="Times New Roman" pitchFamily="18" charset="0"/>
              </a:rPr>
              <a:t>of LA between the proposed contractor and data </a:t>
            </a:r>
            <a:r>
              <a:rPr lang="en-US" sz="1600" b="0" dirty="0" smtClean="0">
                <a:cs typeface="Times New Roman" pitchFamily="18" charset="0"/>
              </a:rPr>
              <a:t>rights </a:t>
            </a:r>
            <a:r>
              <a:rPr lang="en-US" sz="1600" b="0" dirty="0">
                <a:cs typeface="Times New Roman" pitchFamily="18" charset="0"/>
              </a:rPr>
              <a:t>holder </a:t>
            </a:r>
            <a:r>
              <a:rPr lang="en-US" sz="1600" b="0" dirty="0" smtClean="0">
                <a:cs typeface="Times New Roman" pitchFamily="18" charset="0"/>
              </a:rPr>
              <a:t>for </a:t>
            </a:r>
            <a:r>
              <a:rPr lang="en-US" sz="1600" b="0" dirty="0">
                <a:cs typeface="Times New Roman" pitchFamily="18" charset="0"/>
              </a:rPr>
              <a:t>all parts </a:t>
            </a:r>
            <a:r>
              <a:rPr lang="en-US" sz="1600" b="0" dirty="0" smtClean="0">
                <a:cs typeface="Times New Roman" pitchFamily="18" charset="0"/>
              </a:rPr>
              <a:t>affected</a:t>
            </a:r>
            <a:endParaRPr lang="en-US" sz="1600" b="0" dirty="0">
              <a:cs typeface="Times New Roman" pitchFamily="18" charset="0"/>
            </a:endParaRPr>
          </a:p>
          <a:p>
            <a:pPr marL="342900" lvl="1" indent="-342900">
              <a:buChar char="•"/>
              <a:defRPr/>
            </a:pPr>
            <a:r>
              <a:rPr lang="en-US" sz="1600" b="0" dirty="0">
                <a:cs typeface="Times New Roman" pitchFamily="18" charset="0"/>
              </a:rPr>
              <a:t>If a copy of LA cannot be provided, </a:t>
            </a:r>
            <a:r>
              <a:rPr lang="en-US" sz="1600" b="0" dirty="0" smtClean="0">
                <a:cs typeface="Times New Roman" pitchFamily="18" charset="0"/>
              </a:rPr>
              <a:t>provide </a:t>
            </a:r>
            <a:r>
              <a:rPr lang="en-US" sz="1600" b="0" dirty="0">
                <a:cs typeface="Times New Roman" pitchFamily="18" charset="0"/>
              </a:rPr>
              <a:t>a </a:t>
            </a:r>
            <a:r>
              <a:rPr lang="en-US" sz="1600" b="0" dirty="0" smtClean="0">
                <a:cs typeface="Times New Roman" pitchFamily="18" charset="0"/>
              </a:rPr>
              <a:t>statement summarizing the </a:t>
            </a:r>
            <a:r>
              <a:rPr lang="en-US" sz="1600" b="0" dirty="0">
                <a:cs typeface="Times New Roman" pitchFamily="18" charset="0"/>
              </a:rPr>
              <a:t>LA and if it is required to perform the </a:t>
            </a:r>
            <a:r>
              <a:rPr lang="en-US" sz="1600" b="0" dirty="0" smtClean="0">
                <a:cs typeface="Times New Roman" pitchFamily="18" charset="0"/>
              </a:rPr>
              <a:t>processes </a:t>
            </a:r>
            <a:endParaRPr lang="en-US" sz="1600" b="0" dirty="0">
              <a:cs typeface="Times New Roman" pitchFamily="18" charset="0"/>
            </a:endParaRPr>
          </a:p>
          <a:p>
            <a:pPr marL="742950" lvl="2" indent="-342900">
              <a:buFont typeface="Arial" pitchFamily="34" charset="0"/>
              <a:buChar char="•"/>
              <a:defRPr/>
            </a:pPr>
            <a:r>
              <a:rPr lang="en-US" sz="1600" b="0" dirty="0">
                <a:cs typeface="Times New Roman" pitchFamily="18" charset="0"/>
              </a:rPr>
              <a:t>A</a:t>
            </a:r>
            <a:r>
              <a:rPr lang="en-US" sz="1600" b="0" dirty="0" smtClean="0">
                <a:cs typeface="Times New Roman" pitchFamily="18" charset="0"/>
              </a:rPr>
              <a:t>t </a:t>
            </a:r>
            <a:r>
              <a:rPr lang="en-US" sz="1600" b="0" dirty="0">
                <a:cs typeface="Times New Roman" pitchFamily="18" charset="0"/>
              </a:rPr>
              <a:t>a minimum </a:t>
            </a:r>
            <a:r>
              <a:rPr lang="en-US" sz="1600" b="0" dirty="0" smtClean="0">
                <a:cs typeface="Times New Roman" pitchFamily="18" charset="0"/>
              </a:rPr>
              <a:t>provide, a </a:t>
            </a:r>
            <a:r>
              <a:rPr lang="en-US" sz="1600" b="0" dirty="0">
                <a:cs typeface="Times New Roman" pitchFamily="18" charset="0"/>
              </a:rPr>
              <a:t>redacted portion </a:t>
            </a:r>
            <a:r>
              <a:rPr lang="en-US" sz="1600" b="0" dirty="0" smtClean="0">
                <a:cs typeface="Times New Roman" pitchFamily="18" charset="0"/>
              </a:rPr>
              <a:t>of LA showing </a:t>
            </a:r>
            <a:r>
              <a:rPr lang="en-US" sz="1600" b="0" dirty="0">
                <a:cs typeface="Times New Roman" pitchFamily="18" charset="0"/>
              </a:rPr>
              <a:t>the details of MRB </a:t>
            </a:r>
            <a:r>
              <a:rPr lang="en-US" sz="1600" b="0" dirty="0" smtClean="0">
                <a:cs typeface="Times New Roman" pitchFamily="18" charset="0"/>
              </a:rPr>
              <a:t>activity, data </a:t>
            </a:r>
            <a:r>
              <a:rPr lang="en-US" sz="1600" b="0" dirty="0">
                <a:cs typeface="Times New Roman" pitchFamily="18" charset="0"/>
              </a:rPr>
              <a:t>rights, configuration control, </a:t>
            </a:r>
            <a:r>
              <a:rPr lang="en-US" sz="1600" b="0" dirty="0" smtClean="0">
                <a:cs typeface="Times New Roman" pitchFamily="18" charset="0"/>
              </a:rPr>
              <a:t>and source control.</a:t>
            </a:r>
            <a:endParaRPr lang="en-US" sz="1600" b="0" dirty="0">
              <a:cs typeface="Times New Roman" pitchFamily="18" charset="0"/>
            </a:endParaRPr>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A70E8DF9-9123-4384-A65F-7CEFB3379126}" type="slidenum">
              <a:rPr lang="en-US" smtClean="0"/>
              <a:pPr algn="l">
                <a:defRPr/>
              </a:pPr>
              <a:t>48</a:t>
            </a:fld>
            <a:endParaRPr lang="en-US" dirty="0"/>
          </a:p>
        </p:txBody>
      </p:sp>
      <p:sp>
        <p:nvSpPr>
          <p:cNvPr id="44034" name="Title 1"/>
          <p:cNvSpPr>
            <a:spLocks noGrp="1"/>
          </p:cNvSpPr>
          <p:nvPr>
            <p:ph type="title"/>
          </p:nvPr>
        </p:nvSpPr>
        <p:spPr>
          <a:xfrm>
            <a:off x="1001864" y="0"/>
            <a:ext cx="7156174" cy="990600"/>
          </a:xfrm>
          <a:prstGeom prst="rect">
            <a:avLst/>
          </a:prstGeom>
        </p:spPr>
        <p:txBody>
          <a:bodyPr/>
          <a:lstStyle/>
          <a:p>
            <a:pPr marL="342900"/>
            <a:r>
              <a:rPr lang="en-US" sz="2800" b="0" dirty="0"/>
              <a:t>Tab O Licensee </a:t>
            </a:r>
            <a:r>
              <a:rPr lang="en-US" sz="2800" b="0" dirty="0" smtClean="0"/>
              <a:t>Agreement</a:t>
            </a:r>
            <a:r>
              <a:rPr lang="en-US" sz="2800" b="0" dirty="0">
                <a:solidFill>
                  <a:srgbClr val="FF0000"/>
                </a:solidFill>
              </a:rPr>
              <a:t> </a:t>
            </a:r>
            <a:br>
              <a:rPr lang="en-US" sz="2800" b="0" dirty="0">
                <a:solidFill>
                  <a:srgbClr val="FF0000"/>
                </a:solidFill>
              </a:rPr>
            </a:br>
            <a:r>
              <a:rPr lang="en-US" sz="2000" b="0" dirty="0">
                <a:solidFill>
                  <a:srgbClr val="FF0000"/>
                </a:solidFill>
              </a:rPr>
              <a:t>Applies to ASMC/RMSC Codes: D, N, P, R, S, V* and Z </a:t>
            </a:r>
            <a:endParaRPr lang="en-US" sz="2000" b="0" dirty="0"/>
          </a:p>
        </p:txBody>
      </p:sp>
      <p:sp>
        <p:nvSpPr>
          <p:cNvPr id="8" name="Content Placeholder 2"/>
          <p:cNvSpPr txBox="1">
            <a:spLocks/>
          </p:cNvSpPr>
          <p:nvPr/>
        </p:nvSpPr>
        <p:spPr bwMode="auto">
          <a:xfrm>
            <a:off x="457200" y="5880620"/>
            <a:ext cx="8610600" cy="863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mn-lt"/>
              </a:defRPr>
            </a:lvl2pPr>
            <a:lvl3pPr marL="1143000" indent="-228600" algn="l" rtl="0" eaLnBrk="0" fontAlgn="base" hangingPunct="0">
              <a:spcBef>
                <a:spcPct val="20000"/>
              </a:spcBef>
              <a:spcAft>
                <a:spcPct val="0"/>
              </a:spcAft>
              <a:buChar char="•"/>
              <a:defRPr sz="2400" b="1">
                <a:solidFill>
                  <a:srgbClr val="000000"/>
                </a:solidFill>
                <a:latin typeface="+mn-lt"/>
              </a:defRPr>
            </a:lvl3pPr>
            <a:lvl4pPr marL="1600200" indent="-228600" algn="l" rtl="0" eaLnBrk="0" fontAlgn="base" hangingPunct="0">
              <a:spcBef>
                <a:spcPct val="20000"/>
              </a:spcBef>
              <a:spcAft>
                <a:spcPct val="0"/>
              </a:spcAft>
              <a:buChar char="–"/>
              <a:defRPr sz="2000" b="1">
                <a:solidFill>
                  <a:srgbClr val="000000"/>
                </a:solidFill>
                <a:latin typeface="+mn-lt"/>
              </a:defRPr>
            </a:lvl4pPr>
            <a:lvl5pPr marL="2057400" indent="-228600" algn="l" rtl="0" eaLnBrk="0" fontAlgn="base" hangingPunct="0">
              <a:spcBef>
                <a:spcPct val="20000"/>
              </a:spcBef>
              <a:spcAft>
                <a:spcPct val="0"/>
              </a:spcAft>
              <a:buChar char="»"/>
              <a:defRPr sz="2000" b="1">
                <a:solidFill>
                  <a:srgbClr val="000000"/>
                </a:solidFill>
                <a:latin typeface="+mn-lt"/>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lgn="ctr">
              <a:buFont typeface="Arial" pitchFamily="34" charset="0"/>
              <a:buNone/>
            </a:pPr>
            <a:r>
              <a:rPr lang="en-US" sz="3600" b="0" kern="0" dirty="0" smtClean="0">
                <a:solidFill>
                  <a:srgbClr val="FF0000"/>
                </a:solidFill>
                <a:latin typeface="Calibri" panose="020F0502020204030204" pitchFamily="34" charset="0"/>
              </a:rPr>
              <a:t>For Proprietary Data Only </a:t>
            </a: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57524"/>
            <a:ext cx="8254976" cy="280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293266"/>
      </p:ext>
    </p:extLst>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172200" y="1066800"/>
            <a:ext cx="8371490" cy="5486400"/>
          </a:xfrm>
        </p:spPr>
        <p:txBody>
          <a:bodyPr/>
          <a:lstStyle/>
          <a:p>
            <a:pPr marL="342900" lvl="1" indent="-342900">
              <a:buFont typeface="Arial" pitchFamily="34" charset="0"/>
              <a:buChar char="•"/>
            </a:pPr>
            <a:r>
              <a:rPr lang="en-US" sz="1600" b="0" dirty="0" smtClean="0"/>
              <a:t>Provide Statement Identifying any value added provided by the Prime/OEM for item(s) </a:t>
            </a:r>
          </a:p>
          <a:p>
            <a:pPr marL="342900" lvl="1" indent="-342900">
              <a:buFont typeface="Arial" pitchFamily="34" charset="0"/>
              <a:buChar char="•"/>
            </a:pPr>
            <a:r>
              <a:rPr lang="en-US" sz="1600" b="0" dirty="0" smtClean="0"/>
              <a:t>Value added is considered any action, manufacture/repair or inspection process, data, instructions, or equipment that is essential to the manufacture/repair of the item, but is not documented in the data package </a:t>
            </a:r>
          </a:p>
          <a:p>
            <a:pPr marL="742950" lvl="2" indent="-342900"/>
            <a:r>
              <a:rPr lang="en-US" sz="1600" b="0" dirty="0" smtClean="0"/>
              <a:t>Sub-Tier suppliers qualification of significant industrial processes for an item should be listed</a:t>
            </a:r>
          </a:p>
          <a:p>
            <a:pPr marL="400050" lvl="2" indent="0">
              <a:buNone/>
            </a:pPr>
            <a:endParaRPr lang="en-US" sz="1600" b="0" dirty="0" smtClean="0"/>
          </a:p>
          <a:p>
            <a:pPr marL="0" indent="0">
              <a:buFont typeface="Arial" pitchFamily="34" charset="0"/>
              <a:buNone/>
            </a:pPr>
            <a:endParaRPr lang="en-US" sz="1600" dirty="0" smtClean="0"/>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7FA56873-5D35-4636-B9BE-A6755FE30E84}" type="slidenum">
              <a:rPr lang="en-US" smtClean="0"/>
              <a:pPr algn="l">
                <a:defRPr/>
              </a:pPr>
              <a:t>49</a:t>
            </a:fld>
            <a:endParaRPr lang="en-US" dirty="0"/>
          </a:p>
        </p:txBody>
      </p:sp>
      <p:sp>
        <p:nvSpPr>
          <p:cNvPr id="45058" name="Title 1"/>
          <p:cNvSpPr>
            <a:spLocks noGrp="1"/>
          </p:cNvSpPr>
          <p:nvPr>
            <p:ph type="title"/>
          </p:nvPr>
        </p:nvSpPr>
        <p:spPr>
          <a:xfrm>
            <a:off x="1001864" y="0"/>
            <a:ext cx="7140272" cy="990600"/>
          </a:xfrm>
          <a:prstGeom prst="rect">
            <a:avLst/>
          </a:prstGeom>
        </p:spPr>
        <p:txBody>
          <a:bodyPr/>
          <a:lstStyle/>
          <a:p>
            <a:r>
              <a:rPr lang="en-US" sz="2800" b="0" dirty="0"/>
              <a:t>Tab P </a:t>
            </a:r>
            <a:r>
              <a:rPr lang="en-US" sz="2800" b="0" dirty="0" smtClean="0"/>
              <a:t>Prime/OEM </a:t>
            </a:r>
            <a:r>
              <a:rPr lang="en-US" sz="2800" b="0" dirty="0"/>
              <a:t>Value Added </a:t>
            </a: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99" y="3121024"/>
            <a:ext cx="8118343" cy="156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740902" y="5959655"/>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buFont typeface="Arial" pitchFamily="34" charset="0"/>
              <a:buNone/>
            </a:pPr>
            <a:r>
              <a:rPr lang="en-US" sz="2400" kern="0" dirty="0" smtClean="0">
                <a:solidFill>
                  <a:srgbClr val="FF0000"/>
                </a:solidFill>
                <a:latin typeface="Calibri" panose="020F0502020204030204" pitchFamily="34" charset="0"/>
              </a:rPr>
              <a:t>What’s the OEM Input or Contribution?</a:t>
            </a:r>
            <a:endParaRPr lang="en-US" sz="2400" kern="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091132805"/>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1150" y="1083313"/>
            <a:ext cx="6191250" cy="506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5</a:t>
            </a:fld>
            <a:endParaRPr lang="en-US" dirty="0"/>
          </a:p>
        </p:txBody>
      </p:sp>
      <p:sp>
        <p:nvSpPr>
          <p:cNvPr id="4" name="Title 3"/>
          <p:cNvSpPr>
            <a:spLocks noGrp="1"/>
          </p:cNvSpPr>
          <p:nvPr>
            <p:ph type="title"/>
          </p:nvPr>
        </p:nvSpPr>
        <p:spPr/>
        <p:txBody>
          <a:bodyPr/>
          <a:lstStyle/>
          <a:p>
            <a:r>
              <a:rPr lang="en-US" sz="2800" b="0" dirty="0"/>
              <a:t>Strategic Alternate Sourcing Program Office </a:t>
            </a:r>
            <a:r>
              <a:rPr lang="en-US" sz="2400" b="0" dirty="0"/>
              <a:t>(SASPO)</a:t>
            </a:r>
            <a:endParaRPr lang="en-US" dirty="0"/>
          </a:p>
        </p:txBody>
      </p:sp>
      <p:sp>
        <p:nvSpPr>
          <p:cNvPr id="5" name="Text Box 4"/>
          <p:cNvSpPr txBox="1">
            <a:spLocks noChangeArrowheads="1"/>
          </p:cNvSpPr>
          <p:nvPr/>
        </p:nvSpPr>
        <p:spPr bwMode="auto">
          <a:xfrm>
            <a:off x="722614" y="6189156"/>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latin typeface="Arial" panose="020B0604020202020204" pitchFamily="34" charset="0"/>
              </a:rPr>
              <a:t>SASPO provides the Spark</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62726438"/>
      </p:ext>
    </p:extLst>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84075" y="1066800"/>
            <a:ext cx="8371490" cy="5486400"/>
          </a:xfrm>
        </p:spPr>
        <p:txBody>
          <a:bodyPr/>
          <a:lstStyle/>
          <a:p>
            <a:pPr marL="342900" lvl="1" indent="-342900">
              <a:buFont typeface="Arial" pitchFamily="34" charset="0"/>
              <a:buChar char="•"/>
            </a:pPr>
            <a:r>
              <a:rPr lang="en-US" sz="1600" b="0" dirty="0" smtClean="0"/>
              <a:t>If no site survey was conducted, state as such</a:t>
            </a:r>
          </a:p>
          <a:p>
            <a:pPr marL="342900" lvl="1" indent="-342900">
              <a:buFont typeface="Arial" pitchFamily="34" charset="0"/>
              <a:buChar char="•"/>
            </a:pPr>
            <a:r>
              <a:rPr lang="en-US" sz="1600" b="0" dirty="0" smtClean="0"/>
              <a:t>Provide a copy of the latest Site Survey, Audit report or Acceptance Letter for the past seven years</a:t>
            </a:r>
          </a:p>
          <a:p>
            <a:pPr marL="742950" lvl="2" indent="-342900"/>
            <a:r>
              <a:rPr lang="en-US" sz="1600" b="0" dirty="0" smtClean="0"/>
              <a:t>Performed by a DoD, OEM or NADCAP </a:t>
            </a:r>
          </a:p>
          <a:p>
            <a:pPr marL="742950" lvl="2" indent="-342900"/>
            <a:r>
              <a:rPr lang="en-US" sz="1600" b="0" dirty="0" smtClean="0"/>
              <a:t>Survey Report (survey, findings, and corrective actions) </a:t>
            </a:r>
          </a:p>
          <a:p>
            <a:pPr marL="742950" lvl="2" indent="-342900"/>
            <a:r>
              <a:rPr lang="en-US" sz="1600" b="0" dirty="0" smtClean="0"/>
              <a:t>Technical evaluations of the offeror's capability, quality assurance procedures, industrial resources, material purchasing, and Sub-Tier supplier controls</a:t>
            </a:r>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7D134683-4DC2-4BAF-84CE-9807F78E232F}" type="slidenum">
              <a:rPr lang="en-US" smtClean="0"/>
              <a:pPr algn="l">
                <a:defRPr/>
              </a:pPr>
              <a:t>50</a:t>
            </a:fld>
            <a:endParaRPr lang="en-US" dirty="0"/>
          </a:p>
        </p:txBody>
      </p:sp>
      <p:sp>
        <p:nvSpPr>
          <p:cNvPr id="46082" name="Title 1"/>
          <p:cNvSpPr>
            <a:spLocks noGrp="1"/>
          </p:cNvSpPr>
          <p:nvPr>
            <p:ph type="title"/>
          </p:nvPr>
        </p:nvSpPr>
        <p:spPr>
          <a:xfrm>
            <a:off x="1001865" y="0"/>
            <a:ext cx="7140272" cy="990600"/>
          </a:xfrm>
          <a:prstGeom prst="rect">
            <a:avLst/>
          </a:prstGeom>
        </p:spPr>
        <p:txBody>
          <a:bodyPr/>
          <a:lstStyle/>
          <a:p>
            <a:r>
              <a:rPr lang="en-US" sz="2800" b="0" dirty="0"/>
              <a:t>Tab Q </a:t>
            </a:r>
            <a:r>
              <a:rPr lang="en-US" sz="2800" b="0" dirty="0" smtClean="0"/>
              <a:t>Gov’t/Prime </a:t>
            </a:r>
            <a:r>
              <a:rPr lang="en-US" sz="2800" b="0" dirty="0"/>
              <a:t>Site Surveys </a:t>
            </a:r>
          </a:p>
        </p:txBody>
      </p:sp>
      <p:sp>
        <p:nvSpPr>
          <p:cNvPr id="8" name="Content Placeholder 2"/>
          <p:cNvSpPr txBox="1">
            <a:spLocks/>
          </p:cNvSpPr>
          <p:nvPr/>
        </p:nvSpPr>
        <p:spPr bwMode="auto">
          <a:xfrm>
            <a:off x="0" y="3528909"/>
            <a:ext cx="9144000" cy="1010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mn-lt"/>
              </a:defRPr>
            </a:lvl2pPr>
            <a:lvl3pPr marL="1143000" indent="-228600" algn="l" rtl="0" eaLnBrk="0" fontAlgn="base" hangingPunct="0">
              <a:spcBef>
                <a:spcPct val="20000"/>
              </a:spcBef>
              <a:spcAft>
                <a:spcPct val="0"/>
              </a:spcAft>
              <a:buChar char="•"/>
              <a:defRPr sz="2400" b="1">
                <a:solidFill>
                  <a:srgbClr val="000000"/>
                </a:solidFill>
                <a:latin typeface="+mn-lt"/>
              </a:defRPr>
            </a:lvl3pPr>
            <a:lvl4pPr marL="1600200" indent="-228600" algn="l" rtl="0" eaLnBrk="0" fontAlgn="base" hangingPunct="0">
              <a:spcBef>
                <a:spcPct val="20000"/>
              </a:spcBef>
              <a:spcAft>
                <a:spcPct val="0"/>
              </a:spcAft>
              <a:buChar char="–"/>
              <a:defRPr sz="2000" b="1">
                <a:solidFill>
                  <a:srgbClr val="000000"/>
                </a:solidFill>
                <a:latin typeface="+mn-lt"/>
              </a:defRPr>
            </a:lvl4pPr>
            <a:lvl5pPr marL="2057400" indent="-228600" algn="l" rtl="0" eaLnBrk="0" fontAlgn="base" hangingPunct="0">
              <a:spcBef>
                <a:spcPct val="20000"/>
              </a:spcBef>
              <a:spcAft>
                <a:spcPct val="0"/>
              </a:spcAft>
              <a:buChar char="»"/>
              <a:defRPr sz="2000" b="1">
                <a:solidFill>
                  <a:srgbClr val="000000"/>
                </a:solidFill>
                <a:latin typeface="+mn-lt"/>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lgn="ctr">
              <a:buFont typeface="Arial" pitchFamily="34" charset="0"/>
              <a:buNone/>
            </a:pPr>
            <a:r>
              <a:rPr lang="en-US" sz="3600" b="0" kern="0" dirty="0" smtClean="0">
                <a:solidFill>
                  <a:srgbClr val="FF0000"/>
                </a:solidFill>
                <a:latin typeface="Calibri" panose="020F0502020204030204" pitchFamily="34" charset="0"/>
              </a:rPr>
              <a:t>Evaluated in Element D</a:t>
            </a: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6" y="4543431"/>
            <a:ext cx="8741284" cy="31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965993"/>
      </p:ext>
    </p:extLst>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184075" y="1066800"/>
            <a:ext cx="8292662" cy="5486400"/>
          </a:xfrm>
        </p:spPr>
        <p:txBody>
          <a:bodyPr/>
          <a:lstStyle/>
          <a:p>
            <a:pPr marL="342900" lvl="1" indent="-342900">
              <a:buFont typeface="Arial" pitchFamily="34" charset="0"/>
              <a:buChar char="•"/>
            </a:pPr>
            <a:r>
              <a:rPr lang="en-US" sz="1600" b="0" dirty="0" smtClean="0"/>
              <a:t>State if no master tooling or </a:t>
            </a:r>
            <a:r>
              <a:rPr lang="en-US" sz="2800" b="0" dirty="0" smtClean="0"/>
              <a:t>calibration </a:t>
            </a:r>
            <a:r>
              <a:rPr lang="en-US" sz="1600" b="0" dirty="0" smtClean="0"/>
              <a:t>is required</a:t>
            </a:r>
          </a:p>
          <a:p>
            <a:pPr marL="342900" lvl="1" indent="-342900">
              <a:buFont typeface="Arial" pitchFamily="34" charset="0"/>
              <a:buChar char="•"/>
            </a:pPr>
            <a:r>
              <a:rPr lang="en-US" sz="1600" b="0" dirty="0" smtClean="0"/>
              <a:t>Provide certification of access to and the right to use any required master tooling, special tooling/test equipment, Mylars (stable base drawings), glass layout and loft data/contour data required</a:t>
            </a:r>
          </a:p>
          <a:p>
            <a:pPr marL="342900" lvl="1" indent="-342900">
              <a:buFont typeface="Arial" pitchFamily="34" charset="0"/>
              <a:buChar char="•"/>
            </a:pPr>
            <a:r>
              <a:rPr lang="en-US" sz="1600" b="0" dirty="0" smtClean="0">
                <a:solidFill>
                  <a:schemeClr val="tx1"/>
                </a:solidFill>
              </a:rPr>
              <a:t>Provide proof of calibration for all equipment/tooling requiring it</a:t>
            </a:r>
          </a:p>
          <a:p>
            <a:pPr marL="0" lvl="1" indent="0">
              <a:buNone/>
            </a:pPr>
            <a:r>
              <a:rPr lang="en-US" sz="1600" b="0" dirty="0" smtClean="0"/>
              <a:t> </a:t>
            </a:r>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95F03E54-4C7A-40A0-B61F-CB44E1E01475}" type="slidenum">
              <a:rPr lang="en-US" smtClean="0"/>
              <a:pPr algn="l">
                <a:defRPr/>
              </a:pPr>
              <a:t>51</a:t>
            </a:fld>
            <a:endParaRPr lang="en-US" dirty="0"/>
          </a:p>
        </p:txBody>
      </p:sp>
      <p:sp>
        <p:nvSpPr>
          <p:cNvPr id="49154" name="Title 1"/>
          <p:cNvSpPr>
            <a:spLocks noGrp="1"/>
          </p:cNvSpPr>
          <p:nvPr>
            <p:ph type="title"/>
          </p:nvPr>
        </p:nvSpPr>
        <p:spPr>
          <a:xfrm>
            <a:off x="993913" y="0"/>
            <a:ext cx="7156173" cy="990600"/>
          </a:xfrm>
          <a:prstGeom prst="rect">
            <a:avLst/>
          </a:prstGeom>
        </p:spPr>
        <p:txBody>
          <a:bodyPr/>
          <a:lstStyle/>
          <a:p>
            <a:r>
              <a:rPr lang="en-US" sz="2800" b="0" dirty="0"/>
              <a:t>Tab T Master Tooling Certification </a:t>
            </a:r>
          </a:p>
        </p:txBody>
      </p:sp>
      <p:sp>
        <p:nvSpPr>
          <p:cNvPr id="8" name="Content Placeholder 2"/>
          <p:cNvSpPr txBox="1">
            <a:spLocks/>
          </p:cNvSpPr>
          <p:nvPr/>
        </p:nvSpPr>
        <p:spPr bwMode="auto">
          <a:xfrm>
            <a:off x="372774" y="2805929"/>
            <a:ext cx="8265040" cy="120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mn-lt"/>
              </a:defRPr>
            </a:lvl2pPr>
            <a:lvl3pPr marL="1143000" indent="-228600" algn="l" rtl="0" eaLnBrk="0" fontAlgn="base" hangingPunct="0">
              <a:spcBef>
                <a:spcPct val="20000"/>
              </a:spcBef>
              <a:spcAft>
                <a:spcPct val="0"/>
              </a:spcAft>
              <a:buChar char="•"/>
              <a:defRPr sz="2400" b="1">
                <a:solidFill>
                  <a:srgbClr val="000000"/>
                </a:solidFill>
                <a:latin typeface="+mn-lt"/>
              </a:defRPr>
            </a:lvl3pPr>
            <a:lvl4pPr marL="1600200" indent="-228600" algn="l" rtl="0" eaLnBrk="0" fontAlgn="base" hangingPunct="0">
              <a:spcBef>
                <a:spcPct val="20000"/>
              </a:spcBef>
              <a:spcAft>
                <a:spcPct val="0"/>
              </a:spcAft>
              <a:buChar char="–"/>
              <a:defRPr sz="2000" b="1">
                <a:solidFill>
                  <a:srgbClr val="000000"/>
                </a:solidFill>
                <a:latin typeface="+mn-lt"/>
              </a:defRPr>
            </a:lvl4pPr>
            <a:lvl5pPr marL="2057400" indent="-228600" algn="l" rtl="0" eaLnBrk="0" fontAlgn="base" hangingPunct="0">
              <a:spcBef>
                <a:spcPct val="20000"/>
              </a:spcBef>
              <a:spcAft>
                <a:spcPct val="0"/>
              </a:spcAft>
              <a:buChar char="»"/>
              <a:defRPr sz="2000" b="1">
                <a:solidFill>
                  <a:srgbClr val="000000"/>
                </a:solidFill>
                <a:latin typeface="+mn-lt"/>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lgn="ctr">
              <a:buFont typeface="Arial" pitchFamily="34" charset="0"/>
              <a:buNone/>
            </a:pPr>
            <a:r>
              <a:rPr lang="en-US" sz="3600" b="0" kern="0" dirty="0" smtClean="0">
                <a:solidFill>
                  <a:srgbClr val="FF0000"/>
                </a:solidFill>
                <a:latin typeface="Calibri" panose="020F0502020204030204" pitchFamily="34" charset="0"/>
              </a:rPr>
              <a:t>Calibration (All) &amp;                                     Master Tooling (AMSC M Mostly)</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41" y="4159262"/>
            <a:ext cx="7079334" cy="172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901488"/>
      </p:ext>
    </p:extLst>
  </p:cSld>
  <p:clrMapOvr>
    <a:masterClrMapping/>
  </p:clrMapOvr>
  <p:transition>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172200" y="1078675"/>
            <a:ext cx="8355724" cy="5486400"/>
          </a:xfrm>
        </p:spPr>
        <p:txBody>
          <a:bodyPr/>
          <a:lstStyle/>
          <a:p>
            <a:pPr marL="342900" lvl="1" indent="-342900">
              <a:buFont typeface="Arial" pitchFamily="34" charset="0"/>
              <a:buChar char="•"/>
            </a:pPr>
            <a:r>
              <a:rPr lang="en-US" sz="1600" b="0" dirty="0" smtClean="0"/>
              <a:t>Provide a statement that the offeror will comply </a:t>
            </a:r>
          </a:p>
          <a:p>
            <a:pPr marL="742950" lvl="2" indent="-342900"/>
            <a:r>
              <a:rPr lang="en-US" sz="1600" b="0" dirty="0" smtClean="0"/>
              <a:t>With all government imposed quality assurance provisions for the subject item</a:t>
            </a:r>
          </a:p>
          <a:p>
            <a:pPr marL="742950" lvl="2" indent="-342900"/>
            <a:r>
              <a:rPr lang="en-US" sz="1600" b="0" dirty="0" smtClean="0"/>
              <a:t>Testing requirements, etc. as identified in the solicitation or contract </a:t>
            </a:r>
          </a:p>
          <a:p>
            <a:pPr marL="0" indent="-400050"/>
            <a:r>
              <a:rPr lang="en-US" sz="1600" b="0" dirty="0" smtClean="0"/>
              <a:t>Combined with Tab D</a:t>
            </a:r>
          </a:p>
          <a:p>
            <a:pPr marL="0" indent="0">
              <a:buFont typeface="Arial" pitchFamily="34" charset="0"/>
              <a:buNone/>
            </a:pPr>
            <a:endParaRPr lang="en-US" dirty="0" smtClean="0"/>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BEF44512-8A70-4288-AC7D-77F0C1620AB8}" type="slidenum">
              <a:rPr lang="en-US" smtClean="0"/>
              <a:pPr algn="l">
                <a:defRPr/>
              </a:pPr>
              <a:t>52</a:t>
            </a:fld>
            <a:endParaRPr lang="en-US" dirty="0"/>
          </a:p>
        </p:txBody>
      </p:sp>
      <p:sp>
        <p:nvSpPr>
          <p:cNvPr id="50178" name="Title 1"/>
          <p:cNvSpPr>
            <a:spLocks noGrp="1"/>
          </p:cNvSpPr>
          <p:nvPr>
            <p:ph type="title"/>
          </p:nvPr>
        </p:nvSpPr>
        <p:spPr>
          <a:xfrm>
            <a:off x="561975" y="0"/>
            <a:ext cx="7848600" cy="990600"/>
          </a:xfrm>
          <a:prstGeom prst="rect">
            <a:avLst/>
          </a:prstGeom>
        </p:spPr>
        <p:txBody>
          <a:bodyPr/>
          <a:lstStyle/>
          <a:p>
            <a:r>
              <a:rPr lang="en-US" sz="2800" b="0" dirty="0" smtClean="0"/>
              <a:t>   Tab U Govt Quality Assurance Compliance </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44" y="2647950"/>
            <a:ext cx="7950431"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011339"/>
      </p:ext>
    </p:extLst>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172200" y="1078675"/>
            <a:ext cx="8355724" cy="5486400"/>
          </a:xfrm>
        </p:spPr>
        <p:txBody>
          <a:bodyPr/>
          <a:lstStyle/>
          <a:p>
            <a:pPr marL="0" indent="0">
              <a:buFont typeface="Arial" pitchFamily="34" charset="0"/>
              <a:buNone/>
            </a:pPr>
            <a:r>
              <a:rPr lang="en-US" b="0" dirty="0"/>
              <a:t>Provide a copy of the ESA/OEM approval letter or certificate with the expiration or issuance date circled. </a:t>
            </a:r>
            <a:endParaRPr lang="en-US" dirty="0" smtClean="0"/>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BEF44512-8A70-4288-AC7D-77F0C1620AB8}" type="slidenum">
              <a:rPr lang="en-US" smtClean="0"/>
              <a:pPr algn="l">
                <a:defRPr/>
              </a:pPr>
              <a:t>53</a:t>
            </a:fld>
            <a:endParaRPr lang="en-US" dirty="0"/>
          </a:p>
        </p:txBody>
      </p:sp>
      <p:sp>
        <p:nvSpPr>
          <p:cNvPr id="50178" name="Title 1"/>
          <p:cNvSpPr>
            <a:spLocks noGrp="1"/>
          </p:cNvSpPr>
          <p:nvPr>
            <p:ph type="title"/>
          </p:nvPr>
        </p:nvSpPr>
        <p:spPr>
          <a:xfrm>
            <a:off x="561975" y="0"/>
            <a:ext cx="7848600" cy="990600"/>
          </a:xfrm>
          <a:prstGeom prst="rect">
            <a:avLst/>
          </a:prstGeom>
        </p:spPr>
        <p:txBody>
          <a:bodyPr/>
          <a:lstStyle/>
          <a:p>
            <a:r>
              <a:rPr lang="en-US" sz="2800" b="0" dirty="0" smtClean="0"/>
              <a:t>   Tab AA </a:t>
            </a:r>
            <a:r>
              <a:rPr lang="en-US" sz="2800" b="0" dirty="0"/>
              <a:t>ESA/OEM APPROVAL </a:t>
            </a:r>
            <a:r>
              <a:rPr lang="en-US" sz="2800" b="0" dirty="0" smtClean="0"/>
              <a:t>LETTER</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71" y="2838449"/>
            <a:ext cx="7724929"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905161"/>
      </p:ext>
    </p:extLst>
  </p:cSld>
  <p:clrMapOvr>
    <a:masterClrMapping/>
  </p:clrMapOvr>
  <p:transition>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172200" y="1078675"/>
            <a:ext cx="8355724" cy="5486400"/>
          </a:xfrm>
        </p:spPr>
        <p:txBody>
          <a:bodyPr/>
          <a:lstStyle/>
          <a:p>
            <a:pPr marL="0" indent="0">
              <a:buFont typeface="Arial" pitchFamily="34" charset="0"/>
              <a:buNone/>
            </a:pPr>
            <a:r>
              <a:rPr lang="en-US" b="0" dirty="0"/>
              <a:t>Provide a copy of the novation letter submitted to the PCO for the given </a:t>
            </a:r>
            <a:r>
              <a:rPr lang="en-US" b="0" dirty="0" smtClean="0"/>
              <a:t>NSN. </a:t>
            </a:r>
            <a:endParaRPr lang="en-US" dirty="0" smtClean="0"/>
          </a:p>
        </p:txBody>
      </p:sp>
      <p:sp>
        <p:nvSpPr>
          <p:cNvPr id="6" name="Slide Number Placeholder 3"/>
          <p:cNvSpPr>
            <a:spLocks noGrp="1"/>
          </p:cNvSpPr>
          <p:nvPr>
            <p:ph type="sldNum" sz="quarter" idx="10"/>
          </p:nvPr>
        </p:nvSpPr>
        <p:spPr>
          <a:xfrm>
            <a:off x="457200" y="6356350"/>
            <a:ext cx="2133600" cy="365125"/>
          </a:xfrm>
          <a:prstGeom prst="rect">
            <a:avLst/>
          </a:prstGeom>
        </p:spPr>
        <p:txBody>
          <a:bodyPr/>
          <a:lstStyle/>
          <a:p>
            <a:pPr algn="l">
              <a:defRPr/>
            </a:pPr>
            <a:fld id="{BEF44512-8A70-4288-AC7D-77F0C1620AB8}" type="slidenum">
              <a:rPr lang="en-US" smtClean="0"/>
              <a:pPr algn="l">
                <a:defRPr/>
              </a:pPr>
              <a:t>54</a:t>
            </a:fld>
            <a:endParaRPr lang="en-US" dirty="0"/>
          </a:p>
        </p:txBody>
      </p:sp>
      <p:sp>
        <p:nvSpPr>
          <p:cNvPr id="50178" name="Title 1"/>
          <p:cNvSpPr>
            <a:spLocks noGrp="1"/>
          </p:cNvSpPr>
          <p:nvPr>
            <p:ph type="title"/>
          </p:nvPr>
        </p:nvSpPr>
        <p:spPr>
          <a:xfrm>
            <a:off x="561975" y="0"/>
            <a:ext cx="7848600" cy="990600"/>
          </a:xfrm>
          <a:prstGeom prst="rect">
            <a:avLst/>
          </a:prstGeom>
        </p:spPr>
        <p:txBody>
          <a:bodyPr/>
          <a:lstStyle/>
          <a:p>
            <a:r>
              <a:rPr lang="en-US" sz="2800" b="0" dirty="0" smtClean="0"/>
              <a:t>   Tab AB Novation Letter </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107" y="3451225"/>
            <a:ext cx="7595343" cy="143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827958"/>
      </p:ext>
    </p:extLst>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55</a:t>
            </a:fld>
            <a:endParaRPr lang="en-US" dirty="0"/>
          </a:p>
        </p:txBody>
      </p:sp>
      <p:sp>
        <p:nvSpPr>
          <p:cNvPr id="4" name="Title 3"/>
          <p:cNvSpPr>
            <a:spLocks noGrp="1"/>
          </p:cNvSpPr>
          <p:nvPr>
            <p:ph type="title"/>
          </p:nvPr>
        </p:nvSpPr>
        <p:spPr/>
        <p:txBody>
          <a:bodyPr/>
          <a:lstStyle/>
          <a:p>
            <a:r>
              <a:rPr lang="en-US" sz="2800" b="0" dirty="0"/>
              <a:t>Pre-Submittal SAR Audit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14" y="1304925"/>
            <a:ext cx="2990033" cy="297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27388" y="1448864"/>
            <a:ext cx="5164667" cy="4832092"/>
          </a:xfrm>
          <a:prstGeom prst="rect">
            <a:avLst/>
          </a:prstGeom>
        </p:spPr>
        <p:txBody>
          <a:bodyPr wrap="square">
            <a:spAutoFit/>
          </a:bodyPr>
          <a:lstStyle/>
          <a:p>
            <a:pPr marL="342900" indent="-342900">
              <a:buFont typeface="Arial" panose="020B0604020202020204" pitchFamily="34" charset="0"/>
              <a:buChar char="•"/>
            </a:pPr>
            <a:r>
              <a:rPr lang="en-US" sz="2000" dirty="0"/>
              <a:t>Conduct a Pre-Submittal Self Audit prior to submitting the SAR</a:t>
            </a:r>
          </a:p>
          <a:p>
            <a:pPr marL="800100" lvl="1" indent="-342900">
              <a:buFont typeface="Arial" panose="020B0604020202020204" pitchFamily="34" charset="0"/>
              <a:buChar char="•"/>
            </a:pPr>
            <a:r>
              <a:rPr lang="en-US" sz="2000" dirty="0"/>
              <a:t>Ensure the QR has been posted or provide by the DOD and was used to create the SAR</a:t>
            </a:r>
          </a:p>
          <a:p>
            <a:pPr marL="800100" lvl="1" indent="-342900">
              <a:buFont typeface="Arial" panose="020B0604020202020204" pitchFamily="34" charset="0"/>
              <a:buChar char="•"/>
            </a:pPr>
            <a:r>
              <a:rPr lang="en-US" sz="2000" dirty="0"/>
              <a:t>Ensure the required elements contain the required documents</a:t>
            </a:r>
          </a:p>
          <a:p>
            <a:pPr marL="800100" lvl="1" indent="-342900">
              <a:buFont typeface="Arial" panose="020B0604020202020204" pitchFamily="34" charset="0"/>
              <a:buChar char="•"/>
            </a:pPr>
            <a:r>
              <a:rPr lang="en-US" sz="2000" dirty="0"/>
              <a:t>Ensure the quality of the documents</a:t>
            </a:r>
          </a:p>
          <a:p>
            <a:pPr marL="1257300" lvl="2" indent="-342900">
              <a:buFont typeface="Arial" panose="020B0604020202020204" pitchFamily="34" charset="0"/>
              <a:buChar char="•"/>
            </a:pPr>
            <a:r>
              <a:rPr lang="en-US" sz="2000" dirty="0"/>
              <a:t>If errors are present provide the Corrective Action Taken</a:t>
            </a:r>
          </a:p>
          <a:p>
            <a:pPr marL="800100" lvl="1" indent="-342900">
              <a:buFont typeface="Arial" panose="020B0604020202020204" pitchFamily="34" charset="0"/>
              <a:buChar char="•"/>
            </a:pPr>
            <a:r>
              <a:rPr lang="en-US" sz="2000" dirty="0"/>
              <a:t>Ensure Data Rights have been </a:t>
            </a:r>
            <a:r>
              <a:rPr lang="en-US" sz="2000" dirty="0" smtClean="0"/>
              <a:t>Reviewed</a:t>
            </a:r>
          </a:p>
          <a:p>
            <a:pPr marL="800100" lvl="1" indent="-342900">
              <a:buFont typeface="Arial" panose="020B0604020202020204" pitchFamily="34" charset="0"/>
              <a:buChar char="•"/>
            </a:pPr>
            <a:r>
              <a:rPr lang="en-US" sz="2000" dirty="0" smtClean="0"/>
              <a:t>Ensure </a:t>
            </a:r>
            <a:r>
              <a:rPr lang="en-US" sz="2000" dirty="0"/>
              <a:t>SAR was created to the QR, not AFMCI 23-113.</a:t>
            </a:r>
          </a:p>
          <a:p>
            <a:pPr marL="800100" lvl="1" indent="-342900">
              <a:buFont typeface="Arial" panose="020B0604020202020204" pitchFamily="34" charset="0"/>
              <a:buChar char="•"/>
            </a:pPr>
            <a:r>
              <a:rPr lang="en-US" sz="2000" dirty="0" smtClean="0"/>
              <a:t>Check </a:t>
            </a:r>
            <a:r>
              <a:rPr lang="en-US" sz="2000" dirty="0"/>
              <a:t>the SAR Completeness and Order. </a:t>
            </a:r>
          </a:p>
          <a:p>
            <a:pPr marL="342900" indent="-342900">
              <a:buFont typeface="Arial" panose="020B0604020202020204" pitchFamily="34" charset="0"/>
              <a:buChar char="•"/>
            </a:pPr>
            <a:r>
              <a:rPr lang="en-US" sz="2000" dirty="0" smtClean="0"/>
              <a:t>Submit </a:t>
            </a:r>
            <a:r>
              <a:rPr lang="en-US" sz="2000" dirty="0"/>
              <a:t>SAR </a:t>
            </a:r>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794886319"/>
      </p:ext>
    </p:extLst>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67978" y="1381365"/>
            <a:ext cx="3504910" cy="4563287"/>
          </a:xfrm>
        </p:spPr>
        <p:txBody>
          <a:bodyPr/>
          <a:lstStyle/>
          <a:p>
            <a:pPr>
              <a:buFont typeface="Arial" panose="020B0604020202020204" pitchFamily="34" charset="0"/>
              <a:buChar char="•"/>
            </a:pPr>
            <a:r>
              <a:rPr lang="en-US" sz="1800" b="0" dirty="0"/>
              <a:t>Small Business Office </a:t>
            </a:r>
            <a:r>
              <a:rPr lang="en-US" sz="1800" b="0" dirty="0" smtClean="0"/>
              <a:t>(SBO) or </a:t>
            </a:r>
            <a:r>
              <a:rPr lang="en-US" sz="1800" b="0" dirty="0"/>
              <a:t>Strategic Alternate Source Program </a:t>
            </a:r>
            <a:r>
              <a:rPr lang="en-US" sz="1800" b="0" dirty="0" smtClean="0"/>
              <a:t>Office (SASPO)</a:t>
            </a:r>
          </a:p>
          <a:p>
            <a:pPr lvl="1">
              <a:buFont typeface="Arial" panose="020B0604020202020204" pitchFamily="34" charset="0"/>
              <a:buChar char="•"/>
            </a:pPr>
            <a:r>
              <a:rPr lang="en-US" sz="1800" b="0" dirty="0" smtClean="0"/>
              <a:t>Ensures </a:t>
            </a:r>
            <a:r>
              <a:rPr lang="en-US" sz="1800" b="0" dirty="0"/>
              <a:t>QR has been issued</a:t>
            </a:r>
          </a:p>
          <a:p>
            <a:pPr lvl="1">
              <a:buFont typeface="Arial" panose="020B0604020202020204" pitchFamily="34" charset="0"/>
              <a:buChar char="•"/>
            </a:pPr>
            <a:r>
              <a:rPr lang="en-US" sz="1800" b="0" dirty="0" smtClean="0"/>
              <a:t>Conducts NTR (Inventory Control)</a:t>
            </a:r>
          </a:p>
          <a:p>
            <a:pPr lvl="1">
              <a:buFont typeface="Arial" panose="020B0604020202020204" pitchFamily="34" charset="0"/>
              <a:buChar char="•"/>
            </a:pPr>
            <a:r>
              <a:rPr lang="en-US" sz="1800" b="0" dirty="0" smtClean="0"/>
              <a:t>Ensures that all required data is present (Quantitative)</a:t>
            </a:r>
          </a:p>
          <a:p>
            <a:pPr lvl="1">
              <a:buFont typeface="Arial" panose="020B0604020202020204" pitchFamily="34" charset="0"/>
              <a:buChar char="•"/>
            </a:pPr>
            <a:r>
              <a:rPr lang="en-US" sz="1800" b="0" dirty="0" smtClean="0"/>
              <a:t>Requests Missing data</a:t>
            </a:r>
            <a:endParaRPr lang="en-US" b="0" dirty="0"/>
          </a:p>
        </p:txBody>
      </p:sp>
      <p:sp>
        <p:nvSpPr>
          <p:cNvPr id="4" name="Text Placeholder 3"/>
          <p:cNvSpPr>
            <a:spLocks noGrp="1"/>
          </p:cNvSpPr>
          <p:nvPr>
            <p:ph type="body" sz="quarter" idx="3"/>
          </p:nvPr>
        </p:nvSpPr>
        <p:spPr>
          <a:xfrm>
            <a:off x="4291227" y="1086363"/>
            <a:ext cx="4441655" cy="359355"/>
          </a:xfrm>
        </p:spPr>
        <p:txBody>
          <a:bodyPr/>
          <a:lstStyle/>
          <a:p>
            <a:r>
              <a:rPr lang="en-US" sz="2200" dirty="0" smtClean="0"/>
              <a:t>LPS </a:t>
            </a:r>
            <a:r>
              <a:rPr lang="en-US" sz="2200" dirty="0"/>
              <a:t>815 </a:t>
            </a:r>
            <a:r>
              <a:rPr lang="en-US" sz="2200" dirty="0" smtClean="0"/>
              <a:t>Element 2</a:t>
            </a:r>
            <a:endParaRPr lang="en-US" sz="2200" dirty="0"/>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56</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pPr lvl="1"/>
            <a:r>
              <a:rPr lang="en-US" sz="2800" b="0" dirty="0" smtClean="0">
                <a:latin typeface="Calibri" panose="020F0502020204030204" pitchFamily="34" charset="0"/>
                <a:ea typeface="+mj-ea"/>
                <a:cs typeface="+mj-cs"/>
              </a:rPr>
              <a:t>Non-Technical SAR Review</a:t>
            </a:r>
            <a:endParaRPr lang="en-US" sz="2800" b="0" dirty="0">
              <a:latin typeface="Calibri" panose="020F0502020204030204" pitchFamily="34" charset="0"/>
              <a:ea typeface="+mj-ea"/>
              <a:cs typeface="+mj-cs"/>
            </a:endParaRPr>
          </a:p>
        </p:txBody>
      </p:sp>
      <p:sp>
        <p:nvSpPr>
          <p:cNvPr id="11" name="Rectangle 10"/>
          <p:cNvSpPr/>
          <p:nvPr/>
        </p:nvSpPr>
        <p:spPr>
          <a:xfrm>
            <a:off x="3739563" y="6077768"/>
            <a:ext cx="3638174" cy="276999"/>
          </a:xfrm>
          <a:prstGeom prst="rect">
            <a:avLst/>
          </a:prstGeom>
        </p:spPr>
        <p:txBody>
          <a:bodyPr wrap="square">
            <a:spAutoFit/>
          </a:bodyPr>
          <a:lstStyle/>
          <a:p>
            <a:pPr lvl="1"/>
            <a:r>
              <a:rPr lang="en-US" sz="1200" dirty="0">
                <a:sym typeface="Wingdings 2"/>
              </a:rPr>
              <a:t></a:t>
            </a:r>
            <a:r>
              <a:rPr lang="en-US" sz="1200" dirty="0"/>
              <a:t>  Front Page Selection   </a:t>
            </a:r>
            <a:r>
              <a:rPr lang="en-US" sz="1200" dirty="0">
                <a:sym typeface="Wingdings"/>
              </a:rPr>
              <a:t></a:t>
            </a:r>
            <a:r>
              <a:rPr lang="en-US" sz="1200" dirty="0"/>
              <a:t>  Required   ☐ Optional </a:t>
            </a: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563" y="1371600"/>
            <a:ext cx="524727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097776"/>
      </p:ext>
    </p:extLst>
  </p:cSld>
  <p:clrMapOvr>
    <a:masterClrMapping/>
  </p:clrMapOvr>
  <p:transition>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57</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pPr lvl="1"/>
            <a:r>
              <a:rPr lang="en-US" sz="2800" b="0" dirty="0">
                <a:latin typeface="Calibri" panose="020F0502020204030204" pitchFamily="34" charset="0"/>
                <a:ea typeface="+mj-ea"/>
                <a:cs typeface="+mj-cs"/>
              </a:rPr>
              <a:t>Non-Technical Waiver Review</a:t>
            </a:r>
          </a:p>
        </p:txBody>
      </p:sp>
      <p:sp>
        <p:nvSpPr>
          <p:cNvPr id="11" name="Content Placeholder 2"/>
          <p:cNvSpPr>
            <a:spLocks noGrp="1"/>
          </p:cNvSpPr>
          <p:nvPr>
            <p:ph sz="half" idx="2"/>
          </p:nvPr>
        </p:nvSpPr>
        <p:spPr>
          <a:xfrm>
            <a:off x="21211" y="1425559"/>
            <a:ext cx="3892292" cy="4563287"/>
          </a:xfrm>
        </p:spPr>
        <p:txBody>
          <a:bodyPr/>
          <a:lstStyle/>
          <a:p>
            <a:pPr>
              <a:buFont typeface="Arial" panose="020B0604020202020204" pitchFamily="34" charset="0"/>
              <a:buChar char="•"/>
            </a:pPr>
            <a:r>
              <a:rPr lang="en-US" sz="1800" b="0" dirty="0"/>
              <a:t>Small Business Office or Strategic Alternate Source Program Office</a:t>
            </a:r>
          </a:p>
          <a:p>
            <a:pPr lvl="1">
              <a:buFont typeface="Arial" panose="020B0604020202020204" pitchFamily="34" charset="0"/>
              <a:buChar char="•"/>
            </a:pPr>
            <a:r>
              <a:rPr lang="en-US" sz="1800" b="0" dirty="0"/>
              <a:t>Ensures QR has been issued</a:t>
            </a:r>
          </a:p>
          <a:p>
            <a:pPr lvl="1">
              <a:buFont typeface="Arial" panose="020B0604020202020204" pitchFamily="34" charset="0"/>
              <a:buChar char="•"/>
            </a:pPr>
            <a:r>
              <a:rPr lang="en-US" sz="1800" b="0" dirty="0" smtClean="0">
                <a:ea typeface="+mn-ea"/>
                <a:cs typeface="+mn-cs"/>
              </a:rPr>
              <a:t>Conducts </a:t>
            </a:r>
            <a:r>
              <a:rPr lang="en-US" sz="1800" b="0" dirty="0">
                <a:ea typeface="+mn-ea"/>
                <a:cs typeface="+mn-cs"/>
              </a:rPr>
              <a:t>NTR (Inventory Control)</a:t>
            </a:r>
          </a:p>
          <a:p>
            <a:pPr lvl="1">
              <a:buFont typeface="Arial" panose="020B0604020202020204" pitchFamily="34" charset="0"/>
              <a:buChar char="•"/>
            </a:pPr>
            <a:r>
              <a:rPr lang="en-US" sz="1800" b="0" dirty="0" smtClean="0">
                <a:ea typeface="+mn-ea"/>
                <a:cs typeface="+mn-cs"/>
              </a:rPr>
              <a:t>Ensures </a:t>
            </a:r>
            <a:r>
              <a:rPr lang="en-US" sz="1800" b="0" dirty="0">
                <a:ea typeface="+mn-ea"/>
                <a:cs typeface="+mn-cs"/>
              </a:rPr>
              <a:t>that all required data is present (Quantitative)</a:t>
            </a:r>
          </a:p>
          <a:p>
            <a:pPr lvl="1">
              <a:buFont typeface="Arial" panose="020B0604020202020204" pitchFamily="34" charset="0"/>
              <a:buChar char="•"/>
            </a:pPr>
            <a:r>
              <a:rPr lang="en-US" sz="1800" b="0" dirty="0" smtClean="0">
                <a:ea typeface="+mn-ea"/>
                <a:cs typeface="+mn-cs"/>
              </a:rPr>
              <a:t>Requests </a:t>
            </a:r>
            <a:r>
              <a:rPr lang="en-US" sz="1800" b="0" dirty="0">
                <a:ea typeface="+mn-ea"/>
                <a:cs typeface="+mn-cs"/>
              </a:rPr>
              <a:t>Missing data</a:t>
            </a:r>
          </a:p>
          <a:p>
            <a:pPr lvl="1">
              <a:buFont typeface="Arial" panose="020B0604020202020204" pitchFamily="34" charset="0"/>
              <a:buChar char="•"/>
            </a:pPr>
            <a:r>
              <a:rPr lang="en-US" sz="1800" b="0" dirty="0" smtClean="0">
                <a:ea typeface="+mn-ea"/>
                <a:cs typeface="+mn-cs"/>
              </a:rPr>
              <a:t>Returns </a:t>
            </a:r>
            <a:r>
              <a:rPr lang="en-US" sz="1800" b="0" dirty="0">
                <a:ea typeface="+mn-ea"/>
                <a:cs typeface="+mn-cs"/>
              </a:rPr>
              <a:t>Package </a:t>
            </a:r>
            <a:r>
              <a:rPr lang="en-US" sz="1800" b="0" dirty="0" smtClean="0">
                <a:ea typeface="+mn-ea"/>
                <a:cs typeface="+mn-cs"/>
              </a:rPr>
              <a:t>to Submitter or Forwards  to Engineering</a:t>
            </a:r>
            <a:endParaRPr lang="en-US" sz="1500" b="0" dirty="0" smtClean="0"/>
          </a:p>
          <a:p>
            <a:pPr lvl="1"/>
            <a:endParaRPr lang="en-US" sz="1400" b="0" dirty="0"/>
          </a:p>
          <a:p>
            <a:pPr lvl="1"/>
            <a:endParaRPr lang="en-US" sz="1400" b="0" dirty="0" smtClean="0"/>
          </a:p>
          <a:p>
            <a:pPr lvl="1"/>
            <a:endParaRPr lang="en-US" sz="1400" b="0" dirty="0"/>
          </a:p>
          <a:p>
            <a:pPr lvl="1"/>
            <a:endParaRPr lang="en-US" sz="1400" b="0" dirty="0" smtClean="0"/>
          </a:p>
          <a:p>
            <a:pPr lvl="1"/>
            <a:endParaRPr lang="en-US" sz="1400" b="0" dirty="0"/>
          </a:p>
          <a:p>
            <a:pPr lvl="1"/>
            <a:endParaRPr lang="en-US" sz="1400" b="0" dirty="0" smtClean="0"/>
          </a:p>
          <a:p>
            <a:pPr marL="457200" lvl="1" indent="0">
              <a:buNone/>
            </a:pPr>
            <a:endParaRPr lang="en-US" b="0"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503" y="1100792"/>
            <a:ext cx="5010150"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Placeholder 3"/>
          <p:cNvSpPr>
            <a:spLocks noGrp="1"/>
          </p:cNvSpPr>
          <p:nvPr>
            <p:ph type="body" sz="quarter" idx="3"/>
          </p:nvPr>
        </p:nvSpPr>
        <p:spPr>
          <a:xfrm>
            <a:off x="3853077" y="1086363"/>
            <a:ext cx="4441655" cy="359355"/>
          </a:xfrm>
        </p:spPr>
        <p:txBody>
          <a:bodyPr/>
          <a:lstStyle/>
          <a:p>
            <a:r>
              <a:rPr lang="en-US" sz="2200" dirty="0" smtClean="0"/>
              <a:t>LPS </a:t>
            </a:r>
            <a:r>
              <a:rPr lang="en-US" sz="2200" dirty="0"/>
              <a:t>815 </a:t>
            </a:r>
            <a:r>
              <a:rPr lang="en-US" sz="2200" dirty="0" smtClean="0"/>
              <a:t>Element 2</a:t>
            </a:r>
            <a:endParaRPr lang="en-US" sz="2200" dirty="0"/>
          </a:p>
        </p:txBody>
      </p:sp>
    </p:spTree>
    <p:extLst>
      <p:ext uri="{BB962C8B-B14F-4D97-AF65-F5344CB8AC3E}">
        <p14:creationId xmlns:p14="http://schemas.microsoft.com/office/powerpoint/2010/main" val="1824215239"/>
      </p:ext>
    </p:extLst>
  </p:cSld>
  <p:clrMapOvr>
    <a:masterClrMapping/>
  </p:clrMapOvr>
  <p:transition>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433888" y="1097970"/>
            <a:ext cx="4441655" cy="406980"/>
          </a:xfrm>
        </p:spPr>
        <p:txBody>
          <a:bodyPr/>
          <a:lstStyle/>
          <a:p>
            <a:r>
              <a:rPr lang="en-US" dirty="0"/>
              <a:t>LPS 815 Element </a:t>
            </a:r>
            <a:r>
              <a:rPr lang="en-US" dirty="0" smtClean="0"/>
              <a:t>4</a:t>
            </a:r>
            <a:endParaRPr lang="en-US" dirty="0"/>
          </a:p>
        </p:txBody>
      </p:sp>
      <p:sp>
        <p:nvSpPr>
          <p:cNvPr id="11" name="Content Placeholder 10"/>
          <p:cNvSpPr>
            <a:spLocks noGrp="1"/>
          </p:cNvSpPr>
          <p:nvPr>
            <p:ph sz="half" idx="2"/>
          </p:nvPr>
        </p:nvSpPr>
        <p:spPr>
          <a:xfrm>
            <a:off x="199283" y="1400175"/>
            <a:ext cx="4215555" cy="4563287"/>
          </a:xfrm>
        </p:spPr>
        <p:txBody>
          <a:bodyPr/>
          <a:lstStyle/>
          <a:p>
            <a:pPr>
              <a:buFont typeface="Arial" panose="020B0604020202020204" pitchFamily="34" charset="0"/>
              <a:buChar char="•"/>
            </a:pPr>
            <a:r>
              <a:rPr lang="en-US" sz="1800" b="0" dirty="0" smtClean="0"/>
              <a:t>Guidance:</a:t>
            </a:r>
          </a:p>
          <a:p>
            <a:pPr lvl="1">
              <a:buFont typeface="Arial" panose="020B0604020202020204" pitchFamily="34" charset="0"/>
              <a:buChar char="•"/>
            </a:pPr>
            <a:r>
              <a:rPr lang="en-US" sz="1600" b="0" dirty="0" smtClean="0"/>
              <a:t>AFI 20-106</a:t>
            </a:r>
          </a:p>
          <a:p>
            <a:pPr lvl="1">
              <a:buFont typeface="Arial" panose="020B0604020202020204" pitchFamily="34" charset="0"/>
              <a:buChar char="•"/>
            </a:pPr>
            <a:r>
              <a:rPr lang="en-US" sz="1600" b="0" dirty="0" smtClean="0"/>
              <a:t>AFMCI 23-113</a:t>
            </a:r>
          </a:p>
          <a:p>
            <a:pPr lvl="1">
              <a:buFont typeface="Arial" panose="020B0604020202020204" pitchFamily="34" charset="0"/>
              <a:buChar char="•"/>
            </a:pPr>
            <a:r>
              <a:rPr lang="en-US" sz="1600" b="0" dirty="0" smtClean="0">
                <a:solidFill>
                  <a:srgbClr val="FF0000"/>
                </a:solidFill>
              </a:rPr>
              <a:t>LPS OI 23-113</a:t>
            </a:r>
          </a:p>
          <a:p>
            <a:pPr lvl="1">
              <a:buFont typeface="Arial" panose="020B0604020202020204" pitchFamily="34" charset="0"/>
              <a:buChar char="•"/>
            </a:pPr>
            <a:r>
              <a:rPr lang="en-US" sz="1600" b="0" dirty="0" smtClean="0"/>
              <a:t>AFLCMC/LPS Form 815</a:t>
            </a:r>
          </a:p>
          <a:p>
            <a:pPr>
              <a:buFont typeface="Arial" panose="020B0604020202020204" pitchFamily="34" charset="0"/>
              <a:buChar char="•"/>
            </a:pPr>
            <a:r>
              <a:rPr lang="en-US" sz="1800" b="0" dirty="0"/>
              <a:t>Based on AFMCI 23-113</a:t>
            </a:r>
          </a:p>
          <a:p>
            <a:pPr>
              <a:buFont typeface="Arial" panose="020B0604020202020204" pitchFamily="34" charset="0"/>
              <a:buChar char="•"/>
            </a:pPr>
            <a:r>
              <a:rPr lang="en-US" sz="1800" b="0" dirty="0" smtClean="0"/>
              <a:t>QR Determination</a:t>
            </a:r>
          </a:p>
          <a:p>
            <a:pPr>
              <a:buFont typeface="Arial" panose="020B0604020202020204" pitchFamily="34" charset="0"/>
              <a:buChar char="•"/>
            </a:pPr>
            <a:r>
              <a:rPr lang="en-US" sz="1800" b="0" dirty="0" smtClean="0"/>
              <a:t>Tailor LPS Form 815 to the QR </a:t>
            </a:r>
          </a:p>
          <a:p>
            <a:pPr>
              <a:buFont typeface="Arial" panose="020B0604020202020204" pitchFamily="34" charset="0"/>
              <a:buChar char="•"/>
            </a:pPr>
            <a:r>
              <a:rPr lang="en-US" sz="1800" b="0" dirty="0" smtClean="0"/>
              <a:t>Evaluation Elements 4</a:t>
            </a:r>
          </a:p>
          <a:p>
            <a:pPr lvl="1">
              <a:buFont typeface="Arial" panose="020B0604020202020204" pitchFamily="34" charset="0"/>
              <a:buChar char="•"/>
            </a:pPr>
            <a:r>
              <a:rPr lang="en-US" sz="1600" b="0" dirty="0" smtClean="0"/>
              <a:t>Tabs A-Z</a:t>
            </a:r>
          </a:p>
          <a:p>
            <a:pPr lvl="1">
              <a:buFont typeface="Arial" panose="020B0604020202020204" pitchFamily="34" charset="0"/>
              <a:buChar char="•"/>
            </a:pPr>
            <a:r>
              <a:rPr lang="en-US" sz="1600" b="0" dirty="0" smtClean="0"/>
              <a:t>Collect and Document Artifacts</a:t>
            </a:r>
          </a:p>
          <a:p>
            <a:pPr lvl="1">
              <a:buFont typeface="Arial" panose="020B0604020202020204" pitchFamily="34" charset="0"/>
              <a:buChar char="•"/>
            </a:pPr>
            <a:r>
              <a:rPr lang="en-US" sz="1600" b="0" dirty="0" smtClean="0"/>
              <a:t>Summary &amp; Recommendations</a:t>
            </a:r>
          </a:p>
        </p:txBody>
      </p:sp>
      <p:sp>
        <p:nvSpPr>
          <p:cNvPr id="9" name="Content Placeholder 10"/>
          <p:cNvSpPr>
            <a:spLocks noGrp="1"/>
          </p:cNvSpPr>
          <p:nvPr>
            <p:ph sz="quarter" idx="4"/>
          </p:nvPr>
        </p:nvSpPr>
        <p:spPr>
          <a:xfrm>
            <a:off x="4381501" y="1868200"/>
            <a:ext cx="4256058" cy="4563287"/>
          </a:xfrm>
        </p:spPr>
        <p:txBody>
          <a:bodyPr/>
          <a:lstStyle/>
          <a:p>
            <a:pPr marL="914400" lvl="2" indent="0">
              <a:buNone/>
            </a:pPr>
            <a:r>
              <a:rPr lang="en-US" sz="3200" b="0" dirty="0" smtClean="0">
                <a:solidFill>
                  <a:srgbClr val="FF0000"/>
                </a:solidFill>
              </a:rPr>
              <a:t>Government Contract Engineers conduct the evaluations, if available, for the ESA .</a:t>
            </a:r>
            <a:endParaRPr lang="en-US" sz="3200" b="0" dirty="0">
              <a:solidFill>
                <a:srgbClr val="FF0000"/>
              </a:solidFill>
            </a:endParaRP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58</a:t>
            </a:fld>
            <a:endParaRPr lang="en-US" dirty="0"/>
          </a:p>
        </p:txBody>
      </p:sp>
      <p:sp>
        <p:nvSpPr>
          <p:cNvPr id="7" name="Title 6"/>
          <p:cNvSpPr>
            <a:spLocks noGrp="1"/>
          </p:cNvSpPr>
          <p:nvPr>
            <p:ph type="title"/>
          </p:nvPr>
        </p:nvSpPr>
        <p:spPr>
          <a:xfrm>
            <a:off x="969169" y="0"/>
            <a:ext cx="7205663" cy="1003176"/>
          </a:xfrm>
          <a:prstGeom prst="rect">
            <a:avLst/>
          </a:prstGeom>
        </p:spPr>
        <p:txBody>
          <a:bodyPr/>
          <a:lstStyle/>
          <a:p>
            <a:r>
              <a:rPr lang="en-US" sz="2800" b="0" dirty="0" smtClean="0"/>
              <a:t>SAR Evaluation</a:t>
            </a:r>
            <a:endParaRPr lang="en-US" sz="2800" b="0"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1400175"/>
            <a:ext cx="499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167695"/>
      </p:ext>
    </p:extLst>
  </p:cSld>
  <p:clrMapOvr>
    <a:masterClrMapping/>
  </p:clrMapOvr>
  <p:transition>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4" y="1076319"/>
            <a:ext cx="5130795" cy="5264150"/>
          </a:xfrm>
        </p:spPr>
        <p:txBody>
          <a:bodyPr/>
          <a:lstStyle/>
          <a:p>
            <a:pPr marL="285750" lvl="1">
              <a:buFont typeface="Arial" pitchFamily="34" charset="0"/>
              <a:buChar char="•"/>
            </a:pPr>
            <a:r>
              <a:rPr lang="en-US" sz="2000" b="0" kern="1200" dirty="0">
                <a:ea typeface="+mn-ea"/>
                <a:cs typeface="+mn-cs"/>
              </a:rPr>
              <a:t>Engineering</a:t>
            </a:r>
          </a:p>
          <a:p>
            <a:pPr lvl="1">
              <a:buFont typeface="Arial" panose="020B0604020202020204" pitchFamily="34" charset="0"/>
              <a:buChar char="•"/>
            </a:pPr>
            <a:r>
              <a:rPr lang="en-US" sz="1800" b="0" dirty="0" smtClean="0"/>
              <a:t>Completes SAR Evaluation</a:t>
            </a:r>
          </a:p>
          <a:p>
            <a:pPr lvl="1">
              <a:buFont typeface="Arial" panose="020B0604020202020204" pitchFamily="34" charset="0"/>
              <a:buChar char="•"/>
            </a:pPr>
            <a:r>
              <a:rPr lang="en-US" sz="1800" b="0" dirty="0" smtClean="0"/>
              <a:t>For Missing Data:</a:t>
            </a:r>
          </a:p>
          <a:p>
            <a:pPr lvl="2">
              <a:buFont typeface="Arial" panose="020B0604020202020204" pitchFamily="34" charset="0"/>
              <a:buChar char="•"/>
            </a:pPr>
            <a:r>
              <a:rPr lang="en-US" sz="1800" b="0" dirty="0" smtClean="0"/>
              <a:t>Complete List of all Elements</a:t>
            </a:r>
          </a:p>
          <a:p>
            <a:pPr lvl="2">
              <a:buFont typeface="Arial" panose="020B0604020202020204" pitchFamily="34" charset="0"/>
              <a:buChar char="•"/>
            </a:pPr>
            <a:r>
              <a:rPr lang="en-US" sz="1800" b="0" dirty="0" smtClean="0"/>
              <a:t>Sent to Submitter</a:t>
            </a:r>
          </a:p>
          <a:p>
            <a:pPr lvl="2">
              <a:buFont typeface="Arial" panose="020B0604020202020204" pitchFamily="34" charset="0"/>
              <a:buChar char="•"/>
            </a:pPr>
            <a:r>
              <a:rPr lang="en-US" sz="1800" b="0" dirty="0" smtClean="0"/>
              <a:t>72 Hours to Reply</a:t>
            </a:r>
          </a:p>
          <a:p>
            <a:pPr lvl="3">
              <a:buFont typeface="Arial" panose="020B0604020202020204" pitchFamily="34" charset="0"/>
              <a:buChar char="•"/>
            </a:pPr>
            <a:r>
              <a:rPr lang="en-US" sz="1400" b="0" dirty="0" smtClean="0"/>
              <a:t>Provide the Data Requested</a:t>
            </a:r>
          </a:p>
          <a:p>
            <a:pPr lvl="3">
              <a:buFont typeface="Arial" panose="020B0604020202020204" pitchFamily="34" charset="0"/>
              <a:buChar char="•"/>
            </a:pPr>
            <a:r>
              <a:rPr lang="en-US" sz="1400" b="0" dirty="0" smtClean="0"/>
              <a:t>Provide A Firm Date </a:t>
            </a:r>
          </a:p>
          <a:p>
            <a:pPr lvl="4">
              <a:buFont typeface="Arial" panose="020B0604020202020204" pitchFamily="34" charset="0"/>
              <a:buChar char="•"/>
            </a:pPr>
            <a:r>
              <a:rPr lang="en-US" sz="1400" b="0" dirty="0" smtClean="0"/>
              <a:t>(No Extensions will be Given) </a:t>
            </a:r>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59</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Missing Data Request</a:t>
            </a:r>
            <a:endParaRPr lang="en-US" sz="2800" b="0" dirty="0"/>
          </a:p>
        </p:txBody>
      </p:sp>
      <p:sp>
        <p:nvSpPr>
          <p:cNvPr id="5" name="Text Box 4"/>
          <p:cNvSpPr txBox="1">
            <a:spLocks noChangeArrowheads="1"/>
          </p:cNvSpPr>
          <p:nvPr/>
        </p:nvSpPr>
        <p:spPr bwMode="auto">
          <a:xfrm>
            <a:off x="740902" y="5968799"/>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buFont typeface="Arial" pitchFamily="34" charset="0"/>
              <a:buNone/>
            </a:pPr>
            <a:r>
              <a:rPr lang="en-US" sz="2400" kern="0" dirty="0" smtClean="0">
                <a:solidFill>
                  <a:srgbClr val="FF0000"/>
                </a:solidFill>
                <a:latin typeface="Calibri" panose="020F0502020204030204" pitchFamily="34" charset="0"/>
              </a:rPr>
              <a:t>Provide Response within 72 Hours</a:t>
            </a:r>
            <a:endParaRPr lang="en-US" sz="2400" kern="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205489532"/>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29" y="1120254"/>
            <a:ext cx="4321321" cy="487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8355367" y="6421607"/>
            <a:ext cx="788633" cy="350668"/>
          </a:xfrm>
        </p:spPr>
        <p:txBody>
          <a:bodyPr/>
          <a:lstStyle/>
          <a:p>
            <a:pPr>
              <a:defRPr/>
            </a:pPr>
            <a:fld id="{2F914479-291D-4B5B-A0EA-6B01B39F5806}" type="slidenum">
              <a:rPr lang="en-US" smtClean="0"/>
              <a:pPr>
                <a:defRPr/>
              </a:pPr>
              <a:t>6</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SASPO Resources</a:t>
            </a:r>
            <a:endParaRPr lang="en-US" sz="2800" b="0" dirty="0"/>
          </a:p>
        </p:txBody>
      </p:sp>
      <p:sp>
        <p:nvSpPr>
          <p:cNvPr id="9" name="Right Arrow 8"/>
          <p:cNvSpPr/>
          <p:nvPr/>
        </p:nvSpPr>
        <p:spPr bwMode="auto">
          <a:xfrm flipH="1">
            <a:off x="1803719" y="3683999"/>
            <a:ext cx="968681" cy="52742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3" name="TextBox 2"/>
          <p:cNvSpPr txBox="1"/>
          <p:nvPr/>
        </p:nvSpPr>
        <p:spPr>
          <a:xfrm>
            <a:off x="1924050" y="3768223"/>
            <a:ext cx="1066799" cy="369332"/>
          </a:xfrm>
          <a:prstGeom prst="rect">
            <a:avLst/>
          </a:prstGeom>
          <a:noFill/>
        </p:spPr>
        <p:txBody>
          <a:bodyPr wrap="square" rtlCol="0">
            <a:spAutoFit/>
          </a:bodyPr>
          <a:lstStyle/>
          <a:p>
            <a:r>
              <a:rPr lang="en-US" dirty="0" smtClean="0"/>
              <a:t>Training</a:t>
            </a:r>
            <a:endParaRPr lang="en-US" dirty="0"/>
          </a:p>
        </p:txBody>
      </p:sp>
      <p:sp>
        <p:nvSpPr>
          <p:cNvPr id="11" name="Right Arrow 10"/>
          <p:cNvSpPr/>
          <p:nvPr/>
        </p:nvSpPr>
        <p:spPr bwMode="auto">
          <a:xfrm rot="10800000">
            <a:off x="3787056" y="4053328"/>
            <a:ext cx="1006673" cy="52742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12" name="TextBox 11"/>
          <p:cNvSpPr txBox="1"/>
          <p:nvPr/>
        </p:nvSpPr>
        <p:spPr>
          <a:xfrm>
            <a:off x="3939651" y="4148538"/>
            <a:ext cx="1600200" cy="369332"/>
          </a:xfrm>
          <a:prstGeom prst="rect">
            <a:avLst/>
          </a:prstGeom>
          <a:noFill/>
        </p:spPr>
        <p:txBody>
          <a:bodyPr wrap="square" rtlCol="0">
            <a:spAutoFit/>
          </a:bodyPr>
          <a:lstStyle/>
          <a:p>
            <a:r>
              <a:rPr lang="en-US" dirty="0" smtClean="0"/>
              <a:t>23-113</a:t>
            </a:r>
            <a:endParaRPr lang="en-US" dirty="0"/>
          </a:p>
        </p:txBody>
      </p:sp>
      <p:sp>
        <p:nvSpPr>
          <p:cNvPr id="13" name="Right Arrow 12"/>
          <p:cNvSpPr/>
          <p:nvPr/>
        </p:nvSpPr>
        <p:spPr bwMode="auto">
          <a:xfrm rot="10800000" flipH="1">
            <a:off x="1265374" y="3130869"/>
            <a:ext cx="1070324" cy="52742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14" name="TextBox 13"/>
          <p:cNvSpPr txBox="1"/>
          <p:nvPr/>
        </p:nvSpPr>
        <p:spPr>
          <a:xfrm flipH="1">
            <a:off x="1235122" y="3204859"/>
            <a:ext cx="1218435" cy="369332"/>
          </a:xfrm>
          <a:prstGeom prst="rect">
            <a:avLst/>
          </a:prstGeom>
          <a:noFill/>
        </p:spPr>
        <p:txBody>
          <a:bodyPr wrap="square" rtlCol="0">
            <a:spAutoFit/>
          </a:bodyPr>
          <a:lstStyle/>
          <a:p>
            <a:r>
              <a:rPr lang="en-US" dirty="0" smtClean="0"/>
              <a:t>Target List</a:t>
            </a:r>
            <a:endParaRPr lang="en-US" dirty="0"/>
          </a:p>
        </p:txBody>
      </p:sp>
      <p:sp>
        <p:nvSpPr>
          <p:cNvPr id="16" name="Right Arrow 15"/>
          <p:cNvSpPr/>
          <p:nvPr/>
        </p:nvSpPr>
        <p:spPr bwMode="auto">
          <a:xfrm flipH="1">
            <a:off x="3610488" y="1689750"/>
            <a:ext cx="734525" cy="52742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grpSp>
        <p:nvGrpSpPr>
          <p:cNvPr id="5" name="Group 4"/>
          <p:cNvGrpSpPr/>
          <p:nvPr/>
        </p:nvGrpSpPr>
        <p:grpSpPr>
          <a:xfrm flipH="1">
            <a:off x="1218884" y="5256089"/>
            <a:ext cx="1594901" cy="527425"/>
            <a:chOff x="6447531" y="2063475"/>
            <a:chExt cx="1600200" cy="581703"/>
          </a:xfrm>
        </p:grpSpPr>
        <p:sp>
          <p:nvSpPr>
            <p:cNvPr id="21" name="Right Arrow 20"/>
            <p:cNvSpPr/>
            <p:nvPr/>
          </p:nvSpPr>
          <p:spPr bwMode="auto">
            <a:xfrm rot="10800000">
              <a:off x="6940303" y="2063475"/>
              <a:ext cx="1107428" cy="58170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22" name="TextBox 21"/>
            <p:cNvSpPr txBox="1"/>
            <p:nvPr/>
          </p:nvSpPr>
          <p:spPr>
            <a:xfrm>
              <a:off x="6447531" y="2150556"/>
              <a:ext cx="1600200" cy="369332"/>
            </a:xfrm>
            <a:prstGeom prst="rect">
              <a:avLst/>
            </a:prstGeom>
            <a:noFill/>
          </p:spPr>
          <p:txBody>
            <a:bodyPr wrap="square" rtlCol="0">
              <a:spAutoFit/>
            </a:bodyPr>
            <a:lstStyle/>
            <a:p>
              <a:r>
                <a:rPr lang="en-US" dirty="0" smtClean="0"/>
                <a:t>POCs</a:t>
              </a:r>
              <a:endParaRPr lang="en-US" dirty="0"/>
            </a:p>
          </p:txBody>
        </p:sp>
      </p:grpSp>
      <p:pic>
        <p:nvPicPr>
          <p:cNvPr id="18" name="Picture 17"/>
          <p:cNvPicPr>
            <a:picLocks noChangeAspect="1"/>
          </p:cNvPicPr>
          <p:nvPr/>
        </p:nvPicPr>
        <p:blipFill>
          <a:blip r:embed="rId3"/>
          <a:stretch>
            <a:fillRect/>
          </a:stretch>
        </p:blipFill>
        <p:spPr>
          <a:xfrm>
            <a:off x="5046217" y="1417869"/>
            <a:ext cx="3878708" cy="2521160"/>
          </a:xfrm>
          <a:prstGeom prst="rect">
            <a:avLst/>
          </a:prstGeom>
        </p:spPr>
      </p:pic>
      <p:sp>
        <p:nvSpPr>
          <p:cNvPr id="19" name="TextBox 18"/>
          <p:cNvSpPr txBox="1"/>
          <p:nvPr/>
        </p:nvSpPr>
        <p:spPr>
          <a:xfrm>
            <a:off x="5022330" y="3969819"/>
            <a:ext cx="4016896" cy="1169551"/>
          </a:xfrm>
          <a:prstGeom prst="rect">
            <a:avLst/>
          </a:prstGeom>
          <a:noFill/>
        </p:spPr>
        <p:txBody>
          <a:bodyPr wrap="square" rtlCol="0">
            <a:spAutoFit/>
          </a:bodyPr>
          <a:lstStyle/>
          <a:p>
            <a:r>
              <a:rPr lang="en-US" sz="1400" dirty="0"/>
              <a:t>The 36 Month SASPO Target List is provided every 6 Months and extracted from </a:t>
            </a:r>
            <a:r>
              <a:rPr lang="en-US" sz="1400" dirty="0" smtClean="0"/>
              <a:t>RPOW,</a:t>
            </a:r>
          </a:p>
          <a:p>
            <a:r>
              <a:rPr lang="en-US" sz="1400" dirty="0" smtClean="0"/>
              <a:t>	G Coded</a:t>
            </a:r>
          </a:p>
          <a:p>
            <a:r>
              <a:rPr lang="en-US" sz="1400" dirty="0"/>
              <a:t>	</a:t>
            </a:r>
            <a:r>
              <a:rPr lang="en-US" sz="1400" dirty="0" smtClean="0"/>
              <a:t>C Coded</a:t>
            </a:r>
          </a:p>
          <a:p>
            <a:r>
              <a:rPr lang="en-US" sz="1400" dirty="0"/>
              <a:t>	</a:t>
            </a:r>
            <a:r>
              <a:rPr lang="en-US" sz="1400" dirty="0" smtClean="0"/>
              <a:t>Surplus Overhaul </a:t>
            </a:r>
            <a:endParaRPr lang="en-US" sz="1400" dirty="0"/>
          </a:p>
        </p:txBody>
      </p:sp>
      <p:sp>
        <p:nvSpPr>
          <p:cNvPr id="6" name="Rectangle 5"/>
          <p:cNvSpPr/>
          <p:nvPr/>
        </p:nvSpPr>
        <p:spPr>
          <a:xfrm>
            <a:off x="6014383" y="1065242"/>
            <a:ext cx="1858009" cy="369332"/>
          </a:xfrm>
          <a:prstGeom prst="rect">
            <a:avLst/>
          </a:prstGeom>
        </p:spPr>
        <p:txBody>
          <a:bodyPr wrap="none">
            <a:spAutoFit/>
          </a:bodyPr>
          <a:lstStyle/>
          <a:p>
            <a:r>
              <a:rPr lang="en-US" dirty="0"/>
              <a:t>SASPO Target </a:t>
            </a:r>
            <a:r>
              <a:rPr lang="en-US" dirty="0" smtClean="0"/>
              <a:t>Lists</a:t>
            </a:r>
            <a:endParaRPr lang="en-US" dirty="0"/>
          </a:p>
        </p:txBody>
      </p:sp>
      <p:sp>
        <p:nvSpPr>
          <p:cNvPr id="23" name="Right Arrow 22"/>
          <p:cNvSpPr/>
          <p:nvPr/>
        </p:nvSpPr>
        <p:spPr bwMode="auto">
          <a:xfrm rot="10800000">
            <a:off x="2163286" y="4528845"/>
            <a:ext cx="1006673" cy="52742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24" name="TextBox 23"/>
          <p:cNvSpPr txBox="1"/>
          <p:nvPr/>
        </p:nvSpPr>
        <p:spPr>
          <a:xfrm>
            <a:off x="2418764" y="4635031"/>
            <a:ext cx="780222" cy="369332"/>
          </a:xfrm>
          <a:prstGeom prst="rect">
            <a:avLst/>
          </a:prstGeom>
          <a:noFill/>
        </p:spPr>
        <p:txBody>
          <a:bodyPr wrap="square" rtlCol="0">
            <a:spAutoFit/>
          </a:bodyPr>
          <a:lstStyle/>
          <a:p>
            <a:r>
              <a:rPr lang="en-US" dirty="0" smtClean="0"/>
              <a:t>MQRL</a:t>
            </a:r>
            <a:endParaRPr lang="en-US" dirty="0"/>
          </a:p>
        </p:txBody>
      </p:sp>
      <p:sp>
        <p:nvSpPr>
          <p:cNvPr id="25" name="Text Box 4"/>
          <p:cNvSpPr txBox="1">
            <a:spLocks noChangeArrowheads="1"/>
          </p:cNvSpPr>
          <p:nvPr/>
        </p:nvSpPr>
        <p:spPr bwMode="auto">
          <a:xfrm>
            <a:off x="722614" y="6179631"/>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latin typeface="Arial" panose="020B0604020202020204" pitchFamily="34" charset="0"/>
              </a:rPr>
              <a:t>SASPO is the Front Page</a:t>
            </a:r>
            <a:endParaRPr lang="en-US" altLang="en-US" sz="2400" b="1" dirty="0">
              <a:latin typeface="Arial" panose="020B0604020202020204" pitchFamily="34" charset="0"/>
            </a:endParaRPr>
          </a:p>
        </p:txBody>
      </p:sp>
      <p:sp>
        <p:nvSpPr>
          <p:cNvPr id="26" name="Rectangle 25"/>
          <p:cNvSpPr/>
          <p:nvPr/>
        </p:nvSpPr>
        <p:spPr>
          <a:xfrm>
            <a:off x="4676776" y="5142402"/>
            <a:ext cx="4442549" cy="830997"/>
          </a:xfrm>
          <a:prstGeom prst="rect">
            <a:avLst/>
          </a:prstGeom>
        </p:spPr>
        <p:txBody>
          <a:bodyPr wrap="square">
            <a:spAutoFit/>
          </a:bodyPr>
          <a:lstStyle/>
          <a:p>
            <a:pPr fontAlgn="b"/>
            <a:r>
              <a:rPr lang="en-US" sz="1200" b="1" dirty="0">
                <a:solidFill>
                  <a:srgbClr val="FF0000"/>
                </a:solidFill>
                <a:latin typeface="Calibri" panose="020F0502020204030204" pitchFamily="34" charset="0"/>
              </a:rPr>
              <a:t>**Disclaimer**  </a:t>
            </a:r>
            <a:r>
              <a:rPr lang="en-US" sz="1200" b="1" i="1" dirty="0">
                <a:solidFill>
                  <a:srgbClr val="FF0000"/>
                </a:solidFill>
                <a:latin typeface="Calibri" panose="020F0502020204030204" pitchFamily="34" charset="0"/>
              </a:rPr>
              <a:t>The projections </a:t>
            </a:r>
            <a:r>
              <a:rPr lang="en-US" sz="1200" b="1" i="1" u="sng" dirty="0" smtClean="0">
                <a:solidFill>
                  <a:srgbClr val="FF0000"/>
                </a:solidFill>
                <a:latin typeface="Calibri" panose="020F0502020204030204" pitchFamily="34" charset="0"/>
              </a:rPr>
              <a:t>may </a:t>
            </a:r>
            <a:r>
              <a:rPr lang="en-US" sz="1200" b="1" i="1" u="sng" dirty="0">
                <a:solidFill>
                  <a:srgbClr val="FF0000"/>
                </a:solidFill>
                <a:latin typeface="Calibri" panose="020F0502020204030204" pitchFamily="34" charset="0"/>
              </a:rPr>
              <a:t>not generate</a:t>
            </a:r>
            <a:r>
              <a:rPr lang="en-US" sz="1200" b="1" i="1" dirty="0">
                <a:solidFill>
                  <a:srgbClr val="FF0000"/>
                </a:solidFill>
                <a:latin typeface="Calibri" panose="020F0502020204030204" pitchFamily="34" charset="0"/>
              </a:rPr>
              <a:t> due to variability in </a:t>
            </a:r>
            <a:r>
              <a:rPr lang="en-US" sz="1200" b="1" i="1" dirty="0" smtClean="0">
                <a:solidFill>
                  <a:srgbClr val="FF0000"/>
                </a:solidFill>
                <a:latin typeface="Calibri" panose="020F0502020204030204" pitchFamily="34" charset="0"/>
              </a:rPr>
              <a:t>demand.  </a:t>
            </a:r>
            <a:r>
              <a:rPr lang="en-US" sz="1200" b="1" i="1" dirty="0">
                <a:solidFill>
                  <a:srgbClr val="FF0000"/>
                </a:solidFill>
                <a:latin typeface="Calibri" panose="020F0502020204030204" pitchFamily="34" charset="0"/>
              </a:rPr>
              <a:t>The forecast data is for planning purposes only and </a:t>
            </a:r>
            <a:r>
              <a:rPr lang="en-US" sz="1200" b="1" i="1" dirty="0" smtClean="0">
                <a:solidFill>
                  <a:srgbClr val="FF0000"/>
                </a:solidFill>
                <a:latin typeface="Calibri" panose="020F0502020204030204" pitchFamily="34" charset="0"/>
              </a:rPr>
              <a:t>is not a commitment </a:t>
            </a:r>
            <a:r>
              <a:rPr lang="en-US" sz="1200" b="1" i="1" dirty="0">
                <a:solidFill>
                  <a:srgbClr val="FF0000"/>
                </a:solidFill>
                <a:latin typeface="Calibri" panose="020F0502020204030204" pitchFamily="34" charset="0"/>
              </a:rPr>
              <a:t>by the government to purchase the described </a:t>
            </a:r>
            <a:r>
              <a:rPr lang="en-US" sz="1200" b="1" i="1" dirty="0" smtClean="0">
                <a:solidFill>
                  <a:srgbClr val="FF0000"/>
                </a:solidFill>
                <a:latin typeface="Calibri" panose="020F0502020204030204" pitchFamily="34" charset="0"/>
              </a:rPr>
              <a:t>items. </a:t>
            </a:r>
            <a:endParaRPr lang="en-US" sz="12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76029545"/>
      </p:ext>
    </p:extLst>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60</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Disposition Letters</a:t>
            </a:r>
            <a:endParaRPr lang="en-US" sz="2800" b="0" dirty="0"/>
          </a:p>
        </p:txBody>
      </p:sp>
      <p:sp>
        <p:nvSpPr>
          <p:cNvPr id="2" name="Rectangle 1"/>
          <p:cNvSpPr/>
          <p:nvPr/>
        </p:nvSpPr>
        <p:spPr>
          <a:xfrm>
            <a:off x="149428" y="1084831"/>
            <a:ext cx="8785022" cy="5066002"/>
          </a:xfrm>
          <a:prstGeom prst="rect">
            <a:avLst/>
          </a:prstGeom>
        </p:spPr>
        <p:txBody>
          <a:bodyPr wrap="square">
            <a:spAutoFit/>
          </a:bodyPr>
          <a:lstStyle/>
          <a:p>
            <a:pPr marL="285750" lvl="1" indent="-285750" eaLnBrk="0" hangingPunct="0">
              <a:spcBef>
                <a:spcPct val="20000"/>
              </a:spcBef>
              <a:buFont typeface="Arial" pitchFamily="34" charset="0"/>
              <a:buChar char="•"/>
            </a:pPr>
            <a:r>
              <a:rPr lang="en-US" sz="1600" dirty="0">
                <a:solidFill>
                  <a:srgbClr val="000000"/>
                </a:solidFill>
                <a:latin typeface="Calibri" panose="020F0502020204030204" pitchFamily="34" charset="0"/>
                <a:cs typeface="+mn-cs"/>
              </a:rPr>
              <a:t>Engineering (ESA) reviews the 815 </a:t>
            </a:r>
            <a:r>
              <a:rPr lang="en-US" sz="1600" dirty="0" smtClean="0">
                <a:solidFill>
                  <a:srgbClr val="000000"/>
                </a:solidFill>
                <a:latin typeface="Calibri" panose="020F0502020204030204" pitchFamily="34" charset="0"/>
                <a:cs typeface="+mn-cs"/>
              </a:rPr>
              <a:t>and ensures QR elements and artifacts have been complied with. </a:t>
            </a:r>
            <a:endParaRPr lang="en-US" sz="1600" dirty="0">
              <a:solidFill>
                <a:srgbClr val="000000"/>
              </a:solidFill>
              <a:latin typeface="Calibri" panose="020F0502020204030204" pitchFamily="34" charset="0"/>
              <a:cs typeface="+mn-cs"/>
            </a:endParaRPr>
          </a:p>
          <a:p>
            <a:pPr marL="742950" lvl="1" indent="-285750" eaLnBrk="0" hangingPunct="0">
              <a:spcBef>
                <a:spcPct val="20000"/>
              </a:spcBef>
              <a:buFont typeface="Arial" pitchFamily="34" charset="0"/>
              <a:buChar char="•"/>
            </a:pPr>
            <a:r>
              <a:rPr lang="en-US" sz="1600" dirty="0" smtClean="0"/>
              <a:t>Disapproval </a:t>
            </a:r>
            <a:r>
              <a:rPr lang="en-US" sz="1600" dirty="0"/>
              <a:t>Letter</a:t>
            </a:r>
            <a:endParaRPr lang="en-US" sz="1600" dirty="0" smtClean="0">
              <a:solidFill>
                <a:srgbClr val="000000"/>
              </a:solidFill>
              <a:latin typeface="Calibri" panose="020F0502020204030204" pitchFamily="34" charset="0"/>
              <a:cs typeface="+mn-cs"/>
            </a:endParaRPr>
          </a:p>
          <a:p>
            <a:pPr marL="1200150" lvl="2"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All Missing data </a:t>
            </a:r>
          </a:p>
          <a:p>
            <a:pPr marL="1200150" lvl="2"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All Deficiencies </a:t>
            </a:r>
          </a:p>
          <a:p>
            <a:pPr marL="1200150" lvl="2"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And Returns the SAR along with the Disapproval Letter </a:t>
            </a:r>
          </a:p>
          <a:p>
            <a:pPr marL="742950" lvl="1"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Approval Letter</a:t>
            </a:r>
          </a:p>
          <a:p>
            <a:pPr marL="1200150" lvl="2" indent="-285750" eaLnBrk="0" hangingPunct="0">
              <a:spcBef>
                <a:spcPct val="20000"/>
              </a:spcBef>
              <a:buFont typeface="Arial" pitchFamily="34" charset="0"/>
              <a:buChar char="•"/>
            </a:pPr>
            <a:r>
              <a:rPr lang="en-US" sz="1600" dirty="0" smtClean="0">
                <a:solidFill>
                  <a:srgbClr val="000000"/>
                </a:solidFill>
                <a:latin typeface="Calibri" panose="020F0502020204030204" pitchFamily="34" charset="0"/>
              </a:rPr>
              <a:t>Lists any </a:t>
            </a:r>
            <a:r>
              <a:rPr lang="en-US" sz="1600" dirty="0">
                <a:solidFill>
                  <a:srgbClr val="000000"/>
                </a:solidFill>
                <a:latin typeface="Calibri" panose="020F0502020204030204" pitchFamily="34" charset="0"/>
              </a:rPr>
              <a:t>restrictions:</a:t>
            </a:r>
          </a:p>
          <a:p>
            <a:pPr marL="1657350" lvl="3"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Licensing agreements</a:t>
            </a:r>
          </a:p>
          <a:p>
            <a:pPr marL="1657350" lvl="3"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Statistical Control </a:t>
            </a:r>
            <a:r>
              <a:rPr lang="en-US" sz="1600" dirty="0" smtClean="0">
                <a:solidFill>
                  <a:srgbClr val="000000"/>
                </a:solidFill>
                <a:latin typeface="Calibri" panose="020F0502020204030204" pitchFamily="34" charset="0"/>
              </a:rPr>
              <a:t>Plans</a:t>
            </a:r>
          </a:p>
          <a:p>
            <a:pPr marL="742950" lvl="1" indent="-285750" eaLnBrk="0" hangingPunct="0">
              <a:spcBef>
                <a:spcPct val="20000"/>
              </a:spcBef>
              <a:buFont typeface="Arial" pitchFamily="34" charset="0"/>
              <a:buChar char="•"/>
            </a:pPr>
            <a:r>
              <a:rPr lang="en-US" sz="1600" dirty="0"/>
              <a:t>Return without Action </a:t>
            </a:r>
            <a:r>
              <a:rPr lang="en-US" sz="1600" dirty="0" smtClean="0"/>
              <a:t>Letter</a:t>
            </a:r>
          </a:p>
          <a:p>
            <a:pPr marL="1200150" lvl="2"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Waiver was issued and SAR are blocked up to two years</a:t>
            </a:r>
          </a:p>
          <a:p>
            <a:pPr marL="1200150" lvl="2"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No QR issued</a:t>
            </a:r>
          </a:p>
          <a:p>
            <a:pPr marL="1200150" lvl="2"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SAR does not follow QR</a:t>
            </a:r>
          </a:p>
          <a:p>
            <a:pPr marL="1200150" lvl="2"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Submitter must resubmit</a:t>
            </a:r>
          </a:p>
          <a:p>
            <a:pPr marL="1200150" lvl="2" indent="-285750" eaLnBrk="0" hangingPunct="0">
              <a:spcBef>
                <a:spcPct val="20000"/>
              </a:spcBef>
              <a:buFont typeface="Arial" pitchFamily="34" charset="0"/>
              <a:buChar char="•"/>
            </a:pPr>
            <a:r>
              <a:rPr lang="en-US" sz="1600" dirty="0">
                <a:solidFill>
                  <a:srgbClr val="000000"/>
                </a:solidFill>
                <a:latin typeface="Calibri" panose="020F0502020204030204" pitchFamily="34" charset="0"/>
              </a:rPr>
              <a:t>Missing Data and Discrepancies were not Corrected</a:t>
            </a:r>
          </a:p>
          <a:p>
            <a:pPr marL="800100" lvl="1" indent="-285750" eaLnBrk="0" hangingPunct="0">
              <a:spcBef>
                <a:spcPct val="20000"/>
              </a:spcBef>
              <a:buFont typeface="Arial" pitchFamily="34" charset="0"/>
              <a:buChar char="•"/>
            </a:pPr>
            <a:r>
              <a:rPr lang="en-US" sz="1600" dirty="0" smtClean="0"/>
              <a:t>If Approved, Adds new </a:t>
            </a:r>
            <a:r>
              <a:rPr lang="en-US" sz="1600" dirty="0"/>
              <a:t>sources to the Approval Source List, </a:t>
            </a:r>
            <a:r>
              <a:rPr lang="en-US" sz="1600" dirty="0" smtClean="0"/>
              <a:t>761 </a:t>
            </a:r>
            <a:r>
              <a:rPr lang="en-US" sz="1600" dirty="0"/>
              <a:t>or </a:t>
            </a:r>
            <a:r>
              <a:rPr lang="en-US" sz="1600" dirty="0" smtClean="0"/>
              <a:t>762</a:t>
            </a:r>
          </a:p>
          <a:p>
            <a:pPr marL="800100" lvl="1" indent="-285750" eaLnBrk="0" hangingPunct="0">
              <a:spcBef>
                <a:spcPct val="20000"/>
              </a:spcBef>
              <a:buFont typeface="Arial" pitchFamily="34" charset="0"/>
              <a:buChar char="•"/>
            </a:pPr>
            <a:r>
              <a:rPr lang="en-US" sz="1600" dirty="0" smtClean="0"/>
              <a:t>Expiration Date will be Defined</a:t>
            </a:r>
            <a:endParaRPr lang="en-US" sz="1600" dirty="0"/>
          </a:p>
        </p:txBody>
      </p:sp>
    </p:spTree>
    <p:extLst>
      <p:ext uri="{BB962C8B-B14F-4D97-AF65-F5344CB8AC3E}">
        <p14:creationId xmlns:p14="http://schemas.microsoft.com/office/powerpoint/2010/main" val="2390408547"/>
      </p:ext>
    </p:extLst>
  </p:cSld>
  <p:clrMapOvr>
    <a:masterClrMapping/>
  </p:clrMapOvr>
  <p:transition>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9182" y="1176325"/>
            <a:ext cx="8898340" cy="5292714"/>
          </a:xfrm>
        </p:spPr>
        <p:txBody>
          <a:bodyPr/>
          <a:lstStyle/>
          <a:p>
            <a:r>
              <a:rPr lang="en-US" b="0" dirty="0" smtClean="0"/>
              <a:t>Three Categories:  </a:t>
            </a:r>
          </a:p>
          <a:p>
            <a:pPr lvl="1"/>
            <a:r>
              <a:rPr lang="en-US" b="0" dirty="0" smtClean="0"/>
              <a:t>New Distributor with Approved Sources</a:t>
            </a:r>
          </a:p>
          <a:p>
            <a:pPr lvl="2"/>
            <a:r>
              <a:rPr lang="en-US" b="0" dirty="0" smtClean="0"/>
              <a:t>Require a Designation Letter from the Source</a:t>
            </a:r>
          </a:p>
          <a:p>
            <a:pPr lvl="2"/>
            <a:r>
              <a:rPr lang="en-US" b="0" dirty="0" smtClean="0"/>
              <a:t>Require the ESA Approval Letter for the Source</a:t>
            </a:r>
          </a:p>
          <a:p>
            <a:pPr lvl="1"/>
            <a:r>
              <a:rPr lang="en-US" b="0" dirty="0" smtClean="0"/>
              <a:t>New  </a:t>
            </a:r>
            <a:r>
              <a:rPr lang="en-US" b="0" dirty="0"/>
              <a:t>Distributor </a:t>
            </a:r>
            <a:r>
              <a:rPr lang="en-US" b="0" dirty="0" smtClean="0"/>
              <a:t> or Production Acceptance Holder  (PAH) With New Source</a:t>
            </a:r>
            <a:endParaRPr lang="en-US" b="0" dirty="0"/>
          </a:p>
          <a:p>
            <a:pPr lvl="2"/>
            <a:r>
              <a:rPr lang="en-US" b="0" dirty="0" smtClean="0"/>
              <a:t>Require </a:t>
            </a:r>
            <a:r>
              <a:rPr lang="en-US" b="0" dirty="0"/>
              <a:t>a Designation Letter from the Source</a:t>
            </a:r>
          </a:p>
          <a:p>
            <a:pPr lvl="2"/>
            <a:r>
              <a:rPr lang="en-US" b="0" dirty="0" smtClean="0"/>
              <a:t>Require </a:t>
            </a:r>
            <a:r>
              <a:rPr lang="en-US" b="0" dirty="0"/>
              <a:t>the </a:t>
            </a:r>
            <a:r>
              <a:rPr lang="en-US" b="0" dirty="0" smtClean="0"/>
              <a:t>Complete SAR with the Source Data per the ESA Qualification Requirement</a:t>
            </a:r>
          </a:p>
          <a:p>
            <a:pPr lvl="1"/>
            <a:r>
              <a:rPr lang="en-US" b="0" dirty="0" smtClean="0"/>
              <a:t>New Distributor  </a:t>
            </a:r>
            <a:r>
              <a:rPr lang="en-US" b="0" dirty="0"/>
              <a:t>or Production Acceptance Holder  (PAH</a:t>
            </a:r>
            <a:r>
              <a:rPr lang="en-US" b="0" dirty="0" smtClean="0"/>
              <a:t>) submitting as the manufacture or repair source </a:t>
            </a:r>
          </a:p>
          <a:p>
            <a:pPr lvl="2"/>
            <a:r>
              <a:rPr lang="en-US" b="0" dirty="0" smtClean="0"/>
              <a:t>Required the ESA to make a Distributor determination.</a:t>
            </a:r>
          </a:p>
          <a:p>
            <a:pPr lvl="2"/>
            <a:r>
              <a:rPr lang="en-US" b="0" dirty="0" smtClean="0"/>
              <a:t>Return the SAR without action and with the following Recommendations</a:t>
            </a:r>
          </a:p>
          <a:p>
            <a:pPr lvl="3"/>
            <a:r>
              <a:rPr lang="en-US" b="0" dirty="0" smtClean="0"/>
              <a:t>Submit a </a:t>
            </a:r>
            <a:r>
              <a:rPr lang="en-US" b="0" dirty="0"/>
              <a:t>Designation Letter from the Source</a:t>
            </a:r>
          </a:p>
          <a:p>
            <a:pPr lvl="3"/>
            <a:r>
              <a:rPr lang="en-US" b="0" dirty="0" smtClean="0"/>
              <a:t>Submit the </a:t>
            </a:r>
            <a:r>
              <a:rPr lang="en-US" b="0" dirty="0"/>
              <a:t>Complete SAR with the Source Data per the ESA Qualification Requirement</a:t>
            </a:r>
          </a:p>
          <a:p>
            <a:pPr lvl="3"/>
            <a:endParaRPr lang="en-US" dirty="0"/>
          </a:p>
          <a:p>
            <a:pPr marL="914400" lvl="2" indent="0">
              <a:buNone/>
            </a:pPr>
            <a:r>
              <a:rPr lang="en-US" dirty="0" smtClean="0"/>
              <a:t>		</a:t>
            </a:r>
            <a:endParaRPr lang="en-US" dirty="0"/>
          </a:p>
          <a:p>
            <a:pPr marL="914400" lvl="2" indent="0">
              <a:buNone/>
            </a:pPr>
            <a:endParaRPr lang="en-US" dirty="0"/>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61</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Distributors/Dealers</a:t>
            </a:r>
            <a:endParaRPr lang="en-US" sz="2800" b="0" dirty="0"/>
          </a:p>
        </p:txBody>
      </p:sp>
    </p:spTree>
    <p:extLst>
      <p:ext uri="{BB962C8B-B14F-4D97-AF65-F5344CB8AC3E}">
        <p14:creationId xmlns:p14="http://schemas.microsoft.com/office/powerpoint/2010/main" val="2843594334"/>
      </p:ext>
    </p:extLst>
  </p:cSld>
  <p:clrMapOvr>
    <a:masterClrMapping/>
  </p:clrMapOvr>
  <p:transition>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97654" y="1134080"/>
            <a:ext cx="3400947" cy="5325987"/>
          </a:xfrm>
        </p:spPr>
        <p:txBody>
          <a:bodyPr/>
          <a:lstStyle/>
          <a:p>
            <a:pPr marL="342900" lvl="1" indent="-342900">
              <a:buFont typeface="Arial" panose="020B0604020202020204" pitchFamily="34" charset="0"/>
              <a:buChar char="•"/>
            </a:pPr>
            <a:r>
              <a:rPr lang="en-US" b="0" dirty="0" smtClean="0">
                <a:ea typeface="+mn-ea"/>
                <a:cs typeface="+mn-cs"/>
              </a:rPr>
              <a:t>CSI </a:t>
            </a:r>
            <a:r>
              <a:rPr lang="en-US" b="0" dirty="0">
                <a:ea typeface="+mn-ea"/>
                <a:cs typeface="+mn-cs"/>
              </a:rPr>
              <a:t>every 3 </a:t>
            </a:r>
            <a:r>
              <a:rPr lang="en-US" b="0" dirty="0" smtClean="0">
                <a:ea typeface="+mn-ea"/>
                <a:cs typeface="+mn-cs"/>
              </a:rPr>
              <a:t>Years</a:t>
            </a:r>
          </a:p>
          <a:p>
            <a:pPr marL="342900" lvl="1" indent="-342900">
              <a:buFont typeface="Arial" panose="020B0604020202020204" pitchFamily="34" charset="0"/>
              <a:buChar char="•"/>
            </a:pPr>
            <a:r>
              <a:rPr lang="en-US" b="0" dirty="0" smtClean="0">
                <a:ea typeface="+mn-ea"/>
                <a:cs typeface="+mn-cs"/>
              </a:rPr>
              <a:t>CAI </a:t>
            </a:r>
            <a:r>
              <a:rPr lang="en-US" b="0" dirty="0">
                <a:ea typeface="+mn-ea"/>
                <a:cs typeface="+mn-cs"/>
              </a:rPr>
              <a:t>every 7 </a:t>
            </a:r>
            <a:r>
              <a:rPr lang="en-US" b="0" dirty="0" smtClean="0">
                <a:ea typeface="+mn-ea"/>
                <a:cs typeface="+mn-cs"/>
              </a:rPr>
              <a:t>Years</a:t>
            </a:r>
          </a:p>
          <a:p>
            <a:pPr marL="342900" lvl="1" indent="-342900">
              <a:buFont typeface="Arial" panose="020B0604020202020204" pitchFamily="34" charset="0"/>
              <a:buChar char="•"/>
            </a:pPr>
            <a:r>
              <a:rPr lang="en-US" b="0" dirty="0" smtClean="0">
                <a:ea typeface="+mn-ea"/>
                <a:cs typeface="+mn-cs"/>
              </a:rPr>
              <a:t>Assembly SAR </a:t>
            </a:r>
            <a:r>
              <a:rPr lang="en-US" b="0" dirty="0">
                <a:ea typeface="+mn-ea"/>
                <a:cs typeface="+mn-cs"/>
              </a:rPr>
              <a:t>Packages</a:t>
            </a:r>
          </a:p>
          <a:p>
            <a:pPr marL="742950" lvl="2" indent="-342900">
              <a:buFont typeface="Arial" panose="020B0604020202020204" pitchFamily="34" charset="0"/>
              <a:buChar char="•"/>
            </a:pPr>
            <a:r>
              <a:rPr lang="en-US" b="0" dirty="0">
                <a:ea typeface="+mn-ea"/>
                <a:cs typeface="+mn-cs"/>
              </a:rPr>
              <a:t>Master </a:t>
            </a:r>
          </a:p>
          <a:p>
            <a:pPr marL="742950" lvl="2" indent="-342900">
              <a:buFont typeface="Arial" panose="020B0604020202020204" pitchFamily="34" charset="0"/>
              <a:buChar char="•"/>
            </a:pPr>
            <a:r>
              <a:rPr lang="en-US" b="0" dirty="0">
                <a:ea typeface="+mn-ea"/>
                <a:cs typeface="+mn-cs"/>
              </a:rPr>
              <a:t>SAR Lite Packages </a:t>
            </a:r>
          </a:p>
          <a:p>
            <a:pPr marL="742950" lvl="2" indent="-342900">
              <a:buFont typeface="Arial" panose="020B0604020202020204" pitchFamily="34" charset="0"/>
              <a:buChar char="•"/>
            </a:pPr>
            <a:r>
              <a:rPr lang="en-US" b="0" dirty="0">
                <a:ea typeface="+mn-ea"/>
                <a:cs typeface="+mn-cs"/>
              </a:rPr>
              <a:t>Submitted </a:t>
            </a:r>
            <a:r>
              <a:rPr lang="en-US" b="0" dirty="0" smtClean="0">
                <a:ea typeface="+mn-ea"/>
                <a:cs typeface="+mn-cs"/>
              </a:rPr>
              <a:t>Within 30 Days</a:t>
            </a:r>
            <a:endParaRPr lang="en-US" b="0" dirty="0">
              <a:ea typeface="+mn-ea"/>
              <a:cs typeface="+mn-cs"/>
            </a:endParaRPr>
          </a:p>
          <a:p>
            <a:pPr marL="342900" lvl="1" indent="-342900">
              <a:buFont typeface="Arial" panose="020B0604020202020204" pitchFamily="34" charset="0"/>
              <a:buChar char="•"/>
            </a:pPr>
            <a:r>
              <a:rPr lang="en-US" b="0" dirty="0">
                <a:ea typeface="+mn-ea"/>
                <a:cs typeface="+mn-cs"/>
              </a:rPr>
              <a:t>Artifacts </a:t>
            </a:r>
            <a:r>
              <a:rPr lang="en-US" b="0" dirty="0" smtClean="0">
                <a:ea typeface="+mn-ea"/>
                <a:cs typeface="+mn-cs"/>
              </a:rPr>
              <a:t>Submitted</a:t>
            </a:r>
            <a:endParaRPr lang="en-US" b="0" dirty="0">
              <a:ea typeface="+mn-ea"/>
              <a:cs typeface="+mn-cs"/>
            </a:endParaRPr>
          </a:p>
          <a:p>
            <a:pPr marL="342900" lvl="1" indent="-342900">
              <a:buFont typeface="Arial" panose="020B0604020202020204" pitchFamily="34" charset="0"/>
              <a:buChar char="•"/>
            </a:pPr>
            <a:r>
              <a:rPr lang="en-US" b="0" dirty="0">
                <a:ea typeface="+mn-ea"/>
                <a:cs typeface="+mn-cs"/>
              </a:rPr>
              <a:t>Prime &amp; OEM </a:t>
            </a:r>
          </a:p>
          <a:p>
            <a:pPr marL="742950" lvl="2" indent="-342900">
              <a:buFont typeface="Arial" panose="020B0604020202020204" pitchFamily="34" charset="0"/>
              <a:buChar char="•"/>
            </a:pPr>
            <a:r>
              <a:rPr lang="en-US" b="0" dirty="0" smtClean="0">
                <a:ea typeface="+mn-ea"/>
                <a:cs typeface="+mn-cs"/>
              </a:rPr>
              <a:t>Removed p</a:t>
            </a:r>
            <a:r>
              <a:rPr lang="en-US" b="0" dirty="0" smtClean="0"/>
              <a:t>er </a:t>
            </a:r>
            <a:r>
              <a:rPr lang="en-US" b="0" dirty="0"/>
              <a:t>AFI </a:t>
            </a:r>
            <a:r>
              <a:rPr lang="en-US" b="0" dirty="0" smtClean="0"/>
              <a:t>20-106</a:t>
            </a:r>
          </a:p>
          <a:p>
            <a:pPr marL="742950" lvl="2" indent="-342900">
              <a:buFont typeface="Arial" panose="020B0604020202020204" pitchFamily="34" charset="0"/>
              <a:buChar char="•"/>
            </a:pPr>
            <a:r>
              <a:rPr lang="en-US" b="0" dirty="0" smtClean="0">
                <a:ea typeface="+mn-ea"/>
                <a:cs typeface="+mn-cs"/>
              </a:rPr>
              <a:t>Should </a:t>
            </a:r>
            <a:r>
              <a:rPr lang="en-US" b="0" dirty="0">
                <a:ea typeface="+mn-ea"/>
                <a:cs typeface="+mn-cs"/>
              </a:rPr>
              <a:t>not be removed </a:t>
            </a:r>
            <a:r>
              <a:rPr lang="en-US" b="0" dirty="0" smtClean="0">
                <a:ea typeface="+mn-ea"/>
                <a:cs typeface="+mn-cs"/>
              </a:rPr>
              <a:t>based </a:t>
            </a:r>
            <a:r>
              <a:rPr lang="en-US" b="0" dirty="0">
                <a:ea typeface="+mn-ea"/>
                <a:cs typeface="+mn-cs"/>
              </a:rPr>
              <a:t>time limits</a:t>
            </a:r>
            <a:r>
              <a:rPr lang="en-US" sz="1200" b="0" dirty="0" smtClean="0">
                <a:ea typeface="+mn-ea"/>
                <a:cs typeface="+mn-cs"/>
              </a:rPr>
              <a:t>.</a:t>
            </a:r>
            <a:endParaRPr lang="en-US" sz="1200" b="0" dirty="0">
              <a:ea typeface="+mn-ea"/>
              <a:cs typeface="+mn-cs"/>
            </a:endParaRP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62</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Source Resubstantiation Request (SRR)</a:t>
            </a:r>
            <a:endParaRPr lang="en-US" sz="2800" b="0" dirty="0"/>
          </a:p>
        </p:txBody>
      </p:sp>
      <p:sp>
        <p:nvSpPr>
          <p:cNvPr id="2" name="TextBox 1"/>
          <p:cNvSpPr txBox="1"/>
          <p:nvPr/>
        </p:nvSpPr>
        <p:spPr>
          <a:xfrm>
            <a:off x="502883" y="5460474"/>
            <a:ext cx="8517292" cy="1261884"/>
          </a:xfrm>
          <a:prstGeom prst="rect">
            <a:avLst/>
          </a:prstGeom>
          <a:noFill/>
        </p:spPr>
        <p:txBody>
          <a:bodyPr wrap="square" rtlCol="0">
            <a:spAutoFit/>
          </a:bodyPr>
          <a:lstStyle/>
          <a:p>
            <a:r>
              <a:rPr lang="en-US" sz="2400" dirty="0" smtClean="0">
                <a:solidFill>
                  <a:srgbClr val="FF0000"/>
                </a:solidFill>
              </a:rPr>
              <a:t>To Resubstantiate, CAGE must have produced Subject Item within the Approval Period, else a SAR CAT II or Waiver must be submitted.</a:t>
            </a:r>
          </a:p>
          <a:p>
            <a:endParaRPr lang="en-US" sz="2800" dirty="0">
              <a:solidFill>
                <a:srgbClr val="FF0000"/>
              </a:solidFill>
            </a:endParaRP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995" y="1233489"/>
            <a:ext cx="5647330" cy="345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86401"/>
      </p:ext>
    </p:extLst>
  </p:cSld>
  <p:clrMapOvr>
    <a:masterClrMapping/>
  </p:clrMapOvr>
  <p:transition>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24" y="1130750"/>
            <a:ext cx="8931752" cy="526415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b="0" dirty="0" smtClean="0">
                <a:solidFill>
                  <a:schemeClr val="tx2"/>
                </a:solidFill>
              </a:rPr>
              <a:t>LPS </a:t>
            </a:r>
            <a:r>
              <a:rPr lang="en-US" b="0" dirty="0">
                <a:solidFill>
                  <a:schemeClr val="tx2"/>
                </a:solidFill>
              </a:rPr>
              <a:t>Form </a:t>
            </a:r>
            <a:r>
              <a:rPr lang="en-US" b="0" dirty="0" smtClean="0">
                <a:solidFill>
                  <a:schemeClr val="tx2"/>
                </a:solidFill>
              </a:rPr>
              <a:t>810 20150320 </a:t>
            </a:r>
            <a:endParaRPr lang="en-US" b="0" dirty="0">
              <a:solidFill>
                <a:schemeClr val="tx2"/>
              </a:solidFill>
            </a:endParaRPr>
          </a:p>
          <a:p>
            <a:pPr marL="0" indent="0" algn="ctr">
              <a:buNone/>
            </a:pPr>
            <a:r>
              <a:rPr lang="en-US" b="0" dirty="0" smtClean="0">
                <a:solidFill>
                  <a:schemeClr val="tx2"/>
                </a:solidFill>
              </a:rPr>
              <a:t>Self-Assessment or Site Survey </a:t>
            </a:r>
            <a:r>
              <a:rPr lang="en-US" b="0" dirty="0">
                <a:solidFill>
                  <a:schemeClr val="tx2"/>
                </a:solidFill>
              </a:rPr>
              <a:t>Checklist</a:t>
            </a:r>
          </a:p>
          <a:p>
            <a:pPr marL="0" indent="0" algn="ctr">
              <a:buNone/>
            </a:pPr>
            <a:r>
              <a:rPr lang="en-US" b="0" dirty="0">
                <a:solidFill>
                  <a:schemeClr val="tx2"/>
                </a:solidFill>
              </a:rPr>
              <a:t>(May be </a:t>
            </a:r>
            <a:r>
              <a:rPr lang="en-US" b="0" dirty="0" smtClean="0">
                <a:solidFill>
                  <a:schemeClr val="tx2"/>
                </a:solidFill>
              </a:rPr>
              <a:t>adapted </a:t>
            </a:r>
            <a:r>
              <a:rPr lang="en-US" b="0" dirty="0">
                <a:solidFill>
                  <a:schemeClr val="tx2"/>
                </a:solidFill>
              </a:rPr>
              <a:t>to reflect needs</a:t>
            </a:r>
            <a:r>
              <a:rPr lang="en-US" b="0" dirty="0" smtClean="0">
                <a:solidFill>
                  <a:schemeClr val="tx2"/>
                </a:solidFill>
              </a:rPr>
              <a:t>)</a:t>
            </a:r>
            <a:endParaRPr lang="en-US" b="0" dirty="0">
              <a:solidFill>
                <a:schemeClr val="tx2"/>
              </a:solidFill>
            </a:endParaRPr>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63</a:t>
            </a:fld>
            <a:endParaRPr lang="en-US" dirty="0"/>
          </a:p>
        </p:txBody>
      </p:sp>
    </p:spTree>
    <p:extLst>
      <p:ext uri="{BB962C8B-B14F-4D97-AF65-F5344CB8AC3E}">
        <p14:creationId xmlns:p14="http://schemas.microsoft.com/office/powerpoint/2010/main" val="1268834285"/>
      </p:ext>
    </p:extLst>
  </p:cSld>
  <p:clrMapOvr>
    <a:masterClrMapping/>
  </p:clrMapOvr>
  <p:transition>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Self-Assessment (SA) Checklist</a:t>
            </a:r>
            <a:endParaRPr lang="en-US" sz="2800" dirty="0"/>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64</a:t>
            </a:fld>
            <a:endParaRPr lang="en-US" dirty="0"/>
          </a:p>
        </p:txBody>
      </p:sp>
      <p:sp>
        <p:nvSpPr>
          <p:cNvPr id="12" name="Content Placeholder 11"/>
          <p:cNvSpPr>
            <a:spLocks noGrp="1"/>
          </p:cNvSpPr>
          <p:nvPr>
            <p:ph idx="1"/>
          </p:nvPr>
        </p:nvSpPr>
        <p:spPr>
          <a:xfrm>
            <a:off x="96838" y="1114425"/>
            <a:ext cx="4014788" cy="5264150"/>
          </a:xfrm>
        </p:spPr>
        <p:txBody>
          <a:bodyPr/>
          <a:lstStyle/>
          <a:p>
            <a:pPr>
              <a:buFont typeface="Arial" panose="020B0604020202020204" pitchFamily="34" charset="0"/>
              <a:buChar char="•"/>
            </a:pPr>
            <a:r>
              <a:rPr lang="en-US" sz="1800" b="0" dirty="0" smtClean="0"/>
              <a:t>Comprehensive review of the Quality Management System and all supporting documents </a:t>
            </a:r>
          </a:p>
          <a:p>
            <a:pPr lvl="1">
              <a:buFont typeface="Arial" panose="020B0604020202020204" pitchFamily="34" charset="0"/>
              <a:buChar char="•"/>
            </a:pPr>
            <a:r>
              <a:rPr lang="en-US" sz="2000" b="0" dirty="0" smtClean="0"/>
              <a:t>15 Page Checklist</a:t>
            </a:r>
          </a:p>
          <a:p>
            <a:pPr>
              <a:buFont typeface="Arial" panose="020B0604020202020204" pitchFamily="34" charset="0"/>
              <a:buChar char="•"/>
            </a:pPr>
            <a:r>
              <a:rPr lang="en-US" sz="1800" b="0" dirty="0" smtClean="0"/>
              <a:t>Three phase Process</a:t>
            </a:r>
          </a:p>
          <a:p>
            <a:pPr lvl="1">
              <a:buFont typeface="Arial" panose="020B0604020202020204" pitchFamily="34" charset="0"/>
              <a:buChar char="•"/>
            </a:pPr>
            <a:r>
              <a:rPr lang="en-US" sz="2000" b="0" dirty="0" smtClean="0"/>
              <a:t>Submittal</a:t>
            </a:r>
          </a:p>
          <a:p>
            <a:pPr lvl="1">
              <a:buFont typeface="Arial" panose="020B0604020202020204" pitchFamily="34" charset="0"/>
              <a:buChar char="•"/>
            </a:pPr>
            <a:r>
              <a:rPr lang="en-US" sz="2000" b="0" dirty="0" smtClean="0"/>
              <a:t>Review &amp; Resubmittal</a:t>
            </a:r>
          </a:p>
          <a:p>
            <a:pPr lvl="1">
              <a:buFont typeface="Arial" panose="020B0604020202020204" pitchFamily="34" charset="0"/>
              <a:buChar char="•"/>
            </a:pPr>
            <a:r>
              <a:rPr lang="en-US" sz="2000" b="0" dirty="0" smtClean="0"/>
              <a:t>CAR &amp; CAR Management</a:t>
            </a:r>
          </a:p>
          <a:p>
            <a:pPr>
              <a:buFont typeface="Arial" panose="020B0604020202020204" pitchFamily="34" charset="0"/>
              <a:buChar char="•"/>
            </a:pPr>
            <a:r>
              <a:rPr lang="en-US" sz="1800" b="0" dirty="0" smtClean="0"/>
              <a:t>ESA Recommendation for Site Survey</a:t>
            </a:r>
          </a:p>
          <a:p>
            <a:pPr>
              <a:buFont typeface="Arial" panose="020B0604020202020204" pitchFamily="34" charset="0"/>
              <a:buChar char="•"/>
            </a:pPr>
            <a:r>
              <a:rPr lang="en-US" sz="1800" b="0" dirty="0" smtClean="0"/>
              <a:t>Same Checklist is used for Site Survey</a:t>
            </a:r>
          </a:p>
          <a:p>
            <a:pPr>
              <a:buFont typeface="Arial" panose="020B0604020202020204" pitchFamily="34" charset="0"/>
              <a:buChar char="•"/>
            </a:pPr>
            <a:r>
              <a:rPr lang="en-US" sz="1800" b="0" dirty="0" smtClean="0"/>
              <a:t>Based on the ASAM Checklist</a:t>
            </a:r>
          </a:p>
          <a:p>
            <a:pPr marL="0" indent="0">
              <a:buNone/>
            </a:pPr>
            <a:endParaRPr lang="en-US" dirty="0"/>
          </a:p>
        </p:txBody>
      </p:sp>
      <p:pic>
        <p:nvPicPr>
          <p:cNvPr id="297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626" y="1123950"/>
            <a:ext cx="4553376" cy="536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79397"/>
      </p:ext>
    </p:extLst>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Site Survey (SS) Determination</a:t>
            </a:r>
            <a:endParaRPr lang="en-US" sz="2800" b="0" dirty="0"/>
          </a:p>
        </p:txBody>
      </p:sp>
      <p:sp>
        <p:nvSpPr>
          <p:cNvPr id="3" name="Content Placeholder 2"/>
          <p:cNvSpPr>
            <a:spLocks noGrp="1"/>
          </p:cNvSpPr>
          <p:nvPr>
            <p:ph idx="1"/>
          </p:nvPr>
        </p:nvSpPr>
        <p:spPr>
          <a:xfrm>
            <a:off x="96838" y="1123950"/>
            <a:ext cx="9047162" cy="5264150"/>
          </a:xfrm>
        </p:spPr>
        <p:txBody>
          <a:bodyPr/>
          <a:lstStyle/>
          <a:p>
            <a:r>
              <a:rPr lang="en-US" sz="2000" b="0" dirty="0" smtClean="0"/>
              <a:t>ESA Determination</a:t>
            </a:r>
          </a:p>
          <a:p>
            <a:pPr lvl="1"/>
            <a:r>
              <a:rPr lang="en-US" sz="1800" b="0" dirty="0" smtClean="0"/>
              <a:t>Self-Assessment without Site Survey Approval</a:t>
            </a:r>
          </a:p>
          <a:p>
            <a:pPr lvl="2"/>
            <a:r>
              <a:rPr lang="en-US" sz="1800" b="0" dirty="0" smtClean="0"/>
              <a:t>Email/Mail</a:t>
            </a:r>
          </a:p>
          <a:p>
            <a:pPr lvl="2"/>
            <a:r>
              <a:rPr lang="en-US" sz="1800" b="0" dirty="0" smtClean="0"/>
              <a:t>Self Corrections are Reviewed </a:t>
            </a:r>
          </a:p>
          <a:p>
            <a:pPr lvl="2"/>
            <a:r>
              <a:rPr lang="en-US" sz="1800" b="0" dirty="0" smtClean="0"/>
              <a:t>No </a:t>
            </a:r>
            <a:r>
              <a:rPr lang="en-US" sz="1800" b="0" dirty="0"/>
              <a:t>additional Action </a:t>
            </a:r>
            <a:r>
              <a:rPr lang="en-US" sz="1800" b="0" dirty="0" smtClean="0"/>
              <a:t>Required</a:t>
            </a:r>
          </a:p>
          <a:p>
            <a:pPr lvl="1"/>
            <a:r>
              <a:rPr lang="en-US" sz="1800" b="0" dirty="0" smtClean="0"/>
              <a:t>Site Survey 1-Day Review (Plant Verification)</a:t>
            </a:r>
          </a:p>
          <a:p>
            <a:pPr lvl="2"/>
            <a:r>
              <a:rPr lang="en-US" sz="1800" b="0" dirty="0" smtClean="0"/>
              <a:t>2 Person Site Visit</a:t>
            </a:r>
          </a:p>
          <a:p>
            <a:pPr lvl="2"/>
            <a:r>
              <a:rPr lang="en-US" sz="1800" b="0" dirty="0" smtClean="0"/>
              <a:t>Overall Operation Review</a:t>
            </a:r>
          </a:p>
          <a:p>
            <a:pPr lvl="1"/>
            <a:r>
              <a:rPr lang="en-US" sz="1800" b="0" dirty="0" smtClean="0"/>
              <a:t>Site Survey 3-Day Review (Full/36 Hours)</a:t>
            </a:r>
          </a:p>
          <a:p>
            <a:pPr lvl="2"/>
            <a:r>
              <a:rPr lang="en-US" sz="1800" b="0" dirty="0"/>
              <a:t>2 Person </a:t>
            </a:r>
            <a:r>
              <a:rPr lang="en-US" sz="1800" b="0" dirty="0" smtClean="0"/>
              <a:t>Site Visit</a:t>
            </a:r>
            <a:endParaRPr lang="en-US" sz="1800" b="0" dirty="0"/>
          </a:p>
          <a:p>
            <a:pPr lvl="2"/>
            <a:r>
              <a:rPr lang="en-US" sz="1800" b="0" dirty="0" smtClean="0"/>
              <a:t>Full Self-Assessment Checklist Validation</a:t>
            </a:r>
          </a:p>
          <a:p>
            <a:r>
              <a:rPr lang="en-US" sz="2000" b="0" dirty="0" smtClean="0"/>
              <a:t>Based on Self Assessment Results &amp; DoD Search</a:t>
            </a:r>
            <a:endParaRPr lang="en-US" sz="2000" b="0" dirty="0"/>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65</a:t>
            </a:fld>
            <a:endParaRPr lang="en-US" dirty="0"/>
          </a:p>
        </p:txBody>
      </p:sp>
    </p:spTree>
    <p:extLst>
      <p:ext uri="{BB962C8B-B14F-4D97-AF65-F5344CB8AC3E}">
        <p14:creationId xmlns:p14="http://schemas.microsoft.com/office/powerpoint/2010/main" val="1134582285"/>
      </p:ext>
    </p:extLst>
  </p:cSld>
  <p:clrMapOvr>
    <a:masterClrMapping/>
  </p:clrMapOvr>
  <p:transition>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Corrective Action Request (CAR)</a:t>
            </a:r>
            <a:endParaRPr lang="en-US" sz="2800" b="0" dirty="0"/>
          </a:p>
        </p:txBody>
      </p:sp>
      <p:sp>
        <p:nvSpPr>
          <p:cNvPr id="3" name="Content Placeholder 2"/>
          <p:cNvSpPr>
            <a:spLocks noGrp="1"/>
          </p:cNvSpPr>
          <p:nvPr>
            <p:ph idx="1"/>
          </p:nvPr>
        </p:nvSpPr>
        <p:spPr>
          <a:xfrm>
            <a:off x="127005" y="1076319"/>
            <a:ext cx="4000500" cy="5264150"/>
          </a:xfrm>
        </p:spPr>
        <p:txBody>
          <a:bodyPr/>
          <a:lstStyle/>
          <a:p>
            <a:pPr>
              <a:buFont typeface="Arial" panose="020B0604020202020204" pitchFamily="34" charset="0"/>
              <a:buChar char="•"/>
            </a:pPr>
            <a:r>
              <a:rPr lang="en-US" sz="2000" b="0" dirty="0"/>
              <a:t>Engineering</a:t>
            </a:r>
          </a:p>
          <a:p>
            <a:pPr lvl="1">
              <a:buFont typeface="Arial" panose="020B0604020202020204" pitchFamily="34" charset="0"/>
              <a:buChar char="•"/>
            </a:pPr>
            <a:r>
              <a:rPr lang="en-US" sz="1800" b="0" dirty="0" smtClean="0"/>
              <a:t>Completes Self-Assessment  </a:t>
            </a:r>
          </a:p>
          <a:p>
            <a:pPr lvl="1">
              <a:buFont typeface="Arial" panose="020B0604020202020204" pitchFamily="34" charset="0"/>
              <a:buChar char="•"/>
            </a:pPr>
            <a:r>
              <a:rPr lang="en-US" sz="1800" b="0" dirty="0" smtClean="0"/>
              <a:t>3 Phase Process</a:t>
            </a:r>
          </a:p>
          <a:p>
            <a:pPr lvl="2">
              <a:buFont typeface="Arial" panose="020B0604020202020204" pitchFamily="34" charset="0"/>
              <a:buChar char="•"/>
            </a:pPr>
            <a:r>
              <a:rPr lang="en-US" sz="1800" b="0" dirty="0" smtClean="0"/>
              <a:t>Submit</a:t>
            </a:r>
          </a:p>
          <a:p>
            <a:pPr lvl="2">
              <a:buFont typeface="Arial" panose="020B0604020202020204" pitchFamily="34" charset="0"/>
              <a:buChar char="•"/>
            </a:pPr>
            <a:r>
              <a:rPr lang="en-US" sz="1800" b="0" dirty="0" smtClean="0"/>
              <a:t>Evaluate</a:t>
            </a:r>
          </a:p>
          <a:p>
            <a:pPr lvl="2">
              <a:buFont typeface="Arial" panose="020B0604020202020204" pitchFamily="34" charset="0"/>
              <a:buChar char="•"/>
            </a:pPr>
            <a:r>
              <a:rPr lang="en-US" sz="1800" b="0" dirty="0" smtClean="0"/>
              <a:t>Track</a:t>
            </a:r>
          </a:p>
          <a:p>
            <a:pPr lvl="1">
              <a:buFont typeface="Arial" panose="020B0604020202020204" pitchFamily="34" charset="0"/>
              <a:buChar char="•"/>
            </a:pPr>
            <a:r>
              <a:rPr lang="en-US" sz="1800" b="0" dirty="0" smtClean="0"/>
              <a:t>Timeline must be monitored and maintained</a:t>
            </a:r>
          </a:p>
          <a:p>
            <a:pPr lvl="2">
              <a:buFont typeface="Arial" panose="020B0604020202020204" pitchFamily="34" charset="0"/>
              <a:buChar char="•"/>
            </a:pPr>
            <a:r>
              <a:rPr lang="en-US" sz="1800" b="0" dirty="0" smtClean="0"/>
              <a:t>Submitter must stay on implementation schedule </a:t>
            </a:r>
          </a:p>
          <a:p>
            <a:pPr lvl="1">
              <a:buFont typeface="Arial" panose="020B0604020202020204" pitchFamily="34" charset="0"/>
              <a:buChar char="•"/>
            </a:pPr>
            <a:r>
              <a:rPr lang="en-US" sz="1800" b="0" dirty="0" smtClean="0"/>
              <a:t>Site Survey may still be </a:t>
            </a:r>
            <a:r>
              <a:rPr lang="en-US" sz="1800" b="0" dirty="0"/>
              <a:t>required</a:t>
            </a:r>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66</a:t>
            </a:fld>
            <a:endParaRPr lang="en-US"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888" y="1176339"/>
            <a:ext cx="4526837" cy="535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40624"/>
      </p:ext>
    </p:extLst>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5279" y="1137657"/>
            <a:ext cx="4064772" cy="2698850"/>
          </a:xfrm>
        </p:spPr>
        <p:txBody>
          <a:bodyPr/>
          <a:lstStyle/>
          <a:p>
            <a:pPr>
              <a:buFont typeface="Arial" panose="020B0604020202020204" pitchFamily="34" charset="0"/>
              <a:buChar char="•"/>
            </a:pPr>
            <a:r>
              <a:rPr lang="en-US" b="0" dirty="0">
                <a:ea typeface="+mn-ea"/>
                <a:cs typeface="+mn-cs"/>
              </a:rPr>
              <a:t>ESA determines NSN Candidacy </a:t>
            </a:r>
          </a:p>
          <a:p>
            <a:pPr lvl="1">
              <a:buFont typeface="Arial" panose="020B0604020202020204" pitchFamily="34" charset="0"/>
              <a:buChar char="•"/>
            </a:pPr>
            <a:r>
              <a:rPr lang="en-US" b="0" dirty="0">
                <a:ea typeface="+mn-ea"/>
                <a:cs typeface="+mn-cs"/>
              </a:rPr>
              <a:t>F108, TF33, T56, T34 &amp; F117</a:t>
            </a:r>
          </a:p>
          <a:p>
            <a:pPr lvl="1">
              <a:buFont typeface="Arial" panose="020B0604020202020204" pitchFamily="34" charset="0"/>
              <a:buChar char="•"/>
            </a:pPr>
            <a:r>
              <a:rPr lang="en-US" b="0" dirty="0">
                <a:ea typeface="+mn-ea"/>
                <a:cs typeface="+mn-cs"/>
              </a:rPr>
              <a:t>Part Numbers</a:t>
            </a:r>
          </a:p>
          <a:p>
            <a:pPr lvl="1">
              <a:buFont typeface="Arial" panose="020B0604020202020204" pitchFamily="34" charset="0"/>
              <a:buChar char="•"/>
            </a:pPr>
            <a:r>
              <a:rPr lang="en-US" b="0" dirty="0">
                <a:ea typeface="+mn-ea"/>
                <a:cs typeface="+mn-cs"/>
              </a:rPr>
              <a:t>Manufacturing Sources</a:t>
            </a:r>
          </a:p>
          <a:p>
            <a:pPr lvl="1">
              <a:buFont typeface="Arial" panose="020B0604020202020204" pitchFamily="34" charset="0"/>
              <a:buChar char="•"/>
            </a:pPr>
            <a:r>
              <a:rPr lang="en-US" b="0" dirty="0">
                <a:ea typeface="+mn-ea"/>
                <a:cs typeface="+mn-cs"/>
              </a:rPr>
              <a:t>Repair Sources</a:t>
            </a:r>
          </a:p>
          <a:p>
            <a:pPr lvl="1">
              <a:buFont typeface="Arial" panose="020B0604020202020204" pitchFamily="34" charset="0"/>
              <a:buChar char="•"/>
            </a:pPr>
            <a:r>
              <a:rPr lang="en-US" b="0" dirty="0">
                <a:ea typeface="+mn-ea"/>
                <a:cs typeface="+mn-cs"/>
              </a:rPr>
              <a:t>Technical Requirements</a:t>
            </a:r>
          </a:p>
          <a:p>
            <a:pPr marL="457200" lvl="1" indent="0">
              <a:buNone/>
            </a:pPr>
            <a:endParaRPr lang="en-US" sz="1800" b="0" dirty="0">
              <a:ea typeface="+mn-ea"/>
              <a:cs typeface="+mn-cs"/>
            </a:endParaRP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67</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Commercial Used/ Overhauled (C-U/O)Buys</a:t>
            </a:r>
            <a:endParaRPr lang="en-US" sz="2800" b="0" dirty="0"/>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306" y="1277991"/>
            <a:ext cx="3409114" cy="4143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911" y="1822749"/>
            <a:ext cx="2979682" cy="402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p:nvSpPr>
        <p:spPr bwMode="auto">
          <a:xfrm>
            <a:off x="722614" y="6017706"/>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smtClean="0"/>
              <a:t>C-U/O PowerPoint Slides on SASPO Site </a:t>
            </a:r>
            <a:endParaRPr lang="en-US" altLang="en-US" sz="2400" b="1" dirty="0">
              <a:latin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30617159"/>
              </p:ext>
            </p:extLst>
          </p:nvPr>
        </p:nvGraphicFramePr>
        <p:xfrm>
          <a:off x="419099" y="3985688"/>
          <a:ext cx="4072281" cy="1844040"/>
        </p:xfrm>
        <a:graphic>
          <a:graphicData uri="http://schemas.openxmlformats.org/drawingml/2006/table">
            <a:tbl>
              <a:tblPr/>
              <a:tblGrid>
                <a:gridCol w="757630"/>
                <a:gridCol w="1181388"/>
                <a:gridCol w="2133263"/>
              </a:tblGrid>
              <a:tr h="193766">
                <a:tc>
                  <a:txBody>
                    <a:bodyPr/>
                    <a:lstStyle/>
                    <a:p>
                      <a:pPr marL="0" algn="l" defTabSz="914400" rtl="0" eaLnBrk="1" fontAlgn="ctr" latinLnBrk="0" hangingPunct="1"/>
                      <a:r>
                        <a:rPr lang="en-US" sz="1300" b="0" i="0" u="none" strike="noStrike" kern="1200" dirty="0" smtClean="0">
                          <a:solidFill>
                            <a:srgbClr val="000000"/>
                          </a:solidFill>
                          <a:effectLst/>
                          <a:latin typeface="Calibri" panose="020F0502020204030204" pitchFamily="34" charset="0"/>
                          <a:ea typeface="+mn-ea"/>
                          <a:cs typeface="+mn-cs"/>
                        </a:rPr>
                        <a:t>Engines</a:t>
                      </a:r>
                      <a:endParaRPr lang="en-US" sz="13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a:noFill/>
                    </a:lnT>
                    <a:lnB>
                      <a:noFill/>
                    </a:lnB>
                  </a:tcPr>
                </a:tc>
                <a:tc>
                  <a:txBody>
                    <a:bodyPr/>
                    <a:lstStyle/>
                    <a:p>
                      <a:pPr algn="ctr" fontAlgn="ctr"/>
                      <a:r>
                        <a:rPr lang="en-US" sz="1300" b="0" i="0" u="none" strike="noStrike" dirty="0" smtClean="0">
                          <a:solidFill>
                            <a:srgbClr val="000000"/>
                          </a:solidFill>
                          <a:effectLst/>
                          <a:latin typeface="Calibri" panose="020F0502020204030204" pitchFamily="34" charset="0"/>
                        </a:rPr>
                        <a:t>Approved Repair</a:t>
                      </a:r>
                      <a:r>
                        <a:rPr lang="en-US" sz="1300" b="0" i="0" u="none" strike="noStrike" baseline="0" dirty="0" smtClean="0">
                          <a:solidFill>
                            <a:srgbClr val="000000"/>
                          </a:solidFill>
                          <a:effectLst/>
                          <a:latin typeface="Calibri" panose="020F0502020204030204" pitchFamily="34" charset="0"/>
                        </a:rPr>
                        <a:t> Source</a:t>
                      </a:r>
                      <a:endParaRPr lang="en-US" sz="13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ctr"/>
                      <a:r>
                        <a:rPr lang="en-US" sz="1300" b="0" i="0" u="none" strike="noStrike" dirty="0" smtClean="0">
                          <a:solidFill>
                            <a:srgbClr val="000000"/>
                          </a:solidFill>
                          <a:effectLst/>
                          <a:latin typeface="Calibri" panose="020F0502020204030204" pitchFamily="34" charset="0"/>
                        </a:rPr>
                        <a:t>Seeking Repair Sources </a:t>
                      </a:r>
                      <a:endParaRPr lang="en-US" sz="13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r>
              <a:tr h="117310">
                <a:tc>
                  <a:txBody>
                    <a:bodyPr/>
                    <a:lstStyle/>
                    <a:p>
                      <a:pPr algn="l" fontAlgn="b"/>
                      <a:r>
                        <a:rPr lang="en-US" sz="1300" b="0" i="0" u="none" strike="noStrike">
                          <a:solidFill>
                            <a:srgbClr val="000000"/>
                          </a:solidFill>
                          <a:effectLst/>
                          <a:latin typeface="Calibri" panose="020F0502020204030204" pitchFamily="34" charset="0"/>
                        </a:rPr>
                        <a:t>F108</a:t>
                      </a:r>
                    </a:p>
                  </a:txBody>
                  <a:tcPr marL="7620" marR="7620" marT="7620" marB="0" anchor="b">
                    <a:lnL>
                      <a:noFill/>
                    </a:lnL>
                    <a:lnR>
                      <a:noFill/>
                    </a:lnR>
                    <a:lnT>
                      <a:noFill/>
                    </a:lnT>
                    <a:lnB>
                      <a:noFill/>
                    </a:lnB>
                  </a:tcPr>
                </a:tc>
                <a:tc>
                  <a:txBody>
                    <a:bodyPr/>
                    <a:lstStyle/>
                    <a:p>
                      <a:pPr algn="ctr" fontAlgn="ctr"/>
                      <a:r>
                        <a:rPr lang="en-US" sz="1300" b="0" i="0" u="none" strike="noStrike" dirty="0">
                          <a:solidFill>
                            <a:srgbClr val="000000"/>
                          </a:solidFill>
                          <a:effectLst/>
                          <a:latin typeface="Calibri" panose="020F0502020204030204" pitchFamily="34" charset="0"/>
                        </a:rPr>
                        <a:t> $    </a:t>
                      </a:r>
                      <a:r>
                        <a:rPr lang="en-US" sz="1300" b="0" i="0" u="none" strike="noStrike" dirty="0" smtClean="0">
                          <a:solidFill>
                            <a:srgbClr val="000000"/>
                          </a:solidFill>
                          <a:effectLst/>
                          <a:latin typeface="Calibri" panose="020F0502020204030204" pitchFamily="34" charset="0"/>
                        </a:rPr>
                        <a:t>171,948,713 </a:t>
                      </a:r>
                      <a:endParaRPr lang="en-US" sz="13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Calibri" panose="020F0502020204030204" pitchFamily="34" charset="0"/>
                        </a:rPr>
                        <a:t>$38,921,017</a:t>
                      </a:r>
                    </a:p>
                  </a:txBody>
                  <a:tcPr marL="7620" marR="7620" marT="7620" marB="0" anchor="ctr">
                    <a:lnL>
                      <a:noFill/>
                    </a:lnL>
                    <a:lnR>
                      <a:noFill/>
                    </a:lnR>
                    <a:lnT>
                      <a:noFill/>
                    </a:lnT>
                    <a:lnB>
                      <a:noFill/>
                    </a:lnB>
                  </a:tcPr>
                </a:tc>
              </a:tr>
              <a:tr h="117310">
                <a:tc>
                  <a:txBody>
                    <a:bodyPr/>
                    <a:lstStyle/>
                    <a:p>
                      <a:pPr algn="l" fontAlgn="b"/>
                      <a:r>
                        <a:rPr lang="en-US" sz="1300" b="0" i="0" u="none" strike="noStrike" dirty="0">
                          <a:solidFill>
                            <a:srgbClr val="000000"/>
                          </a:solidFill>
                          <a:effectLst/>
                          <a:latin typeface="Calibri" panose="020F0502020204030204" pitchFamily="34" charset="0"/>
                        </a:rPr>
                        <a:t>T56</a:t>
                      </a:r>
                    </a:p>
                  </a:txBody>
                  <a:tcPr marL="7620" marR="7620" marT="7620" marB="0" anchor="b">
                    <a:lnL>
                      <a:noFill/>
                    </a:lnL>
                    <a:lnR>
                      <a:noFill/>
                    </a:lnR>
                    <a:lnT>
                      <a:noFill/>
                    </a:lnT>
                    <a:lnB>
                      <a:noFill/>
                    </a:lnB>
                  </a:tcPr>
                </a:tc>
                <a:tc>
                  <a:txBody>
                    <a:bodyPr/>
                    <a:lstStyle/>
                    <a:p>
                      <a:pPr algn="ctr" fontAlgn="ctr"/>
                      <a:r>
                        <a:rPr lang="en-US" sz="1300" b="0" i="0" u="none" strike="noStrike" dirty="0">
                          <a:solidFill>
                            <a:srgbClr val="000000"/>
                          </a:solidFill>
                          <a:effectLst/>
                          <a:latin typeface="Calibri" panose="020F0502020204030204" pitchFamily="34" charset="0"/>
                        </a:rPr>
                        <a:t> $      </a:t>
                      </a:r>
                      <a:r>
                        <a:rPr lang="en-US" sz="1300" b="0" i="0" u="none" strike="noStrike" dirty="0" smtClean="0">
                          <a:solidFill>
                            <a:srgbClr val="000000"/>
                          </a:solidFill>
                          <a:effectLst/>
                          <a:latin typeface="Calibri" panose="020F0502020204030204" pitchFamily="34" charset="0"/>
                        </a:rPr>
                        <a:t>21,259,357 </a:t>
                      </a:r>
                      <a:endParaRPr lang="en-US" sz="13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ctr"/>
                      <a:r>
                        <a:rPr lang="en-US" sz="1300" b="0" i="0" u="none" strike="noStrike">
                          <a:solidFill>
                            <a:srgbClr val="000000"/>
                          </a:solidFill>
                          <a:effectLst/>
                          <a:latin typeface="Calibri" panose="020F0502020204030204" pitchFamily="34" charset="0"/>
                        </a:rPr>
                        <a:t>$6,229,893</a:t>
                      </a:r>
                    </a:p>
                  </a:txBody>
                  <a:tcPr marL="7620" marR="7620" marT="7620" marB="0" anchor="ctr">
                    <a:lnL>
                      <a:noFill/>
                    </a:lnL>
                    <a:lnR>
                      <a:noFill/>
                    </a:lnR>
                    <a:lnT>
                      <a:noFill/>
                    </a:lnT>
                    <a:lnB>
                      <a:noFill/>
                    </a:lnB>
                  </a:tcPr>
                </a:tc>
              </a:tr>
              <a:tr h="117310">
                <a:tc>
                  <a:txBody>
                    <a:bodyPr/>
                    <a:lstStyle/>
                    <a:p>
                      <a:pPr algn="l" fontAlgn="b"/>
                      <a:r>
                        <a:rPr lang="en-US" sz="1300" b="0" i="0" u="none" strike="noStrike" dirty="0">
                          <a:solidFill>
                            <a:srgbClr val="000000"/>
                          </a:solidFill>
                          <a:effectLst/>
                          <a:latin typeface="Calibri" panose="020F0502020204030204" pitchFamily="34" charset="0"/>
                        </a:rPr>
                        <a:t>TF34</a:t>
                      </a:r>
                    </a:p>
                  </a:txBody>
                  <a:tcPr marL="7620" marR="7620" marT="7620" marB="0" anchor="b">
                    <a:lnL>
                      <a:noFill/>
                    </a:lnL>
                    <a:lnR>
                      <a:noFill/>
                    </a:lnR>
                    <a:lnT>
                      <a:noFill/>
                    </a:lnT>
                    <a:lnB>
                      <a:noFill/>
                    </a:lnB>
                  </a:tcPr>
                </a:tc>
                <a:tc>
                  <a:txBody>
                    <a:bodyPr/>
                    <a:lstStyle/>
                    <a:p>
                      <a:pPr algn="ctr" fontAlgn="ctr"/>
                      <a:r>
                        <a:rPr lang="en-US" sz="1300" b="0" i="0" u="none" strike="noStrike" dirty="0" smtClean="0">
                          <a:solidFill>
                            <a:srgbClr val="000000"/>
                          </a:solidFill>
                          <a:effectLst/>
                          <a:latin typeface="Calibri" panose="020F0502020204030204" pitchFamily="34" charset="0"/>
                        </a:rPr>
                        <a:t>$                       </a:t>
                      </a:r>
                      <a:r>
                        <a:rPr lang="en-US" sz="1300" b="0" i="0" u="none" strike="noStrike" dirty="0">
                          <a:solidFill>
                            <a:srgbClr val="000000"/>
                          </a:solidFill>
                          <a:effectLst/>
                          <a:latin typeface="Calibri" panose="020F0502020204030204" pitchFamily="34" charset="0"/>
                        </a:rPr>
                        <a:t>-   </a:t>
                      </a:r>
                    </a:p>
                  </a:txBody>
                  <a:tcPr marL="7620" marR="7620" marT="7620"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Calibri" panose="020F0502020204030204" pitchFamily="34" charset="0"/>
                        </a:rPr>
                        <a:t>$13,985,087</a:t>
                      </a:r>
                    </a:p>
                  </a:txBody>
                  <a:tcPr marL="7620" marR="7620" marT="7620" marB="0" anchor="ctr">
                    <a:lnL>
                      <a:noFill/>
                    </a:lnL>
                    <a:lnR>
                      <a:noFill/>
                    </a:lnR>
                    <a:lnT>
                      <a:noFill/>
                    </a:lnT>
                    <a:lnB>
                      <a:noFill/>
                    </a:lnB>
                  </a:tcPr>
                </a:tc>
              </a:tr>
              <a:tr h="117310">
                <a:tc>
                  <a:txBody>
                    <a:bodyPr/>
                    <a:lstStyle/>
                    <a:p>
                      <a:pPr algn="l" fontAlgn="b"/>
                      <a:r>
                        <a:rPr lang="en-US" sz="1300" b="0" i="0" u="none" strike="noStrike">
                          <a:solidFill>
                            <a:srgbClr val="000000"/>
                          </a:solidFill>
                          <a:effectLst/>
                          <a:latin typeface="Calibri" panose="020F0502020204030204" pitchFamily="34" charset="0"/>
                        </a:rPr>
                        <a:t>TF33</a:t>
                      </a:r>
                    </a:p>
                  </a:txBody>
                  <a:tcPr marL="7620" marR="7620" marT="7620" marB="0" anchor="b">
                    <a:lnL>
                      <a:noFill/>
                    </a:lnL>
                    <a:lnR>
                      <a:noFill/>
                    </a:lnR>
                    <a:lnT>
                      <a:noFill/>
                    </a:lnT>
                    <a:lnB>
                      <a:noFill/>
                    </a:lnB>
                  </a:tcPr>
                </a:tc>
                <a:tc>
                  <a:txBody>
                    <a:bodyPr/>
                    <a:lstStyle/>
                    <a:p>
                      <a:pPr algn="ctr" fontAlgn="ctr"/>
                      <a:r>
                        <a:rPr lang="en-US" sz="1300" b="0" i="0" u="none" strike="noStrike" dirty="0">
                          <a:solidFill>
                            <a:srgbClr val="000000"/>
                          </a:solidFill>
                          <a:effectLst/>
                          <a:latin typeface="Calibri" panose="020F0502020204030204" pitchFamily="34" charset="0"/>
                        </a:rPr>
                        <a:t> $      </a:t>
                      </a:r>
                      <a:r>
                        <a:rPr lang="en-US" sz="1300" b="0" i="0" u="none" strike="noStrike" dirty="0" smtClean="0">
                          <a:solidFill>
                            <a:srgbClr val="000000"/>
                          </a:solidFill>
                          <a:effectLst/>
                          <a:latin typeface="Calibri" panose="020F0502020204030204" pitchFamily="34" charset="0"/>
                        </a:rPr>
                        <a:t>22,965,312 </a:t>
                      </a:r>
                      <a:endParaRPr lang="en-US" sz="13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ctr"/>
                      <a:r>
                        <a:rPr lang="en-US" sz="1300" b="0" i="0" u="none" strike="noStrike">
                          <a:solidFill>
                            <a:srgbClr val="000000"/>
                          </a:solidFill>
                          <a:effectLst/>
                          <a:latin typeface="Calibri" panose="020F0502020204030204" pitchFamily="34" charset="0"/>
                        </a:rPr>
                        <a:t>$77,469,455</a:t>
                      </a:r>
                    </a:p>
                  </a:txBody>
                  <a:tcPr marL="7620" marR="7620" marT="7620" marB="0" anchor="ctr">
                    <a:lnL>
                      <a:noFill/>
                    </a:lnL>
                    <a:lnR>
                      <a:noFill/>
                    </a:lnR>
                    <a:lnT>
                      <a:noFill/>
                    </a:lnT>
                    <a:lnB>
                      <a:noFill/>
                    </a:lnB>
                  </a:tcPr>
                </a:tc>
              </a:tr>
              <a:tr h="117310">
                <a:tc>
                  <a:txBody>
                    <a:bodyPr/>
                    <a:lstStyle/>
                    <a:p>
                      <a:pPr algn="l" fontAlgn="b"/>
                      <a:r>
                        <a:rPr lang="en-US" sz="1300" b="0" i="0" u="none" strike="noStrike">
                          <a:solidFill>
                            <a:srgbClr val="000000"/>
                          </a:solidFill>
                          <a:effectLst/>
                          <a:latin typeface="Calibri" panose="020F0502020204030204" pitchFamily="34" charset="0"/>
                        </a:rPr>
                        <a:t>J85</a:t>
                      </a:r>
                    </a:p>
                  </a:txBody>
                  <a:tcPr marL="7620" marR="7620" marT="7620" marB="0" anchor="b">
                    <a:lnL>
                      <a:noFill/>
                    </a:lnL>
                    <a:lnR>
                      <a:noFill/>
                    </a:lnR>
                    <a:lnT>
                      <a:noFill/>
                    </a:lnT>
                    <a:lnB>
                      <a:noFill/>
                    </a:lnB>
                  </a:tcPr>
                </a:tc>
                <a:tc>
                  <a:txBody>
                    <a:bodyPr/>
                    <a:lstStyle/>
                    <a:p>
                      <a:pPr algn="ctr" fontAlgn="ctr"/>
                      <a:r>
                        <a:rPr lang="en-US" sz="1300" b="0" i="0" u="none" strike="noStrike" dirty="0">
                          <a:solidFill>
                            <a:srgbClr val="000000"/>
                          </a:solidFill>
                          <a:effectLst/>
                          <a:latin typeface="Calibri" panose="020F0502020204030204" pitchFamily="34" charset="0"/>
                        </a:rPr>
                        <a:t> $      </a:t>
                      </a:r>
                      <a:r>
                        <a:rPr lang="en-US" sz="1300" b="0" i="0" u="none" strike="noStrike" dirty="0" smtClean="0">
                          <a:solidFill>
                            <a:srgbClr val="000000"/>
                          </a:solidFill>
                          <a:effectLst/>
                          <a:latin typeface="Calibri" panose="020F0502020204030204" pitchFamily="34" charset="0"/>
                        </a:rPr>
                        <a:t>14,254,512 </a:t>
                      </a:r>
                      <a:endParaRPr lang="en-US" sz="13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ctr"/>
                      <a:r>
                        <a:rPr lang="en-US" sz="1300" b="0" i="0" u="none" strike="noStrike">
                          <a:solidFill>
                            <a:srgbClr val="000000"/>
                          </a:solidFill>
                          <a:effectLst/>
                          <a:latin typeface="Calibri" panose="020F0502020204030204" pitchFamily="34" charset="0"/>
                        </a:rPr>
                        <a:t>$28,887,601</a:t>
                      </a:r>
                    </a:p>
                  </a:txBody>
                  <a:tcPr marL="7620" marR="7620" marT="7620" marB="0" anchor="ctr">
                    <a:lnL>
                      <a:noFill/>
                    </a:lnL>
                    <a:lnR>
                      <a:noFill/>
                    </a:lnR>
                    <a:lnT>
                      <a:noFill/>
                    </a:lnT>
                    <a:lnB>
                      <a:noFill/>
                    </a:lnB>
                  </a:tcPr>
                </a:tc>
              </a:tr>
              <a:tr h="117310">
                <a:tc>
                  <a:txBody>
                    <a:bodyPr/>
                    <a:lstStyle/>
                    <a:p>
                      <a:pPr algn="l" fontAlgn="b"/>
                      <a:r>
                        <a:rPr lang="en-US" sz="1300" b="0" i="0" u="none" strike="noStrike" dirty="0">
                          <a:solidFill>
                            <a:srgbClr val="000000"/>
                          </a:solidFill>
                          <a:effectLst/>
                          <a:latin typeface="Calibri" panose="020F0502020204030204" pitchFamily="34" charset="0"/>
                        </a:rPr>
                        <a:t>T700</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300" b="0" i="0" u="none" strike="noStrike" dirty="0" smtClean="0">
                          <a:solidFill>
                            <a:srgbClr val="000000"/>
                          </a:solidFill>
                          <a:effectLst/>
                          <a:latin typeface="Calibri" panose="020F0502020204030204" pitchFamily="34" charset="0"/>
                        </a:rPr>
                        <a:t>$                       -   </a:t>
                      </a:r>
                      <a:endParaRPr lang="en-US" sz="13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 $  </a:t>
                      </a:r>
                      <a:r>
                        <a:rPr lang="en-US" sz="1300" b="0" i="0" u="none" strike="noStrike" dirty="0" smtClean="0">
                          <a:solidFill>
                            <a:srgbClr val="000000"/>
                          </a:solidFill>
                          <a:effectLst/>
                          <a:latin typeface="Calibri" panose="020F0502020204030204" pitchFamily="34" charset="0"/>
                        </a:rPr>
                        <a:t> 336,0000 </a:t>
                      </a:r>
                      <a:endParaRPr lang="en-US" sz="13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w="25400" cap="flat" cmpd="dbl" algn="ctr">
                      <a:solidFill>
                        <a:srgbClr val="000000"/>
                      </a:solidFill>
                      <a:prstDash val="solid"/>
                      <a:round/>
                      <a:headEnd type="none" w="med" len="med"/>
                      <a:tailEnd type="none" w="med" len="med"/>
                    </a:lnB>
                  </a:tcPr>
                </a:tc>
              </a:tr>
              <a:tr h="117310">
                <a:tc>
                  <a:txBody>
                    <a:bodyPr/>
                    <a:lstStyle/>
                    <a:p>
                      <a:pPr algn="l" fontAlgn="b"/>
                      <a:endParaRPr lang="en-US" sz="1300" b="0" i="0" u="none" strike="noStrike" dirty="0">
                        <a:solidFill>
                          <a:srgbClr val="000000"/>
                        </a:solidFill>
                        <a:effectLst/>
                        <a:latin typeface="Calibri" panose="020F050202020403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1300" b="0" i="0" u="none" strike="noStrike" dirty="0">
                          <a:solidFill>
                            <a:srgbClr val="000000"/>
                          </a:solidFill>
                          <a:effectLst/>
                          <a:latin typeface="Calibri" panose="020F0502020204030204" pitchFamily="34" charset="0"/>
                        </a:rPr>
                        <a:t> $    </a:t>
                      </a:r>
                      <a:r>
                        <a:rPr lang="en-US" sz="1300" b="0" i="0" u="none" strike="noStrike" dirty="0" smtClean="0">
                          <a:solidFill>
                            <a:srgbClr val="000000"/>
                          </a:solidFill>
                          <a:effectLst/>
                          <a:latin typeface="Calibri" panose="020F0502020204030204" pitchFamily="34" charset="0"/>
                        </a:rPr>
                        <a:t>230,427,894 </a:t>
                      </a:r>
                      <a:endParaRPr lang="en-US" sz="1300" b="0" i="0" u="none" strike="noStrike" dirty="0">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1300" b="0" i="0" u="none" strike="noStrike" dirty="0">
                          <a:solidFill>
                            <a:srgbClr val="000000"/>
                          </a:solidFill>
                          <a:effectLst/>
                          <a:latin typeface="Calibri" panose="020F0502020204030204" pitchFamily="34" charset="0"/>
                        </a:rPr>
                        <a:t>$165,829,053</a:t>
                      </a:r>
                    </a:p>
                  </a:txBody>
                  <a:tcPr marL="7620" marR="7620" marT="7620" marB="0" anchor="ctr">
                    <a:lnL>
                      <a:noFill/>
                    </a:lnL>
                    <a:lnR>
                      <a:noFill/>
                    </a:lnR>
                    <a:lnT w="25400" cap="flat" cmpd="dbl"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525242886"/>
      </p:ext>
    </p:extLst>
  </p:cSld>
  <p:clrMapOvr>
    <a:masterClrMapping/>
  </p:clrMapOvr>
  <p:transition>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21503" y="1166231"/>
            <a:ext cx="8341497" cy="4563287"/>
          </a:xfrm>
        </p:spPr>
        <p:txBody>
          <a:bodyPr/>
          <a:lstStyle/>
          <a:p>
            <a:r>
              <a:rPr lang="en-US" sz="2000" b="0" dirty="0" smtClean="0"/>
              <a:t>All CSI Production Documentation is Frozen after approval or FAT acceptance, which is last.</a:t>
            </a:r>
          </a:p>
          <a:p>
            <a:r>
              <a:rPr lang="en-US" sz="2000" b="0" dirty="0" smtClean="0"/>
              <a:t>If Supplier requires the </a:t>
            </a:r>
            <a:r>
              <a:rPr lang="en-US" sz="2000" b="0" dirty="0"/>
              <a:t>Production Documentation </a:t>
            </a:r>
            <a:r>
              <a:rPr lang="en-US" sz="2000" b="0" dirty="0" smtClean="0"/>
              <a:t> to be updated after approval, then must submit an update request including changes and supporting documentation:</a:t>
            </a:r>
          </a:p>
          <a:p>
            <a:pPr lvl="1"/>
            <a:r>
              <a:rPr lang="en-US" b="0" dirty="0" smtClean="0"/>
              <a:t>New Production Documentation</a:t>
            </a:r>
          </a:p>
          <a:p>
            <a:pPr lvl="1"/>
            <a:r>
              <a:rPr lang="en-US" b="0" dirty="0" smtClean="0"/>
              <a:t>STS List</a:t>
            </a:r>
          </a:p>
          <a:p>
            <a:pPr lvl="1"/>
            <a:r>
              <a:rPr lang="en-US" b="0" dirty="0" smtClean="0"/>
              <a:t>Copy of the Front Pages of the Data that drove the Change</a:t>
            </a:r>
          </a:p>
          <a:p>
            <a:pPr lvl="1"/>
            <a:r>
              <a:rPr lang="en-US" b="0" dirty="0" smtClean="0"/>
              <a:t>Approval Letter</a:t>
            </a:r>
          </a:p>
          <a:p>
            <a:r>
              <a:rPr lang="en-US" sz="2000" b="0" dirty="0" smtClean="0"/>
              <a:t>The Changes shall not be implemented unless ESA or PCO provide approval.   </a:t>
            </a:r>
          </a:p>
          <a:p>
            <a:r>
              <a:rPr lang="en-US" sz="2000" b="0" dirty="0" smtClean="0"/>
              <a:t>Submit Changes to SBO </a:t>
            </a:r>
          </a:p>
          <a:p>
            <a:r>
              <a:rPr lang="en-US" sz="2000" b="0" dirty="0" smtClean="0"/>
              <a:t>ESA will review and provide determination and update approval letter to reflect the new traveler update  </a:t>
            </a:r>
          </a:p>
          <a:p>
            <a:pPr marL="457200" lvl="1" indent="0">
              <a:buNone/>
            </a:pPr>
            <a:r>
              <a:rPr lang="en-US" b="0" dirty="0" smtClean="0"/>
              <a:t>	</a:t>
            </a:r>
          </a:p>
          <a:p>
            <a:pPr marL="457200" lvl="1" indent="0">
              <a:buNone/>
            </a:pPr>
            <a:endParaRPr lang="en-US" b="0" dirty="0"/>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68</a:t>
            </a:fld>
            <a:endParaRPr lang="en-US" dirty="0"/>
          </a:p>
        </p:txBody>
      </p:sp>
      <p:sp>
        <p:nvSpPr>
          <p:cNvPr id="7" name="Title 6"/>
          <p:cNvSpPr>
            <a:spLocks noGrp="1"/>
          </p:cNvSpPr>
          <p:nvPr>
            <p:ph type="title"/>
          </p:nvPr>
        </p:nvSpPr>
        <p:spPr/>
        <p:txBody>
          <a:bodyPr/>
          <a:lstStyle/>
          <a:p>
            <a:r>
              <a:rPr lang="en-US" sz="2800" b="0" dirty="0" smtClean="0"/>
              <a:t>Frozen Traveler Update </a:t>
            </a:r>
            <a:endParaRPr lang="en-US" sz="2800" b="0" dirty="0"/>
          </a:p>
        </p:txBody>
      </p:sp>
    </p:spTree>
    <p:extLst>
      <p:ext uri="{BB962C8B-B14F-4D97-AF65-F5344CB8AC3E}">
        <p14:creationId xmlns:p14="http://schemas.microsoft.com/office/powerpoint/2010/main" val="1685815396"/>
      </p:ext>
    </p:extLst>
  </p:cSld>
  <p:clrMapOvr>
    <a:masterClrMapping/>
  </p:clrMapOvr>
  <p:transition>
    <p:split orient="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92246" y="1111380"/>
            <a:ext cx="8715271" cy="5384013"/>
          </a:xfrm>
        </p:spPr>
        <p:txBody>
          <a:bodyPr/>
          <a:lstStyle/>
          <a:p>
            <a:r>
              <a:rPr lang="en-US" sz="2000" b="0" dirty="0" smtClean="0"/>
              <a:t>Seek QR or QR Waiver</a:t>
            </a:r>
          </a:p>
          <a:p>
            <a:r>
              <a:rPr lang="en-US" sz="2000" b="0" dirty="0" smtClean="0"/>
              <a:t>Understand the QR</a:t>
            </a:r>
          </a:p>
          <a:p>
            <a:r>
              <a:rPr lang="en-US" sz="2000" b="0" dirty="0" smtClean="0"/>
              <a:t>Prepare SAR and Artifacts</a:t>
            </a:r>
          </a:p>
          <a:p>
            <a:r>
              <a:rPr lang="en-US" sz="2000" b="0" dirty="0" smtClean="0"/>
              <a:t>Conduct SAR Self Audit</a:t>
            </a:r>
          </a:p>
          <a:p>
            <a:r>
              <a:rPr lang="en-US" sz="2000" b="0" dirty="0" smtClean="0"/>
              <a:t>Submit SAR to SBO</a:t>
            </a:r>
          </a:p>
          <a:p>
            <a:r>
              <a:rPr lang="en-US" sz="2000" b="0" dirty="0" smtClean="0"/>
              <a:t>If Required, Submit Missing Data</a:t>
            </a:r>
          </a:p>
          <a:p>
            <a:r>
              <a:rPr lang="en-US" sz="2000" b="0" dirty="0" smtClean="0"/>
              <a:t>If Approved, Track Approval until Expired</a:t>
            </a:r>
          </a:p>
          <a:p>
            <a:pPr marL="0" indent="0">
              <a:buNone/>
            </a:pPr>
            <a:endParaRPr lang="en-US" sz="2000" b="0" dirty="0"/>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69</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Summary</a:t>
            </a:r>
            <a:endParaRPr lang="en-US" sz="2800" b="0" dirty="0"/>
          </a:p>
        </p:txBody>
      </p:sp>
    </p:spTree>
    <p:extLst>
      <p:ext uri="{BB962C8B-B14F-4D97-AF65-F5344CB8AC3E}">
        <p14:creationId xmlns:p14="http://schemas.microsoft.com/office/powerpoint/2010/main" val="51946521"/>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696890" y="1109832"/>
            <a:ext cx="3058820" cy="4991100"/>
          </a:xfrm>
          <a:prstGeom prst="rect">
            <a:avLst/>
          </a:prstGeom>
        </p:spPr>
      </p:pic>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7</a:t>
            </a:fld>
            <a:endParaRPr lang="en-US" dirty="0"/>
          </a:p>
        </p:txBody>
      </p:sp>
      <p:sp>
        <p:nvSpPr>
          <p:cNvPr id="4" name="Title 3"/>
          <p:cNvSpPr>
            <a:spLocks noGrp="1"/>
          </p:cNvSpPr>
          <p:nvPr>
            <p:ph type="title"/>
          </p:nvPr>
        </p:nvSpPr>
        <p:spPr/>
        <p:txBody>
          <a:bodyPr/>
          <a:lstStyle/>
          <a:p>
            <a:r>
              <a:rPr lang="en-US" sz="2800" b="0" dirty="0" smtClean="0"/>
              <a:t>FedBizOpps</a:t>
            </a:r>
            <a:br>
              <a:rPr lang="en-US" sz="2800" b="0" dirty="0" smtClean="0"/>
            </a:br>
            <a:r>
              <a:rPr lang="en-US" sz="2000" b="0" dirty="0"/>
              <a:t>https://www.fbo.gov</a:t>
            </a:r>
          </a:p>
        </p:txBody>
      </p:sp>
      <p:sp>
        <p:nvSpPr>
          <p:cNvPr id="8" name="Rectangle 7"/>
          <p:cNvSpPr/>
          <p:nvPr/>
        </p:nvSpPr>
        <p:spPr>
          <a:xfrm>
            <a:off x="381000" y="1281282"/>
            <a:ext cx="4076700" cy="3908762"/>
          </a:xfrm>
          <a:prstGeom prst="rect">
            <a:avLst/>
          </a:prstGeom>
        </p:spPr>
        <p:txBody>
          <a:bodyPr wrap="square">
            <a:spAutoFit/>
          </a:bodyPr>
          <a:lstStyle/>
          <a:p>
            <a:pPr marL="285750" indent="-285750">
              <a:buFont typeface="Arial" panose="020B0604020202020204" pitchFamily="34" charset="0"/>
              <a:buChar char="•"/>
            </a:pPr>
            <a:r>
              <a:rPr lang="en-US" sz="2000" dirty="0"/>
              <a:t>Seek the NSN(s) from </a:t>
            </a:r>
            <a:r>
              <a:rPr lang="en-US" sz="2000" dirty="0" smtClean="0"/>
              <a:t>any of the target the lists </a:t>
            </a:r>
            <a:r>
              <a:rPr lang="en-US" sz="2000" dirty="0"/>
              <a:t>to determine the bidding information and the bid date</a:t>
            </a:r>
          </a:p>
          <a:p>
            <a:pPr marL="285750" indent="-285750">
              <a:buFont typeface="Arial" panose="020B0604020202020204" pitchFamily="34" charset="0"/>
              <a:buChar char="•"/>
            </a:pPr>
            <a:r>
              <a:rPr lang="en-US" sz="2000" dirty="0" smtClean="0"/>
              <a:t>Review </a:t>
            </a:r>
            <a:r>
              <a:rPr lang="en-US" sz="2000" dirty="0"/>
              <a:t>and if you have any question please direct them to the </a:t>
            </a:r>
            <a:r>
              <a:rPr lang="en-US" sz="2000" dirty="0" smtClean="0"/>
              <a:t>POC.</a:t>
            </a:r>
            <a:endParaRPr lang="en-US" sz="2000" dirty="0"/>
          </a:p>
          <a:p>
            <a:pPr marL="742950" lvl="1" indent="-285750">
              <a:buFont typeface="Arial" panose="020B0604020202020204" pitchFamily="34" charset="0"/>
              <a:buChar char="•"/>
            </a:pPr>
            <a:r>
              <a:rPr lang="en-US" sz="2000" dirty="0"/>
              <a:t>Only the </a:t>
            </a:r>
            <a:r>
              <a:rPr lang="en-US" sz="2000" dirty="0" smtClean="0"/>
              <a:t>POC </a:t>
            </a:r>
            <a:r>
              <a:rPr lang="en-US" sz="2000" dirty="0"/>
              <a:t>can provide answers to your question </a:t>
            </a:r>
          </a:p>
          <a:p>
            <a:pPr marL="114300" indent="-171450">
              <a:buFont typeface="Arial" panose="020B0604020202020204" pitchFamily="34" charset="0"/>
              <a:buChar char="•"/>
            </a:pPr>
            <a:r>
              <a:rPr lang="en-US" dirty="0" smtClean="0">
                <a:latin typeface="Calibri" panose="020F0502020204030204" pitchFamily="34" charset="0"/>
              </a:rPr>
              <a:t>The </a:t>
            </a:r>
            <a:r>
              <a:rPr lang="en-US" dirty="0">
                <a:latin typeface="Calibri" panose="020F0502020204030204" pitchFamily="34" charset="0"/>
              </a:rPr>
              <a:t>system is a web-based portal which allows review of  Federal Procurement Opportunities over $25,000.    </a:t>
            </a:r>
            <a:endParaRPr lang="en-US" dirty="0" smtClean="0">
              <a:latin typeface="Calibri" panose="020F0502020204030204" pitchFamily="34" charset="0"/>
            </a:endParaRPr>
          </a:p>
          <a:p>
            <a:pPr marL="114300" indent="-171450">
              <a:buFont typeface="Arial" panose="020B0604020202020204" pitchFamily="34" charset="0"/>
              <a:buChar char="•"/>
            </a:pPr>
            <a:r>
              <a:rPr lang="en-US" dirty="0" smtClean="0">
                <a:latin typeface="Calibri" panose="020F0502020204030204" pitchFamily="34" charset="0"/>
              </a:rPr>
              <a:t>Search by NSN, Part Number or Key word</a:t>
            </a:r>
          </a:p>
          <a:p>
            <a:pPr marL="114300" indent="-171450">
              <a:buFont typeface="Arial" panose="020B0604020202020204" pitchFamily="34" charset="0"/>
              <a:buChar char="•"/>
            </a:pPr>
            <a:r>
              <a:rPr lang="en-US" dirty="0" smtClean="0">
                <a:latin typeface="Calibri" panose="020F0502020204030204" pitchFamily="34" charset="0"/>
              </a:rPr>
              <a:t>No Account Required</a:t>
            </a:r>
            <a:r>
              <a:rPr lang="en-US" dirty="0">
                <a:latin typeface="Calibri" panose="020F0502020204030204" pitchFamily="34" charset="0"/>
              </a:rPr>
              <a:t>	</a:t>
            </a:r>
          </a:p>
        </p:txBody>
      </p:sp>
      <p:sp>
        <p:nvSpPr>
          <p:cNvPr id="9" name="Text Box 4"/>
          <p:cNvSpPr txBox="1">
            <a:spLocks noChangeArrowheads="1"/>
          </p:cNvSpPr>
          <p:nvPr/>
        </p:nvSpPr>
        <p:spPr bwMode="auto">
          <a:xfrm>
            <a:off x="722614" y="6132006"/>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latin typeface="Arial" panose="020B0604020202020204" pitchFamily="34" charset="0"/>
              </a:rPr>
              <a:t>FBO is Key to Data and Dates</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3846815120"/>
      </p:ext>
    </p:extLst>
  </p:cSld>
  <p:clrMapOvr>
    <a:masterClrMapping/>
  </p:clrMapOvr>
  <p:transition>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800" dirty="0" smtClean="0"/>
          </a:p>
          <a:p>
            <a:pPr marL="0" indent="0" algn="ctr">
              <a:buNone/>
            </a:pPr>
            <a:endParaRPr lang="en-US" sz="4800" dirty="0"/>
          </a:p>
          <a:p>
            <a:pPr marL="0" indent="0" algn="ctr">
              <a:buNone/>
            </a:pPr>
            <a:r>
              <a:rPr lang="en-US" sz="4800" b="0" dirty="0" smtClean="0"/>
              <a:t>Questions?</a:t>
            </a:r>
            <a:endParaRPr lang="en-US" sz="4800" b="0" dirty="0"/>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70</a:t>
            </a:fld>
            <a:endParaRPr lang="en-US" dirty="0"/>
          </a:p>
        </p:txBody>
      </p:sp>
    </p:spTree>
    <p:extLst>
      <p:ext uri="{BB962C8B-B14F-4D97-AF65-F5344CB8AC3E}">
        <p14:creationId xmlns:p14="http://schemas.microsoft.com/office/powerpoint/2010/main" val="3474095911"/>
      </p:ext>
    </p:extLst>
  </p:cSld>
  <p:clrMapOvr>
    <a:masterClrMapping/>
  </p:clrMapOvr>
  <p:transition>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80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8</a:t>
            </a:fld>
            <a:endParaRPr lang="en-US" dirty="0"/>
          </a:p>
        </p:txBody>
      </p:sp>
      <p:sp>
        <p:nvSpPr>
          <p:cNvPr id="4" name="Title 3"/>
          <p:cNvSpPr>
            <a:spLocks noGrp="1"/>
          </p:cNvSpPr>
          <p:nvPr>
            <p:ph type="title"/>
          </p:nvPr>
        </p:nvSpPr>
        <p:spPr/>
        <p:txBody>
          <a:bodyPr/>
          <a:lstStyle/>
          <a:p>
            <a:r>
              <a:rPr lang="en-US" b="0" dirty="0" smtClean="0"/>
              <a:t>FedBizOpps Start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29" y="1184273"/>
            <a:ext cx="5510471" cy="350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bwMode="auto">
          <a:xfrm flipH="1">
            <a:off x="5657850" y="4692648"/>
            <a:ext cx="2743201" cy="8001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2840003326767</a:t>
            </a:r>
          </a:p>
        </p:txBody>
      </p:sp>
      <p:sp>
        <p:nvSpPr>
          <p:cNvPr id="6" name="Content Placeholder 5"/>
          <p:cNvSpPr>
            <a:spLocks noGrp="1"/>
          </p:cNvSpPr>
          <p:nvPr>
            <p:ph idx="1"/>
          </p:nvPr>
        </p:nvSpPr>
        <p:spPr>
          <a:xfrm>
            <a:off x="466724" y="1184273"/>
            <a:ext cx="3057525" cy="4991100"/>
          </a:xfrm>
        </p:spPr>
        <p:txBody>
          <a:bodyPr/>
          <a:lstStyle/>
          <a:p>
            <a:r>
              <a:rPr lang="en-US" dirty="0" smtClean="0"/>
              <a:t>Select the  Keyword or NSN from the SASPO </a:t>
            </a:r>
            <a:r>
              <a:rPr lang="en-US" dirty="0"/>
              <a:t>T</a:t>
            </a:r>
            <a:r>
              <a:rPr lang="en-US" dirty="0" smtClean="0"/>
              <a:t>arget List </a:t>
            </a:r>
          </a:p>
          <a:p>
            <a:r>
              <a:rPr lang="en-US" dirty="0" smtClean="0"/>
              <a:t>Enter it into FBO</a:t>
            </a:r>
            <a:endParaRPr lang="en-US" dirty="0"/>
          </a:p>
        </p:txBody>
      </p:sp>
    </p:spTree>
    <p:extLst>
      <p:ext uri="{BB962C8B-B14F-4D97-AF65-F5344CB8AC3E}">
        <p14:creationId xmlns:p14="http://schemas.microsoft.com/office/powerpoint/2010/main" val="2599667719"/>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 y="1182784"/>
            <a:ext cx="2946400" cy="4991100"/>
          </a:xfrm>
        </p:spPr>
        <p:txBody>
          <a:bodyPr/>
          <a:lstStyle/>
          <a:p>
            <a:r>
              <a:rPr lang="en-US" b="0" dirty="0" smtClean="0"/>
              <a:t>FBO Results can yield data and QR</a:t>
            </a:r>
          </a:p>
          <a:p>
            <a:r>
              <a:rPr lang="en-US" b="0" dirty="0" smtClean="0"/>
              <a:t>If no QR is listed return the SASPO Site and determine if QR is available</a:t>
            </a:r>
          </a:p>
          <a:p>
            <a:r>
              <a:rPr lang="en-US" b="0" dirty="0" smtClean="0"/>
              <a:t>If not found contact SBO </a:t>
            </a:r>
            <a:endParaRPr lang="en-US" b="0" dirty="0"/>
          </a:p>
        </p:txBody>
      </p:sp>
      <p:sp>
        <p:nvSpPr>
          <p:cNvPr id="3" name="Slide Number Placeholder 2"/>
          <p:cNvSpPr>
            <a:spLocks noGrp="1"/>
          </p:cNvSpPr>
          <p:nvPr>
            <p:ph type="sldNum" sz="quarter" idx="10"/>
          </p:nvPr>
        </p:nvSpPr>
        <p:spPr/>
        <p:txBody>
          <a:bodyPr/>
          <a:lstStyle/>
          <a:p>
            <a:pPr>
              <a:defRPr/>
            </a:pPr>
            <a:fld id="{2F914479-291D-4B5B-A0EA-6B01B39F5806}" type="slidenum">
              <a:rPr lang="en-US" smtClean="0"/>
              <a:pPr>
                <a:defRPr/>
              </a:pPr>
              <a:t>9</a:t>
            </a:fld>
            <a:endParaRPr lang="en-US" dirty="0"/>
          </a:p>
        </p:txBody>
      </p:sp>
      <p:sp>
        <p:nvSpPr>
          <p:cNvPr id="4" name="Title 3"/>
          <p:cNvSpPr>
            <a:spLocks noGrp="1"/>
          </p:cNvSpPr>
          <p:nvPr>
            <p:ph type="title"/>
          </p:nvPr>
        </p:nvSpPr>
        <p:spPr/>
        <p:txBody>
          <a:bodyPr/>
          <a:lstStyle/>
          <a:p>
            <a:r>
              <a:rPr lang="en-US" b="0" dirty="0"/>
              <a:t>FedBizOpps </a:t>
            </a:r>
            <a:r>
              <a:rPr lang="en-US" b="0" dirty="0" smtClean="0"/>
              <a:t>Search</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1101725"/>
            <a:ext cx="2495550"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099504"/>
            <a:ext cx="2880622" cy="51393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725787"/>
      </p:ext>
    </p:extLst>
  </p:cSld>
  <p:clrMapOvr>
    <a:masterClrMapping/>
  </p:clrMapOvr>
  <p:transition>
    <p:split orient="vert"/>
  </p:transition>
</p:sld>
</file>

<file path=ppt/theme/theme1.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15A91B7743644B8B48302FE2A2F1D9" ma:contentTypeVersion="0" ma:contentTypeDescription="Create a new document." ma:contentTypeScope="" ma:versionID="eaf78388ab41171076b4926ad8339c2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C01141-CD2B-4E2C-BB65-83BB2977D4E9}">
  <ds:schemaRef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22DE120-2E42-4091-BE02-8DBF0405A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EA57AA4-F45B-4C17-BCEE-E49DFBFFEF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83814</TotalTime>
  <Words>7184</Words>
  <Application>Microsoft Office PowerPoint</Application>
  <PresentationFormat>On-screen Show (4:3)</PresentationFormat>
  <Paragraphs>1318</Paragraphs>
  <Slides>71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Arial Narrow</vt:lpstr>
      <vt:lpstr>Calibri</vt:lpstr>
      <vt:lpstr>Lucida Calligraphy</vt:lpstr>
      <vt:lpstr>Times New Roman</vt:lpstr>
      <vt:lpstr>Wingdings</vt:lpstr>
      <vt:lpstr>Wingdings 2</vt:lpstr>
      <vt:lpstr>1_Default Design</vt:lpstr>
      <vt:lpstr>Source Approval Request (SAR) and Qualification Requirements                       Familiarization        </vt:lpstr>
      <vt:lpstr>Overview</vt:lpstr>
      <vt:lpstr>BLUF</vt:lpstr>
      <vt:lpstr>AFSC/SB Small Business Office</vt:lpstr>
      <vt:lpstr>Strategic Alternate Sourcing Program Office (SASPO)</vt:lpstr>
      <vt:lpstr>SASPO Resources</vt:lpstr>
      <vt:lpstr>FedBizOpps https://www.fbo.gov</vt:lpstr>
      <vt:lpstr>FedBizOpps Start</vt:lpstr>
      <vt:lpstr>FedBizOpps Search</vt:lpstr>
      <vt:lpstr>Propulsion Master QR Listing</vt:lpstr>
      <vt:lpstr>DLA Internet Bid Board System (DIBBS)</vt:lpstr>
      <vt:lpstr>Submitter Minimum Requirements</vt:lpstr>
      <vt:lpstr>Justification for Qualification Requirements</vt:lpstr>
      <vt:lpstr>Class Action QR Waiver or Waiver </vt:lpstr>
      <vt:lpstr>Waiver means STOP</vt:lpstr>
      <vt:lpstr>Acquisition Method Suffix Codes  AMC/AMSC (RMC/RMSC) </vt:lpstr>
      <vt:lpstr>Propulsion Standard QRs</vt:lpstr>
      <vt:lpstr>Propulsion Qualification Requirement Outline</vt:lpstr>
      <vt:lpstr>SAR Waivers Manufacture(1-7) /Repair(1-8)</vt:lpstr>
      <vt:lpstr>SAR Waiver Data Requirements Manufacture(1-7) /Repair(1-8)</vt:lpstr>
      <vt:lpstr>SAR Waiver Determination</vt:lpstr>
      <vt:lpstr>Technical Data Request</vt:lpstr>
      <vt:lpstr>AFMCI 23-113  Source Approval Categories </vt:lpstr>
      <vt:lpstr>SAR Data Requirements and Format</vt:lpstr>
      <vt:lpstr>SAR Master &amp; Lite</vt:lpstr>
      <vt:lpstr>Submittal Determination</vt:lpstr>
      <vt:lpstr>SAR Construction and Evaluation</vt:lpstr>
      <vt:lpstr>PowerPoint Presentation</vt:lpstr>
      <vt:lpstr>Tab A Cover Letter </vt:lpstr>
      <vt:lpstr>Whole or Assembly Qualification Part- Process Matrix</vt:lpstr>
      <vt:lpstr>Whole or Assembly Qualification Part- Process Certification </vt:lpstr>
      <vt:lpstr>Tab B Technical Data Right Statement</vt:lpstr>
      <vt:lpstr>Tab C Company Brochure </vt:lpstr>
      <vt:lpstr>Tab D Quality Assurance</vt:lpstr>
      <vt:lpstr>FAR 46.202-4 -- Higher-Level Contract Quality Requirements</vt:lpstr>
      <vt:lpstr>Tab E Subject Drawings/Tech Data Part 1: Manufacturing</vt:lpstr>
      <vt:lpstr>Tab E Subject Drawings/Tech Data Part 2: Repair</vt:lpstr>
      <vt:lpstr>Significant Industrial Processes QR Appendix B </vt:lpstr>
      <vt:lpstr>Tab F Specifications</vt:lpstr>
      <vt:lpstr>Tab G Sub-Tier Supplier (STS)</vt:lpstr>
      <vt:lpstr>Tab H Quality History</vt:lpstr>
      <vt:lpstr>Tab I Similar Tech Data &amp; Drawings For Category II SARs Only</vt:lpstr>
      <vt:lpstr>    Tab J Comparison Chart For Category II SARs Only</vt:lpstr>
      <vt:lpstr>Tab K Purchase Order &amp; Shipping Same as Element L and M</vt:lpstr>
      <vt:lpstr>Tab L Travelers &amp; Process Operation Sheets(POS)  Same as Element K and M </vt:lpstr>
      <vt:lpstr>Tab M Repair Process Sheet (RPS) &amp;  Inspection Method Sheets (IMS)</vt:lpstr>
      <vt:lpstr>Tab N Quality Rating System Report</vt:lpstr>
      <vt:lpstr>Tab O Licensee Agreement  Applies to ASMC/RMSC Codes: D, N, P, R, S, V* and Z </vt:lpstr>
      <vt:lpstr>Tab P Prime/OEM Value Added </vt:lpstr>
      <vt:lpstr>Tab Q Gov’t/Prime Site Surveys </vt:lpstr>
      <vt:lpstr>Tab T Master Tooling Certification </vt:lpstr>
      <vt:lpstr>   Tab U Govt Quality Assurance Compliance </vt:lpstr>
      <vt:lpstr>   Tab AA ESA/OEM APPROVAL LETTER</vt:lpstr>
      <vt:lpstr>   Tab AB Novation Letter </vt:lpstr>
      <vt:lpstr>Pre-Submittal SAR Audit</vt:lpstr>
      <vt:lpstr>Non-Technical SAR Review</vt:lpstr>
      <vt:lpstr>Non-Technical Waiver Review</vt:lpstr>
      <vt:lpstr>SAR Evaluation</vt:lpstr>
      <vt:lpstr>Missing Data Request</vt:lpstr>
      <vt:lpstr>Disposition Letters</vt:lpstr>
      <vt:lpstr>Distributors/Dealers</vt:lpstr>
      <vt:lpstr>Source Resubstantiation Request (SRR)</vt:lpstr>
      <vt:lpstr>PowerPoint Presentation</vt:lpstr>
      <vt:lpstr>Self-Assessment (SA) Checklist</vt:lpstr>
      <vt:lpstr>Site Survey (SS) Determination</vt:lpstr>
      <vt:lpstr>Corrective Action Request (CAR)</vt:lpstr>
      <vt:lpstr>Commercial Used/ Overhauled (C-U/O)Buys</vt:lpstr>
      <vt:lpstr>Frozen Traveler Update </vt:lpstr>
      <vt:lpstr>Summary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 Brief Template</dc:title>
  <dc:creator>Walden, Winnifred M Civ USAF AFMC 327 ASW/OM</dc:creator>
  <cp:lastModifiedBy>MCDONALD, APRIL E CIV USAF AFMC 72 ABW/72 ABW/PA</cp:lastModifiedBy>
  <cp:revision>780</cp:revision>
  <cp:lastPrinted>2017-02-23T01:08:43Z</cp:lastPrinted>
  <dcterms:created xsi:type="dcterms:W3CDTF">1601-01-01T00:00:00Z</dcterms:created>
  <dcterms:modified xsi:type="dcterms:W3CDTF">2017-11-08T21:04:54Z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0x0101006515A91B7743644B8B48302FE2A2F1D9</vt:lpwstr>
  </property>
</Properties>
</file>