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75" r:id="rId4"/>
  </p:sldMasterIdLst>
  <p:notesMasterIdLst>
    <p:notesMasterId r:id="rId34"/>
  </p:notesMasterIdLst>
  <p:handoutMasterIdLst>
    <p:handoutMasterId r:id="rId35"/>
  </p:handoutMasterIdLst>
  <p:sldIdLst>
    <p:sldId id="810" r:id="rId5"/>
    <p:sldId id="718" r:id="rId6"/>
    <p:sldId id="813" r:id="rId7"/>
    <p:sldId id="811" r:id="rId8"/>
    <p:sldId id="822" r:id="rId9"/>
    <p:sldId id="838" r:id="rId10"/>
    <p:sldId id="840" r:id="rId11"/>
    <p:sldId id="841" r:id="rId12"/>
    <p:sldId id="842" r:id="rId13"/>
    <p:sldId id="843" r:id="rId14"/>
    <p:sldId id="812" r:id="rId15"/>
    <p:sldId id="832" r:id="rId16"/>
    <p:sldId id="839" r:id="rId17"/>
    <p:sldId id="818" r:id="rId18"/>
    <p:sldId id="829" r:id="rId19"/>
    <p:sldId id="833" r:id="rId20"/>
    <p:sldId id="844" r:id="rId21"/>
    <p:sldId id="845" r:id="rId22"/>
    <p:sldId id="846" r:id="rId23"/>
    <p:sldId id="847" r:id="rId24"/>
    <p:sldId id="849" r:id="rId25"/>
    <p:sldId id="850" r:id="rId26"/>
    <p:sldId id="851" r:id="rId27"/>
    <p:sldId id="820" r:id="rId28"/>
    <p:sldId id="827" r:id="rId29"/>
    <p:sldId id="848" r:id="rId30"/>
    <p:sldId id="826" r:id="rId31"/>
    <p:sldId id="830" r:id="rId32"/>
    <p:sldId id="831" r:id="rId3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2022">
          <p15:clr>
            <a:srgbClr val="A4A3A4"/>
          </p15:clr>
        </p15:guide>
        <p15:guide id="2" orient="horz" pos="1007">
          <p15:clr>
            <a:srgbClr val="A4A3A4"/>
          </p15:clr>
        </p15:guide>
        <p15:guide id="3" orient="horz" pos="313">
          <p15:clr>
            <a:srgbClr val="A4A3A4"/>
          </p15:clr>
        </p15:guide>
        <p15:guide id="4" pos="2880">
          <p15:clr>
            <a:srgbClr val="A4A3A4"/>
          </p15:clr>
        </p15:guide>
        <p15:guide id="5" pos="4114">
          <p15:clr>
            <a:srgbClr val="A4A3A4"/>
          </p15:clr>
        </p15:guide>
        <p15:guide id="6" pos="16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FF"/>
    <a:srgbClr val="FF66FF"/>
    <a:srgbClr val="2D2DFF"/>
    <a:srgbClr val="F5F6E8"/>
    <a:srgbClr val="F6E8F2"/>
    <a:srgbClr val="CC0000"/>
    <a:srgbClr val="2F2FFF"/>
    <a:srgbClr val="3F3FFF"/>
    <a:srgbClr val="0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709" autoAdjust="0"/>
    <p:restoredTop sz="85872" autoAdjust="0"/>
  </p:normalViewPr>
  <p:slideViewPr>
    <p:cSldViewPr snapToGrid="0">
      <p:cViewPr varScale="1">
        <p:scale>
          <a:sx n="58" d="100"/>
          <a:sy n="58" d="100"/>
        </p:scale>
        <p:origin x="840" y="44"/>
      </p:cViewPr>
      <p:guideLst>
        <p:guide orient="horz" pos="2022"/>
        <p:guide orient="horz" pos="1007"/>
        <p:guide orient="horz" pos="313"/>
        <p:guide pos="2880"/>
        <p:guide pos="4114"/>
        <p:guide pos="165"/>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5" d="100"/>
          <a:sy n="75" d="100"/>
        </p:scale>
        <p:origin x="-2184" y="-91"/>
      </p:cViewPr>
      <p:guideLst>
        <p:guide orient="horz" pos="2928"/>
        <p:guide pos="2208"/>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3027466" cy="464345"/>
          </a:xfrm>
          <a:prstGeom prst="rect">
            <a:avLst/>
          </a:prstGeom>
        </p:spPr>
        <p:txBody>
          <a:bodyPr vert="horz" lIns="91221" tIns="45610" rIns="91221" bIns="45610" rtlCol="0"/>
          <a:lstStyle>
            <a:lvl1pPr algn="l">
              <a:defRPr sz="1200"/>
            </a:lvl1pPr>
          </a:lstStyle>
          <a:p>
            <a:endParaRPr lang="en-US" dirty="0"/>
          </a:p>
        </p:txBody>
      </p:sp>
      <p:sp>
        <p:nvSpPr>
          <p:cNvPr id="3" name="Date Placeholder 2"/>
          <p:cNvSpPr>
            <a:spLocks noGrp="1"/>
          </p:cNvSpPr>
          <p:nvPr>
            <p:ph type="dt" sz="quarter" idx="1"/>
          </p:nvPr>
        </p:nvSpPr>
        <p:spPr>
          <a:xfrm>
            <a:off x="3955960" y="5"/>
            <a:ext cx="3027466" cy="464345"/>
          </a:xfrm>
          <a:prstGeom prst="rect">
            <a:avLst/>
          </a:prstGeom>
        </p:spPr>
        <p:txBody>
          <a:bodyPr vert="horz" lIns="91221" tIns="45610" rIns="91221" bIns="45610" rtlCol="0"/>
          <a:lstStyle>
            <a:lvl1pPr algn="r">
              <a:defRPr sz="1200"/>
            </a:lvl1pPr>
          </a:lstStyle>
          <a:p>
            <a:fld id="{04918646-9975-4BDA-B216-8485282751A1}" type="datetimeFigureOut">
              <a:rPr lang="en-US" smtClean="0"/>
              <a:t>7/16/2020</a:t>
            </a:fld>
            <a:endParaRPr lang="en-US" dirty="0"/>
          </a:p>
        </p:txBody>
      </p:sp>
      <p:sp>
        <p:nvSpPr>
          <p:cNvPr id="4" name="Footer Placeholder 3"/>
          <p:cNvSpPr>
            <a:spLocks noGrp="1"/>
          </p:cNvSpPr>
          <p:nvPr>
            <p:ph type="ftr" sz="quarter" idx="2"/>
          </p:nvPr>
        </p:nvSpPr>
        <p:spPr>
          <a:xfrm>
            <a:off x="8" y="8817762"/>
            <a:ext cx="3027466" cy="464345"/>
          </a:xfrm>
          <a:prstGeom prst="rect">
            <a:avLst/>
          </a:prstGeom>
        </p:spPr>
        <p:txBody>
          <a:bodyPr vert="horz" lIns="91221" tIns="45610" rIns="91221" bIns="456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60" y="8817762"/>
            <a:ext cx="3027466" cy="464345"/>
          </a:xfrm>
          <a:prstGeom prst="rect">
            <a:avLst/>
          </a:prstGeom>
        </p:spPr>
        <p:txBody>
          <a:bodyPr vert="horz" lIns="91221" tIns="45610" rIns="91221" bIns="45610" rtlCol="0" anchor="b"/>
          <a:lstStyle>
            <a:lvl1pPr algn="r">
              <a:defRPr sz="1200"/>
            </a:lvl1pPr>
          </a:lstStyle>
          <a:p>
            <a:fld id="{F2BACA64-E860-4195-9077-F879E95D4DAD}" type="slidenum">
              <a:rPr lang="en-US" smtClean="0"/>
              <a:t>‹#›</a:t>
            </a:fld>
            <a:endParaRPr lang="en-US" dirty="0"/>
          </a:p>
        </p:txBody>
      </p:sp>
    </p:spTree>
    <p:extLst>
      <p:ext uri="{BB962C8B-B14F-4D97-AF65-F5344CB8AC3E}">
        <p14:creationId xmlns:p14="http://schemas.microsoft.com/office/powerpoint/2010/main" val="372082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8" y="0"/>
            <a:ext cx="3025885" cy="462917"/>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l" defTabSz="929627" eaLnBrk="1" hangingPunct="1">
              <a:defRPr sz="1200">
                <a:latin typeface="Arial" charset="0"/>
                <a:cs typeface="+mn-cs"/>
              </a:defRPr>
            </a:lvl1pPr>
          </a:lstStyle>
          <a:p>
            <a:pPr>
              <a:defRPr/>
            </a:pPr>
            <a:endParaRPr lang="en-US" dirty="0"/>
          </a:p>
        </p:txBody>
      </p:sp>
      <p:sp>
        <p:nvSpPr>
          <p:cNvPr id="7171" name="Rectangle 3"/>
          <p:cNvSpPr>
            <a:spLocks noGrp="1" noChangeArrowheads="1"/>
          </p:cNvSpPr>
          <p:nvPr>
            <p:ph type="dt" idx="1"/>
          </p:nvPr>
        </p:nvSpPr>
        <p:spPr bwMode="auto">
          <a:xfrm>
            <a:off x="3957542" y="0"/>
            <a:ext cx="3025885" cy="462917"/>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r" defTabSz="929627" eaLnBrk="1" hangingPunct="1">
              <a:defRPr sz="1200">
                <a:latin typeface="Arial" charset="0"/>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9133" y="4410400"/>
            <a:ext cx="5586735" cy="4175763"/>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8" y="8819198"/>
            <a:ext cx="3025885" cy="462917"/>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l" defTabSz="929627" eaLnBrk="1" hangingPunct="1">
              <a:defRPr sz="1200">
                <a:latin typeface="Arial" charset="0"/>
                <a:cs typeface="+mn-cs"/>
              </a:defRPr>
            </a:lvl1pPr>
          </a:lstStyle>
          <a:p>
            <a:pPr>
              <a:defRPr/>
            </a:pPr>
            <a:endParaRPr lang="en-US" dirty="0"/>
          </a:p>
        </p:txBody>
      </p:sp>
      <p:sp>
        <p:nvSpPr>
          <p:cNvPr id="7175" name="Rectangle 7"/>
          <p:cNvSpPr>
            <a:spLocks noGrp="1" noChangeArrowheads="1"/>
          </p:cNvSpPr>
          <p:nvPr>
            <p:ph type="sldNum" sz="quarter" idx="5"/>
          </p:nvPr>
        </p:nvSpPr>
        <p:spPr bwMode="auto">
          <a:xfrm>
            <a:off x="3957542" y="8819198"/>
            <a:ext cx="3025885" cy="462917"/>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r" defTabSz="929627" eaLnBrk="1" hangingPunct="1">
              <a:defRPr sz="1200">
                <a:latin typeface="Arial" charset="0"/>
                <a:cs typeface="+mn-cs"/>
              </a:defRPr>
            </a:lvl1pPr>
          </a:lstStyle>
          <a:p>
            <a:pPr>
              <a:defRPr/>
            </a:pPr>
            <a:fld id="{6D4DD445-D032-4C9B-B44D-657D9296AD69}" type="slidenum">
              <a:rPr lang="en-US"/>
              <a:pPr>
                <a:defRPr/>
              </a:pPr>
              <a:t>‹#›</a:t>
            </a:fld>
            <a:endParaRPr lang="en-US" dirty="0"/>
          </a:p>
        </p:txBody>
      </p:sp>
    </p:spTree>
    <p:extLst>
      <p:ext uri="{BB962C8B-B14F-4D97-AF65-F5344CB8AC3E}">
        <p14:creationId xmlns:p14="http://schemas.microsoft.com/office/powerpoint/2010/main" val="894231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a:t>
            </a:fld>
            <a:endParaRPr lang="en-US" dirty="0"/>
          </a:p>
        </p:txBody>
      </p:sp>
    </p:spTree>
    <p:extLst>
      <p:ext uri="{BB962C8B-B14F-4D97-AF65-F5344CB8AC3E}">
        <p14:creationId xmlns:p14="http://schemas.microsoft.com/office/powerpoint/2010/main" val="351862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16</a:t>
            </a:fld>
            <a:endParaRPr lang="en-US" dirty="0"/>
          </a:p>
        </p:txBody>
      </p:sp>
    </p:spTree>
    <p:extLst>
      <p:ext uri="{BB962C8B-B14F-4D97-AF65-F5344CB8AC3E}">
        <p14:creationId xmlns:p14="http://schemas.microsoft.com/office/powerpoint/2010/main" val="164258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17</a:t>
            </a:fld>
            <a:endParaRPr lang="en-US" dirty="0"/>
          </a:p>
        </p:txBody>
      </p:sp>
    </p:spTree>
    <p:extLst>
      <p:ext uri="{BB962C8B-B14F-4D97-AF65-F5344CB8AC3E}">
        <p14:creationId xmlns:p14="http://schemas.microsoft.com/office/powerpoint/2010/main" val="31945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24</a:t>
            </a:fld>
            <a:endParaRPr lang="en-US" dirty="0"/>
          </a:p>
        </p:txBody>
      </p:sp>
    </p:spTree>
    <p:extLst>
      <p:ext uri="{BB962C8B-B14F-4D97-AF65-F5344CB8AC3E}">
        <p14:creationId xmlns:p14="http://schemas.microsoft.com/office/powerpoint/2010/main" val="16321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25</a:t>
            </a:fld>
            <a:endParaRPr lang="en-US" dirty="0"/>
          </a:p>
        </p:txBody>
      </p:sp>
    </p:spTree>
    <p:extLst>
      <p:ext uri="{BB962C8B-B14F-4D97-AF65-F5344CB8AC3E}">
        <p14:creationId xmlns:p14="http://schemas.microsoft.com/office/powerpoint/2010/main" val="331116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26</a:t>
            </a:fld>
            <a:endParaRPr lang="en-US" dirty="0"/>
          </a:p>
        </p:txBody>
      </p:sp>
    </p:spTree>
    <p:extLst>
      <p:ext uri="{BB962C8B-B14F-4D97-AF65-F5344CB8AC3E}">
        <p14:creationId xmlns:p14="http://schemas.microsoft.com/office/powerpoint/2010/main" val="77241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3</a:t>
            </a:fld>
            <a:endParaRPr lang="en-US" dirty="0"/>
          </a:p>
        </p:txBody>
      </p:sp>
    </p:spTree>
    <p:extLst>
      <p:ext uri="{BB962C8B-B14F-4D97-AF65-F5344CB8AC3E}">
        <p14:creationId xmlns:p14="http://schemas.microsoft.com/office/powerpoint/2010/main" val="72909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4</a:t>
            </a:fld>
            <a:endParaRPr lang="en-US" dirty="0"/>
          </a:p>
        </p:txBody>
      </p:sp>
    </p:spTree>
    <p:extLst>
      <p:ext uri="{BB962C8B-B14F-4D97-AF65-F5344CB8AC3E}">
        <p14:creationId xmlns:p14="http://schemas.microsoft.com/office/powerpoint/2010/main" val="78460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7</a:t>
            </a:fld>
            <a:endParaRPr lang="en-US" dirty="0"/>
          </a:p>
        </p:txBody>
      </p:sp>
    </p:spTree>
    <p:extLst>
      <p:ext uri="{BB962C8B-B14F-4D97-AF65-F5344CB8AC3E}">
        <p14:creationId xmlns:p14="http://schemas.microsoft.com/office/powerpoint/2010/main" val="174669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8</a:t>
            </a:fld>
            <a:endParaRPr lang="en-US" dirty="0"/>
          </a:p>
        </p:txBody>
      </p:sp>
    </p:spTree>
    <p:extLst>
      <p:ext uri="{BB962C8B-B14F-4D97-AF65-F5344CB8AC3E}">
        <p14:creationId xmlns:p14="http://schemas.microsoft.com/office/powerpoint/2010/main" val="111422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9</a:t>
            </a:fld>
            <a:endParaRPr lang="en-US" dirty="0"/>
          </a:p>
        </p:txBody>
      </p:sp>
    </p:spTree>
    <p:extLst>
      <p:ext uri="{BB962C8B-B14F-4D97-AF65-F5344CB8AC3E}">
        <p14:creationId xmlns:p14="http://schemas.microsoft.com/office/powerpoint/2010/main" val="13745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10</a:t>
            </a:fld>
            <a:endParaRPr lang="en-US" dirty="0"/>
          </a:p>
        </p:txBody>
      </p:sp>
    </p:spTree>
    <p:extLst>
      <p:ext uri="{BB962C8B-B14F-4D97-AF65-F5344CB8AC3E}">
        <p14:creationId xmlns:p14="http://schemas.microsoft.com/office/powerpoint/2010/main" val="383397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14</a:t>
            </a:fld>
            <a:endParaRPr lang="en-US" dirty="0"/>
          </a:p>
        </p:txBody>
      </p:sp>
    </p:spTree>
    <p:extLst>
      <p:ext uri="{BB962C8B-B14F-4D97-AF65-F5344CB8AC3E}">
        <p14:creationId xmlns:p14="http://schemas.microsoft.com/office/powerpoint/2010/main" val="2735139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6D4DD445-D032-4C9B-B44D-657D9296AD69}" type="slidenum">
              <a:rPr lang="en-US" smtClean="0"/>
              <a:pPr>
                <a:defRPr/>
              </a:pPr>
              <a:t>15</a:t>
            </a:fld>
            <a:endParaRPr lang="en-US" dirty="0"/>
          </a:p>
        </p:txBody>
      </p:sp>
    </p:spTree>
    <p:extLst>
      <p:ext uri="{BB962C8B-B14F-4D97-AF65-F5344CB8AC3E}">
        <p14:creationId xmlns:p14="http://schemas.microsoft.com/office/powerpoint/2010/main" val="50303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592" y="2130425"/>
            <a:ext cx="4028607" cy="1470025"/>
          </a:xfrm>
        </p:spPr>
        <p:txBody>
          <a:bodyPr/>
          <a:lstStyle>
            <a:lvl1pPr>
              <a:defRPr/>
            </a:lvl1pPr>
          </a:lstStyle>
          <a:p>
            <a:r>
              <a:rPr lang="en-US" dirty="0" smtClean="0"/>
              <a:t>Title</a:t>
            </a:r>
            <a:endParaRPr lang="en-US" dirty="0"/>
          </a:p>
        </p:txBody>
      </p:sp>
      <p:pic>
        <p:nvPicPr>
          <p:cNvPr id="8" name="Picture 2" descr="C:\Users\LanducTE\AppData\Local\Microsoft\Windows\Temporary Internet Files\Content.Outlook\SMNILSHL\Atch 2 AFLCMC Emblem - Color 2012 (7).jpg"/>
          <p:cNvPicPr>
            <a:picLocks noChangeAspect="1" noChangeArrowheads="1"/>
          </p:cNvPicPr>
          <p:nvPr userDrawn="1"/>
        </p:nvPicPr>
        <p:blipFill>
          <a:blip r:embed="rId2" cstate="print"/>
          <a:srcRect/>
          <a:stretch>
            <a:fillRect/>
          </a:stretch>
        </p:blipFill>
        <p:spPr bwMode="auto">
          <a:xfrm>
            <a:off x="685800" y="2017396"/>
            <a:ext cx="2743200" cy="2707007"/>
          </a:xfrm>
          <a:prstGeom prst="rect">
            <a:avLst/>
          </a:prstGeom>
          <a:noFill/>
        </p:spPr>
      </p:pic>
      <p:sp>
        <p:nvSpPr>
          <p:cNvPr id="9" name="Text Box 5"/>
          <p:cNvSpPr txBox="1">
            <a:spLocks noChangeArrowheads="1"/>
          </p:cNvSpPr>
          <p:nvPr userDrawn="1"/>
        </p:nvSpPr>
        <p:spPr bwMode="auto">
          <a:xfrm>
            <a:off x="1757768" y="177225"/>
            <a:ext cx="5628464" cy="5847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US" sz="3200" b="1" dirty="0" smtClean="0"/>
              <a:t>AF Life Cycle Management Center</a:t>
            </a:r>
            <a:endParaRPr lang="en-US" sz="3200" b="1" dirty="0"/>
          </a:p>
        </p:txBody>
      </p:sp>
      <p:sp>
        <p:nvSpPr>
          <p:cNvPr id="10" name="Rectangle 205"/>
          <p:cNvSpPr>
            <a:spLocks noChangeArrowheads="1"/>
          </p:cNvSpPr>
          <p:nvPr userDrawn="1"/>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sp>
        <p:nvSpPr>
          <p:cNvPr id="12" name="Rectangle 205"/>
          <p:cNvSpPr>
            <a:spLocks noChangeArrowheads="1"/>
          </p:cNvSpPr>
          <p:nvPr userDrawn="1"/>
        </p:nvSpPr>
        <p:spPr bwMode="auto">
          <a:xfrm flipV="1">
            <a:off x="0" y="6117769"/>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pPr fontAlgn="base">
              <a:spcBef>
                <a:spcPct val="0"/>
              </a:spcBef>
              <a:spcAft>
                <a:spcPct val="0"/>
              </a:spcAft>
            </a:pPr>
            <a:endParaRPr lang="en-US" sz="1100" b="1" dirty="0">
              <a:solidFill>
                <a:srgbClr val="000000"/>
              </a:solidFill>
            </a:endParaRPr>
          </a:p>
        </p:txBody>
      </p:sp>
      <p:sp>
        <p:nvSpPr>
          <p:cNvPr id="13" name="TextBox 12"/>
          <p:cNvSpPr txBox="1"/>
          <p:nvPr userDrawn="1"/>
        </p:nvSpPr>
        <p:spPr>
          <a:xfrm>
            <a:off x="1903752" y="6369278"/>
            <a:ext cx="5639478" cy="276999"/>
          </a:xfrm>
          <a:prstGeom prst="rect">
            <a:avLst/>
          </a:prstGeom>
          <a:solidFill>
            <a:schemeClr val="bg1"/>
          </a:solidFill>
        </p:spPr>
        <p:txBody>
          <a:bodyPr wrap="square" tIns="0" bIns="0" rtlCol="0">
            <a:spAutoFit/>
          </a:bodyPr>
          <a:lstStyle/>
          <a:p>
            <a:pPr algn="ctr" fontAlgn="base">
              <a:spcBef>
                <a:spcPct val="0"/>
              </a:spcBef>
              <a:spcAft>
                <a:spcPct val="0"/>
              </a:spcAft>
            </a:pPr>
            <a:r>
              <a:rPr lang="en-US" sz="1800" b="1" i="1" dirty="0" smtClean="0">
                <a:solidFill>
                  <a:schemeClr val="tx1"/>
                </a:solidFill>
                <a:latin typeface="Lucida Calligraphy" panose="03010101010101010101" pitchFamily="66" charset="0"/>
              </a:rPr>
              <a:t>Providing </a:t>
            </a:r>
            <a:r>
              <a:rPr lang="en-US" sz="1800" b="1" i="1" dirty="0">
                <a:solidFill>
                  <a:schemeClr val="tx1"/>
                </a:solidFill>
                <a:latin typeface="Lucida Calligraphy" panose="03010101010101010101" pitchFamily="66" charset="0"/>
              </a:rPr>
              <a:t>the Warfighter’s Edge</a:t>
            </a:r>
          </a:p>
        </p:txBody>
      </p:sp>
    </p:spTree>
    <p:extLst>
      <p:ext uri="{BB962C8B-B14F-4D97-AF65-F5344CB8AC3E}">
        <p14:creationId xmlns:p14="http://schemas.microsoft.com/office/powerpoint/2010/main" val="49092892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2256" y="1380038"/>
            <a:ext cx="3798267" cy="4097802"/>
          </a:xfrm>
          <a:prstGeom prst="rect">
            <a:avLst/>
          </a:prstGeom>
        </p:spPr>
      </p:pic>
      <p:pic>
        <p:nvPicPr>
          <p:cNvPr id="2" name="Picture 1"/>
          <p:cNvPicPr>
            <a:picLocks noChangeAspect="1"/>
          </p:cNvPicPr>
          <p:nvPr userDrawn="1"/>
        </p:nvPicPr>
        <p:blipFill>
          <a:blip r:embed="rId3"/>
          <a:stretch>
            <a:fillRect/>
          </a:stretch>
        </p:blipFill>
        <p:spPr>
          <a:xfrm>
            <a:off x="1583233" y="294781"/>
            <a:ext cx="7132938" cy="11376122"/>
          </a:xfrm>
          <a:prstGeom prst="rect">
            <a:avLst/>
          </a:prstGeom>
        </p:spPr>
      </p:pic>
    </p:spTree>
    <p:extLst>
      <p:ext uri="{BB962C8B-B14F-4D97-AF65-F5344CB8AC3E}">
        <p14:creationId xmlns:p14="http://schemas.microsoft.com/office/powerpoint/2010/main" val="8541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300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endParaRPr lang="en-US" dirty="0" smtClean="0"/>
          </a:p>
          <a:p>
            <a:r>
              <a:rPr lang="en-US" dirty="0" smtClean="0"/>
              <a:t>DISTRIBUTION B</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9EBC09-8728-46F0-99E6-7C066CF6AFEC}" type="slidenum">
              <a:rPr lang="en-US">
                <a:solidFill>
                  <a:srgbClr val="000000"/>
                </a:solidFill>
              </a:rPr>
              <a:pPr/>
              <a:t>‹#›</a:t>
            </a:fld>
            <a:endParaRPr lang="en-US" dirty="0">
              <a:solidFill>
                <a:srgbClr val="000000"/>
              </a:solidFill>
            </a:endParaRPr>
          </a:p>
        </p:txBody>
      </p:sp>
      <p:sp>
        <p:nvSpPr>
          <p:cNvPr id="7" name="TextBox 6"/>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a:r>
              <a:rPr lang="en-US" sz="1400" b="1" i="1" dirty="0">
                <a:solidFill>
                  <a:srgbClr val="3333CC">
                    <a:lumMod val="75000"/>
                  </a:srgbClr>
                </a:solidFill>
                <a:latin typeface="Arial"/>
              </a:rPr>
              <a:t>AFLCMC… Providing the Warfighter’s Edge</a:t>
            </a:r>
          </a:p>
        </p:txBody>
      </p:sp>
    </p:spTree>
    <p:extLst>
      <p:ext uri="{BB962C8B-B14F-4D97-AF65-F5344CB8AC3E}">
        <p14:creationId xmlns:p14="http://schemas.microsoft.com/office/powerpoint/2010/main" val="23316919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7"/>
          <p:cNvSpPr>
            <a:spLocks noGrp="1" noChangeArrowheads="1"/>
          </p:cNvSpPr>
          <p:nvPr>
            <p:ph type="sldNum" sz="quarter" idx="10"/>
          </p:nvPr>
        </p:nvSpPr>
        <p:spPr>
          <a:ln/>
        </p:spPr>
        <p:txBody>
          <a:bodyPr/>
          <a:lstStyle>
            <a:lvl1pPr>
              <a:defRPr>
                <a:latin typeface="Calibri" panose="020F0502020204030204" pitchFamily="34" charset="0"/>
              </a:defRPr>
            </a:lvl1pPr>
          </a:lstStyle>
          <a:p>
            <a:pPr>
              <a:defRPr/>
            </a:pPr>
            <a:fld id="{2F914479-291D-4B5B-A0EA-6B01B39F5806}" type="slidenum">
              <a:rPr lang="en-US" smtClean="0"/>
              <a:pPr>
                <a:defRPr/>
              </a:pPr>
              <a:t>‹#›</a:t>
            </a:fld>
            <a:endParaRPr lang="en-US" dirty="0"/>
          </a:p>
        </p:txBody>
      </p:sp>
      <p:sp>
        <p:nvSpPr>
          <p:cNvPr id="6" name="Title Placeholder 1"/>
          <p:cNvSpPr>
            <a:spLocks noGrp="1"/>
          </p:cNvSpPr>
          <p:nvPr>
            <p:ph type="title"/>
          </p:nvPr>
        </p:nvSpPr>
        <p:spPr bwMode="auto">
          <a:xfrm>
            <a:off x="990600" y="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Rectangle 4"/>
          <p:cNvSpPr/>
          <p:nvPr userDrawn="1"/>
        </p:nvSpPr>
        <p:spPr>
          <a:xfrm>
            <a:off x="3298679" y="6596390"/>
            <a:ext cx="2666114" cy="261610"/>
          </a:xfrm>
          <a:prstGeom prst="rect">
            <a:avLst/>
          </a:prstGeom>
        </p:spPr>
        <p:txBody>
          <a:bodyPr wrap="none">
            <a:spAutoFit/>
          </a:bodyPr>
          <a:lstStyle/>
          <a:p>
            <a:r>
              <a:rPr lang="en-US" sz="1100" dirty="0" smtClean="0"/>
              <a:t>DISTRIBUTION A   Approved for Public Release</a:t>
            </a:r>
            <a:endParaRPr lang="en-US" sz="1100" dirty="0"/>
          </a:p>
        </p:txBody>
      </p:sp>
    </p:spTree>
    <p:extLst>
      <p:ext uri="{BB962C8B-B14F-4D97-AF65-F5344CB8AC3E}">
        <p14:creationId xmlns:p14="http://schemas.microsoft.com/office/powerpoint/2010/main" val="2841703533"/>
      </p:ext>
    </p:extLst>
  </p:cSld>
  <p:clrMapOvr>
    <a:masterClrMapping/>
  </p:clrMapOvr>
  <p:transition>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653" y="1259895"/>
            <a:ext cx="4438835"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7653" y="1899656"/>
            <a:ext cx="4438835" cy="4563287"/>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95813" y="1259895"/>
            <a:ext cx="4441655"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95813" y="1899657"/>
            <a:ext cx="4441655" cy="4563286"/>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7"/>
          <p:cNvSpPr>
            <a:spLocks noGrp="1" noChangeArrowheads="1"/>
          </p:cNvSpPr>
          <p:nvPr>
            <p:ph type="sldNum" sz="quarter" idx="10"/>
          </p:nvPr>
        </p:nvSpPr>
        <p:spPr>
          <a:ln/>
        </p:spPr>
        <p:txBody>
          <a:bodyPr/>
          <a:lstStyle>
            <a:lvl1pPr>
              <a:defRPr>
                <a:latin typeface="Calibri" panose="020F0502020204030204" pitchFamily="34" charset="0"/>
              </a:defRPr>
            </a:lvl1pPr>
          </a:lstStyle>
          <a:p>
            <a:pPr>
              <a:defRPr/>
            </a:pPr>
            <a:fld id="{95A8E3CB-55AE-4E37-9E6F-F79C3C632B85}" type="slidenum">
              <a:rPr lang="en-US" smtClean="0"/>
              <a:pPr>
                <a:defRPr/>
              </a:pPr>
              <a:t>‹#›</a:t>
            </a:fld>
            <a:endParaRPr lang="en-US" dirty="0"/>
          </a:p>
        </p:txBody>
      </p:sp>
      <p:sp>
        <p:nvSpPr>
          <p:cNvPr id="9" name="Title Placeholder 1"/>
          <p:cNvSpPr>
            <a:spLocks noGrp="1"/>
          </p:cNvSpPr>
          <p:nvPr>
            <p:ph type="title"/>
          </p:nvPr>
        </p:nvSpPr>
        <p:spPr bwMode="auto">
          <a:xfrm>
            <a:off x="990600" y="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 name="Rectangle 7"/>
          <p:cNvSpPr/>
          <p:nvPr userDrawn="1"/>
        </p:nvSpPr>
        <p:spPr>
          <a:xfrm>
            <a:off x="3298679" y="6596390"/>
            <a:ext cx="2666114" cy="261610"/>
          </a:xfrm>
          <a:prstGeom prst="rect">
            <a:avLst/>
          </a:prstGeom>
        </p:spPr>
        <p:txBody>
          <a:bodyPr wrap="none">
            <a:spAutoFit/>
          </a:bodyPr>
          <a:lstStyle/>
          <a:p>
            <a:r>
              <a:rPr lang="en-US" sz="1100" dirty="0" smtClean="0"/>
              <a:t>DISTRIBUTION A   Approved for Public Release</a:t>
            </a:r>
            <a:endParaRPr lang="en-US" sz="1100" dirty="0"/>
          </a:p>
        </p:txBody>
      </p:sp>
      <p:sp>
        <p:nvSpPr>
          <p:cNvPr id="10" name="TextBox 9"/>
          <p:cNvSpPr txBox="1"/>
          <p:nvPr userDrawn="1"/>
        </p:nvSpPr>
        <p:spPr>
          <a:xfrm>
            <a:off x="2627084" y="868367"/>
            <a:ext cx="3888013" cy="215444"/>
          </a:xfrm>
          <a:prstGeom prst="rect">
            <a:avLst/>
          </a:prstGeom>
          <a:solidFill>
            <a:schemeClr val="bg1"/>
          </a:solidFill>
        </p:spPr>
        <p:txBody>
          <a:bodyPr wrap="square" tIns="0" bIns="0" rtlCol="0">
            <a:spAutoFit/>
          </a:bodyPr>
          <a:lstStyle/>
          <a:p>
            <a:pPr algn="ctr"/>
            <a:r>
              <a:rPr lang="en-US" sz="1400" b="1" i="1" dirty="0">
                <a:solidFill>
                  <a:srgbClr val="3333CC">
                    <a:lumMod val="75000"/>
                  </a:srgbClr>
                </a:solidFill>
                <a:latin typeface="Arial"/>
              </a:rPr>
              <a:t>AFLCMC… Providing the Warfighter’s Edge</a:t>
            </a:r>
          </a:p>
        </p:txBody>
      </p:sp>
    </p:spTree>
    <p:extLst>
      <p:ext uri="{BB962C8B-B14F-4D97-AF65-F5344CB8AC3E}">
        <p14:creationId xmlns:p14="http://schemas.microsoft.com/office/powerpoint/2010/main" val="302571327"/>
      </p:ext>
    </p:extLst>
  </p:cSld>
  <p:clrMapOvr>
    <a:masterClrMapping/>
  </p:clrMapOvr>
  <p:transition>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2500" y="76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63550" y="1257300"/>
            <a:ext cx="7753350" cy="4991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dirty="0" smtClean="0"/>
          </a:p>
          <a:p>
            <a:endParaRPr lang="en-US" dirty="0" smtClean="0"/>
          </a:p>
          <a:p>
            <a:r>
              <a:rPr lang="en-US" dirty="0" smtClean="0"/>
              <a:t>DISTRIBUTION B</a:t>
            </a:r>
            <a:endParaRPr lang="en-US" b="1" dirty="0">
              <a:solidFill>
                <a:srgbClr val="000000"/>
              </a:solidFill>
              <a:latin typeface="Arial"/>
            </a:endParaRP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1218C2E-65CB-4471-B8A9-3704A852BB21}" type="slidenum">
              <a:rPr lang="en-US" smtClean="0">
                <a:solidFill>
                  <a:srgbClr val="000000"/>
                </a:solidFill>
                <a:latin typeface="Arial"/>
              </a:rPr>
              <a:pPr/>
              <a:t>‹#›</a:t>
            </a:fld>
            <a:endParaRPr lang="en-US" dirty="0">
              <a:solidFill>
                <a:srgbClr val="000000"/>
              </a:solidFill>
              <a:latin typeface="Arial"/>
            </a:endParaRPr>
          </a:p>
        </p:txBody>
      </p:sp>
      <p:sp>
        <p:nvSpPr>
          <p:cNvPr id="1103" name="Text Box 79"/>
          <p:cNvSpPr txBox="1">
            <a:spLocks noChangeArrowheads="1"/>
          </p:cNvSpPr>
          <p:nvPr/>
        </p:nvSpPr>
        <p:spPr bwMode="auto">
          <a:xfrm>
            <a:off x="2947988" y="854075"/>
            <a:ext cx="184150" cy="304800"/>
          </a:xfrm>
          <a:prstGeom prst="rect">
            <a:avLst/>
          </a:prstGeom>
          <a:noFill/>
          <a:ln w="9525">
            <a:noFill/>
            <a:miter lim="800000"/>
            <a:headEnd/>
            <a:tailEnd/>
          </a:ln>
          <a:effectLst/>
        </p:spPr>
        <p:txBody>
          <a:bodyPr wrap="none">
            <a:spAutoFit/>
          </a:bodyPr>
          <a:lstStyle/>
          <a:p>
            <a:endParaRPr lang="en-US" b="1" i="1" dirty="0">
              <a:solidFill>
                <a:srgbClr val="3333CC"/>
              </a:solidFill>
              <a:latin typeface="Arial"/>
            </a:endParaRPr>
          </a:p>
        </p:txBody>
      </p:sp>
      <p:sp>
        <p:nvSpPr>
          <p:cNvPr id="15" name="Rectangle 205"/>
          <p:cNvSpPr>
            <a:spLocks noChangeArrowheads="1"/>
          </p:cNvSpPr>
          <p:nvPr/>
        </p:nvSpPr>
        <p:spPr bwMode="auto">
          <a:xfrm flipV="1">
            <a:off x="0" y="961697"/>
            <a:ext cx="9144000" cy="76916"/>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endParaRPr lang="en-US" sz="1100" b="1" dirty="0">
              <a:solidFill>
                <a:srgbClr val="000000"/>
              </a:solidFill>
              <a:latin typeface="Arial"/>
            </a:endParaRPr>
          </a:p>
        </p:txBody>
      </p:sp>
      <p:pic>
        <p:nvPicPr>
          <p:cNvPr id="2050" name="Picture 2" descr="C:\Users\ft4dwph\AppData\Local\Microsoft\Windows\Temporary Internet Files\Content.Outlook\LELKI7OT\Atch 2 AFLCMC Emblem - Color 2012 (2).jpg"/>
          <p:cNvPicPr>
            <a:picLocks noChangeAspect="1" noChangeArrowheads="1"/>
          </p:cNvPicPr>
          <p:nvPr/>
        </p:nvPicPr>
        <p:blipFill>
          <a:blip r:embed="rId7" cstate="print"/>
          <a:srcRect/>
          <a:stretch>
            <a:fillRect/>
          </a:stretch>
        </p:blipFill>
        <p:spPr bwMode="auto">
          <a:xfrm>
            <a:off x="8138160" y="45720"/>
            <a:ext cx="914400" cy="902335"/>
          </a:xfrm>
          <a:prstGeom prst="rect">
            <a:avLst/>
          </a:prstGeom>
          <a:noFill/>
        </p:spPr>
      </p:pic>
      <p:sp>
        <p:nvSpPr>
          <p:cNvPr id="11" name="TextBox 10"/>
          <p:cNvSpPr txBox="1"/>
          <p:nvPr/>
        </p:nvSpPr>
        <p:spPr>
          <a:xfrm>
            <a:off x="2627084" y="868367"/>
            <a:ext cx="3888013" cy="215444"/>
          </a:xfrm>
          <a:prstGeom prst="rect">
            <a:avLst/>
          </a:prstGeom>
          <a:solidFill>
            <a:schemeClr val="bg1"/>
          </a:solidFill>
        </p:spPr>
        <p:txBody>
          <a:bodyPr wrap="square" tIns="0" bIns="0" rtlCol="0">
            <a:spAutoFit/>
          </a:bodyPr>
          <a:lstStyle/>
          <a:p>
            <a:pPr algn="ctr"/>
            <a:r>
              <a:rPr lang="en-US" sz="1400" b="1" i="1" dirty="0">
                <a:solidFill>
                  <a:srgbClr val="3333CC">
                    <a:lumMod val="75000"/>
                  </a:srgbClr>
                </a:solidFill>
                <a:latin typeface="Arial"/>
              </a:rPr>
              <a:t>AFLCMC… Providing the Warfighter’s Edge</a:t>
            </a:r>
          </a:p>
        </p:txBody>
      </p:sp>
    </p:spTree>
    <p:extLst>
      <p:ext uri="{BB962C8B-B14F-4D97-AF65-F5344CB8AC3E}">
        <p14:creationId xmlns:p14="http://schemas.microsoft.com/office/powerpoint/2010/main" val="12572118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hyperlink" Target="https://beta.sam.gov/" TargetMode="External"/><Relationship Id="rId5" Type="http://schemas.openxmlformats.org/officeDocument/2006/relationships/hyperlink" Target="http://www.tinker.af.mil/Home/429SCMS-SASPO/" TargetMode="External"/><Relationship Id="rId4" Type="http://schemas.openxmlformats.org/officeDocument/2006/relationships/hyperlink" Target="http://www.afsc.af.mil/Units/SBO.asp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aflcmc.ezgtp.pubsale@us.af.mil" TargetMode="External"/><Relationship Id="rId2" Type="http://schemas.openxmlformats.org/officeDocument/2006/relationships/hyperlink" Target="mailto:ocalc.lgldo.public@us.af.mi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8526" y="2378075"/>
            <a:ext cx="5705474" cy="1470025"/>
          </a:xfrm>
        </p:spPr>
        <p:txBody>
          <a:bodyPr/>
          <a:lstStyle/>
          <a:p>
            <a:r>
              <a:rPr lang="en-US" sz="2800" b="0" dirty="0">
                <a:solidFill>
                  <a:schemeClr val="tx2"/>
                </a:solidFill>
                <a:latin typeface="Arial" panose="020B0604020202020204" pitchFamily="34" charset="0"/>
                <a:cs typeface="Arial" panose="020B0604020202020204" pitchFamily="34" charset="0"/>
              </a:rPr>
              <a:t>Source Approval Request (SAR) and Qualification </a:t>
            </a:r>
            <a:r>
              <a:rPr lang="en-US" sz="2800" b="0" dirty="0" smtClean="0">
                <a:solidFill>
                  <a:schemeClr val="tx2"/>
                </a:solidFill>
                <a:latin typeface="Arial" panose="020B0604020202020204" pitchFamily="34" charset="0"/>
                <a:cs typeface="Arial" panose="020B0604020202020204" pitchFamily="34" charset="0"/>
              </a:rPr>
              <a:t>Requirements Industry Training </a:t>
            </a:r>
            <a:r>
              <a:rPr lang="en-US" sz="2800" b="0" dirty="0">
                <a:solidFill>
                  <a:schemeClr val="tx2"/>
                </a:solidFill>
                <a:latin typeface="Arial" panose="020B0604020202020204" pitchFamily="34" charset="0"/>
                <a:cs typeface="Arial" panose="020B0604020202020204" pitchFamily="34" charset="0"/>
              </a:rPr>
              <a:t/>
            </a:r>
            <a:br>
              <a:rPr lang="en-US" sz="2800" b="0" dirty="0">
                <a:solidFill>
                  <a:schemeClr val="tx2"/>
                </a:solidFill>
                <a:latin typeface="Arial" panose="020B0604020202020204" pitchFamily="34" charset="0"/>
                <a:cs typeface="Arial" panose="020B0604020202020204" pitchFamily="34" charset="0"/>
              </a:rPr>
            </a:br>
            <a:r>
              <a:rPr lang="en-US" sz="1400" b="0" dirty="0" smtClean="0">
                <a:solidFill>
                  <a:schemeClr val="tx2"/>
                </a:solidFill>
                <a:latin typeface="Arial" panose="020B0604020202020204" pitchFamily="34" charset="0"/>
                <a:cs typeface="Arial" panose="020B0604020202020204" pitchFamily="34" charset="0"/>
              </a:rPr>
              <a:t/>
            </a:r>
            <a:br>
              <a:rPr lang="en-US" sz="1400" b="0" dirty="0" smtClean="0">
                <a:solidFill>
                  <a:schemeClr val="tx2"/>
                </a:solidFill>
                <a:latin typeface="Arial" panose="020B0604020202020204" pitchFamily="34" charset="0"/>
                <a:cs typeface="Arial" panose="020B0604020202020204" pitchFamily="34" charset="0"/>
              </a:rPr>
            </a:br>
            <a:r>
              <a:rPr lang="en-US" sz="2800" b="0" dirty="0">
                <a:solidFill>
                  <a:schemeClr val="tx2"/>
                </a:solidFill>
                <a:latin typeface="Arial" panose="020B0604020202020204" pitchFamily="34" charset="0"/>
                <a:cs typeface="Arial" panose="020B0604020202020204" pitchFamily="34" charset="0"/>
              </a:rPr>
              <a:t/>
            </a:r>
            <a:br>
              <a:rPr lang="en-US" sz="2800" b="0" dirty="0">
                <a:solidFill>
                  <a:schemeClr val="tx2"/>
                </a:solidFill>
                <a:latin typeface="Arial" panose="020B0604020202020204" pitchFamily="34" charset="0"/>
                <a:cs typeface="Arial" panose="020B0604020202020204" pitchFamily="34" charset="0"/>
              </a:rPr>
            </a:br>
            <a:r>
              <a:rPr lang="en-US" sz="2800" b="0" dirty="0">
                <a:solidFill>
                  <a:schemeClr val="tx2"/>
                </a:solidFill>
                <a:latin typeface="Arial" panose="020B0604020202020204" pitchFamily="34" charset="0"/>
                <a:cs typeface="Arial" panose="020B0604020202020204" pitchFamily="34" charset="0"/>
              </a:rPr>
              <a:t> SASPO Industry Day</a:t>
            </a:r>
            <a:r>
              <a:rPr lang="en-US" sz="2800" b="0" dirty="0">
                <a:solidFill>
                  <a:schemeClr val="tx2"/>
                </a:solidFill>
              </a:rPr>
              <a:t/>
            </a:r>
            <a:br>
              <a:rPr lang="en-US" sz="2800" b="0" dirty="0">
                <a:solidFill>
                  <a:schemeClr val="tx2"/>
                </a:solidFill>
              </a:rPr>
            </a:br>
            <a:r>
              <a:rPr lang="en-US" sz="1600" b="0" dirty="0">
                <a:solidFill>
                  <a:schemeClr val="tx2"/>
                </a:solidFill>
              </a:rPr>
              <a:t/>
            </a:r>
            <a:br>
              <a:rPr lang="en-US" sz="1600" b="0" dirty="0">
                <a:solidFill>
                  <a:schemeClr val="tx2"/>
                </a:solidFill>
              </a:rPr>
            </a:br>
            <a:r>
              <a:rPr lang="en-US" sz="2800" b="0" dirty="0">
                <a:solidFill>
                  <a:schemeClr val="tx2"/>
                </a:solidFill>
              </a:rPr>
              <a:t/>
            </a:r>
            <a:br>
              <a:rPr lang="en-US" sz="2800" b="0" dirty="0">
                <a:solidFill>
                  <a:schemeClr val="tx2"/>
                </a:solidFill>
              </a:rPr>
            </a:br>
            <a:endParaRPr lang="en-US" dirty="0"/>
          </a:p>
        </p:txBody>
      </p:sp>
      <p:sp>
        <p:nvSpPr>
          <p:cNvPr id="3" name="Content Placeholder 9"/>
          <p:cNvSpPr txBox="1">
            <a:spLocks/>
          </p:cNvSpPr>
          <p:nvPr/>
        </p:nvSpPr>
        <p:spPr>
          <a:xfrm>
            <a:off x="4039565" y="4942389"/>
            <a:ext cx="5094910" cy="1190655"/>
          </a:xfrm>
          <a:prstGeom prst="rect">
            <a:avLst/>
          </a:prstGeom>
        </p:spPr>
        <p:txBody>
          <a:bodyPr/>
          <a:lstStyle>
            <a:lvl1pPr marL="342900" indent="-342900" algn="l" rtl="0" eaLnBrk="0" fontAlgn="base" hangingPunct="0">
              <a:spcBef>
                <a:spcPct val="20000"/>
              </a:spcBef>
              <a:spcAft>
                <a:spcPct val="0"/>
              </a:spcAft>
              <a:buChar char="•"/>
              <a:defRPr sz="2800" b="1">
                <a:solidFill>
                  <a:srgbClr val="0000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Calibri" panose="020F0502020204030204" pitchFamily="34" charset="0"/>
              </a:defRPr>
            </a:lvl2pPr>
            <a:lvl3pPr marL="1143000" indent="-228600" algn="l" rtl="0" eaLnBrk="0" fontAlgn="base" hangingPunct="0">
              <a:spcBef>
                <a:spcPct val="20000"/>
              </a:spcBef>
              <a:spcAft>
                <a:spcPct val="0"/>
              </a:spcAft>
              <a:buChar char="•"/>
              <a:defRPr sz="2400" b="1">
                <a:solidFill>
                  <a:srgbClr val="000000"/>
                </a:solidFill>
                <a:latin typeface="Calibri" panose="020F0502020204030204" pitchFamily="34" charset="0"/>
              </a:defRPr>
            </a:lvl3pPr>
            <a:lvl4pPr marL="1600200" indent="-228600" algn="l" rtl="0" eaLnBrk="0" fontAlgn="base" hangingPunct="0">
              <a:spcBef>
                <a:spcPct val="20000"/>
              </a:spcBef>
              <a:spcAft>
                <a:spcPct val="0"/>
              </a:spcAft>
              <a:buChar char="–"/>
              <a:defRPr sz="2000" b="1">
                <a:solidFill>
                  <a:srgbClr val="000000"/>
                </a:solidFill>
                <a:latin typeface="Calibri" panose="020F0502020204030204" pitchFamily="34" charset="0"/>
              </a:defRPr>
            </a:lvl4pPr>
            <a:lvl5pPr marL="2057400" indent="-228600" algn="l" rtl="0" eaLnBrk="0" fontAlgn="base" hangingPunct="0">
              <a:spcBef>
                <a:spcPct val="20000"/>
              </a:spcBef>
              <a:spcAft>
                <a:spcPct val="0"/>
              </a:spcAft>
              <a:buChar char="»"/>
              <a:defRPr sz="2000" b="1">
                <a:solidFill>
                  <a:srgbClr val="000000"/>
                </a:solidFill>
                <a:latin typeface="Calibri" panose="020F0502020204030204" pitchFamily="34" charset="0"/>
              </a:defRPr>
            </a:lvl5pPr>
            <a:lvl6pPr marL="2514600" indent="-228600" algn="l" rtl="0" eaLnBrk="0" fontAlgn="base" hangingPunct="0">
              <a:spcBef>
                <a:spcPct val="20000"/>
              </a:spcBef>
              <a:spcAft>
                <a:spcPct val="0"/>
              </a:spcAft>
              <a:buChar char="»"/>
              <a:defRPr sz="2000" b="1">
                <a:solidFill>
                  <a:srgbClr val="000000"/>
                </a:solidFill>
                <a:latin typeface="+mn-lt"/>
              </a:defRPr>
            </a:lvl6pPr>
            <a:lvl7pPr marL="2971800" indent="-228600" algn="l" rtl="0" eaLnBrk="0" fontAlgn="base" hangingPunct="0">
              <a:spcBef>
                <a:spcPct val="20000"/>
              </a:spcBef>
              <a:spcAft>
                <a:spcPct val="0"/>
              </a:spcAft>
              <a:buChar char="»"/>
              <a:defRPr sz="2000" b="1">
                <a:solidFill>
                  <a:srgbClr val="000000"/>
                </a:solidFill>
                <a:latin typeface="+mn-lt"/>
              </a:defRPr>
            </a:lvl7pPr>
            <a:lvl8pPr marL="3429000" indent="-228600" algn="l" rtl="0" eaLnBrk="0" fontAlgn="base" hangingPunct="0">
              <a:spcBef>
                <a:spcPct val="20000"/>
              </a:spcBef>
              <a:spcAft>
                <a:spcPct val="0"/>
              </a:spcAft>
              <a:buChar char="»"/>
              <a:defRPr sz="2000" b="1">
                <a:solidFill>
                  <a:srgbClr val="000000"/>
                </a:solidFill>
                <a:latin typeface="+mn-lt"/>
              </a:defRPr>
            </a:lvl8pPr>
            <a:lvl9pPr marL="3886200" indent="-228600" algn="l" rtl="0" eaLnBrk="0" fontAlgn="base" hangingPunct="0">
              <a:spcBef>
                <a:spcPct val="20000"/>
              </a:spcBef>
              <a:spcAft>
                <a:spcPct val="0"/>
              </a:spcAft>
              <a:buChar char="»"/>
              <a:defRPr sz="2000" b="1">
                <a:solidFill>
                  <a:srgbClr val="000000"/>
                </a:solidFill>
                <a:latin typeface="+mn-lt"/>
              </a:defRPr>
            </a:lvl9pPr>
          </a:lstStyle>
          <a:p>
            <a:pPr marL="0" indent="0">
              <a:buNone/>
            </a:pPr>
            <a:r>
              <a:rPr lang="en-US" sz="2000" b="0" kern="0" dirty="0"/>
              <a:t>SAR Team</a:t>
            </a:r>
          </a:p>
          <a:p>
            <a:pPr marL="0" indent="0">
              <a:buNone/>
            </a:pPr>
            <a:r>
              <a:rPr lang="en-US" sz="2000" b="0" kern="0" dirty="0"/>
              <a:t>AFLCMC/LPE (Propulsion Engineering)</a:t>
            </a:r>
          </a:p>
          <a:p>
            <a:pPr marL="0" indent="0">
              <a:buNone/>
            </a:pPr>
            <a:r>
              <a:rPr lang="en-US" sz="2000" b="0" kern="0" dirty="0"/>
              <a:t>Email: </a:t>
            </a:r>
            <a:r>
              <a:rPr lang="en-US" sz="2000" b="0" dirty="0"/>
              <a:t>AFLCMC.LPE.SourceEvalTeam@us.af.mil</a:t>
            </a:r>
            <a:endParaRPr lang="en-US" sz="2000" b="0" kern="0" dirty="0"/>
          </a:p>
        </p:txBody>
      </p:sp>
      <p:sp>
        <p:nvSpPr>
          <p:cNvPr id="4" name="Rectangle 3"/>
          <p:cNvSpPr/>
          <p:nvPr/>
        </p:nvSpPr>
        <p:spPr>
          <a:xfrm>
            <a:off x="467934" y="5073832"/>
            <a:ext cx="3232218" cy="461665"/>
          </a:xfrm>
          <a:prstGeom prst="rect">
            <a:avLst/>
          </a:prstGeom>
        </p:spPr>
        <p:txBody>
          <a:bodyPr wrap="square">
            <a:spAutoFit/>
          </a:bodyPr>
          <a:lstStyle/>
          <a:p>
            <a:r>
              <a:rPr lang="en-US" sz="1200" dirty="0"/>
              <a:t>DISTRIBUTION </a:t>
            </a:r>
            <a:r>
              <a:rPr lang="en-US" sz="1200" dirty="0" smtClean="0"/>
              <a:t>A   Approved </a:t>
            </a:r>
            <a:r>
              <a:rPr lang="en-US" sz="1200" dirty="0"/>
              <a:t>for Public Release; Distribution </a:t>
            </a:r>
            <a:r>
              <a:rPr lang="en-US" sz="1200" dirty="0" smtClean="0"/>
              <a:t>Unlimited. Destruction: 100% Shred </a:t>
            </a:r>
            <a:endParaRPr lang="en-US" sz="1200" dirty="0"/>
          </a:p>
        </p:txBody>
      </p:sp>
    </p:spTree>
    <p:extLst>
      <p:ext uri="{BB962C8B-B14F-4D97-AF65-F5344CB8AC3E}">
        <p14:creationId xmlns:p14="http://schemas.microsoft.com/office/powerpoint/2010/main" val="21745942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10</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Company Profile </a:t>
            </a:r>
            <a:r>
              <a:rPr lang="en-US" sz="2800" b="0" dirty="0" smtClean="0"/>
              <a:t>Elements</a:t>
            </a:r>
            <a:endParaRPr lang="en-US" sz="2800" b="0" dirty="0"/>
          </a:p>
        </p:txBody>
      </p:sp>
      <p:sp>
        <p:nvSpPr>
          <p:cNvPr id="8" name="TextBox 7"/>
          <p:cNvSpPr txBox="1"/>
          <p:nvPr/>
        </p:nvSpPr>
        <p:spPr>
          <a:xfrm>
            <a:off x="329252" y="1450922"/>
            <a:ext cx="8485495" cy="2251065"/>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a:solidFill>
                  <a:srgbClr val="000000"/>
                </a:solidFill>
                <a:latin typeface="Calibri" panose="020F0502020204030204" pitchFamily="34" charset="0"/>
                <a:cs typeface="Calibri" panose="020F0502020204030204" pitchFamily="34" charset="0"/>
              </a:rPr>
              <a:t>Element </a:t>
            </a:r>
            <a:r>
              <a:rPr lang="en-US" sz="2400" b="1" dirty="0" smtClean="0">
                <a:solidFill>
                  <a:srgbClr val="000000"/>
                </a:solidFill>
                <a:latin typeface="Calibri" panose="020F0502020204030204" pitchFamily="34" charset="0"/>
                <a:cs typeface="Calibri" panose="020F0502020204030204" pitchFamily="34" charset="0"/>
              </a:rPr>
              <a:t>9: </a:t>
            </a:r>
            <a:r>
              <a:rPr lang="en-US" sz="2400" b="1" dirty="0">
                <a:latin typeface="Calibri" panose="020F0502020204030204" pitchFamily="34" charset="0"/>
                <a:cs typeface="Calibri" panose="020F0502020204030204" pitchFamily="34" charset="0"/>
              </a:rPr>
              <a:t>Sub-Tier Supplier Info</a:t>
            </a:r>
            <a:r>
              <a:rPr lang="en-US" sz="2400" b="1" dirty="0" smtClean="0">
                <a:latin typeface="Calibri" panose="020F0502020204030204" pitchFamily="34" charset="0"/>
                <a:cs typeface="Calibri" panose="020F0502020204030204" pitchFamily="34" charset="0"/>
              </a:rPr>
              <a:t>.</a:t>
            </a:r>
          </a:p>
          <a:p>
            <a:pPr marL="742950" lvl="1"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List of all Sub-Tier Suppliers (STS</a:t>
            </a:r>
            <a:r>
              <a:rPr lang="en-US" sz="2400" dirty="0" smtClean="0">
                <a:latin typeface="Calibri" panose="020F0502020204030204" pitchFamily="34" charset="0"/>
                <a:cs typeface="Calibri" panose="020F0502020204030204" pitchFamily="34" charset="0"/>
              </a:rPr>
              <a:t>)</a:t>
            </a:r>
          </a:p>
          <a:p>
            <a:pPr marL="742950" lvl="1"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All STS Quality Assurance </a:t>
            </a:r>
            <a:r>
              <a:rPr lang="en-US" sz="2400" dirty="0" smtClean="0">
                <a:latin typeface="Calibri" panose="020F0502020204030204" pitchFamily="34" charset="0"/>
                <a:cs typeface="Calibri" panose="020F0502020204030204" pitchFamily="34" charset="0"/>
              </a:rPr>
              <a:t>Certifications</a:t>
            </a:r>
          </a:p>
          <a:p>
            <a:pPr marL="742950" lvl="1"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Any STS Significant Industrial Process Certifications</a:t>
            </a:r>
          </a:p>
        </p:txBody>
      </p:sp>
    </p:spTree>
    <p:extLst>
      <p:ext uri="{BB962C8B-B14F-4D97-AF65-F5344CB8AC3E}">
        <p14:creationId xmlns:p14="http://schemas.microsoft.com/office/powerpoint/2010/main" val="2243250648"/>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140" y="1805254"/>
            <a:ext cx="8295720" cy="4184579"/>
          </a:xfrm>
        </p:spPr>
        <p:txBody>
          <a:bodyPr/>
          <a:lstStyle/>
          <a:p>
            <a:r>
              <a:rPr lang="en-US" sz="1800" dirty="0" smtClean="0"/>
              <a:t>Category </a:t>
            </a:r>
            <a:r>
              <a:rPr lang="en-US" sz="1800" dirty="0"/>
              <a:t>I</a:t>
            </a:r>
            <a:r>
              <a:rPr lang="en-US" sz="1800" b="0" dirty="0"/>
              <a:t>, Actual Item. - </a:t>
            </a:r>
            <a:r>
              <a:rPr lang="en-US" sz="1800" b="0" dirty="0" smtClean="0"/>
              <a:t>This </a:t>
            </a:r>
            <a:r>
              <a:rPr lang="en-US" sz="1800" b="0" dirty="0"/>
              <a:t>category covers PS who </a:t>
            </a:r>
            <a:r>
              <a:rPr lang="en-US" sz="1800" b="0" dirty="0" smtClean="0"/>
              <a:t>repair/manufacture </a:t>
            </a:r>
            <a:r>
              <a:rPr lang="en-US" sz="1800" b="0" dirty="0"/>
              <a:t>the exact subject item, using OEM technical data, for the prime contractor, OEM, DOD, civil agency, foreign government, or the civil sector under Federal Aviation Administration (FAA).   </a:t>
            </a:r>
            <a:endParaRPr lang="en-US" sz="1800" b="0" dirty="0" smtClean="0"/>
          </a:p>
          <a:p>
            <a:endParaRPr lang="en-US" sz="1800" b="0" dirty="0" smtClean="0"/>
          </a:p>
          <a:p>
            <a:r>
              <a:rPr lang="en-US" sz="1800" dirty="0" smtClean="0"/>
              <a:t>Category </a:t>
            </a:r>
            <a:r>
              <a:rPr lang="en-US" sz="1800" dirty="0"/>
              <a:t>II</a:t>
            </a:r>
            <a:r>
              <a:rPr lang="en-US" sz="1800" b="0" dirty="0"/>
              <a:t>, Similar </a:t>
            </a:r>
            <a:r>
              <a:rPr lang="en-US" sz="1800" b="0" dirty="0" smtClean="0"/>
              <a:t>Item. </a:t>
            </a:r>
            <a:r>
              <a:rPr lang="en-US" sz="1800" b="0" dirty="0"/>
              <a:t>- </a:t>
            </a:r>
            <a:r>
              <a:rPr lang="en-US" sz="1800" b="0" dirty="0" smtClean="0"/>
              <a:t>This </a:t>
            </a:r>
            <a:r>
              <a:rPr lang="en-US" sz="1800" b="0" dirty="0"/>
              <a:t>category covers PS who have not previously </a:t>
            </a:r>
            <a:r>
              <a:rPr lang="en-US" sz="1800" b="0" dirty="0" smtClean="0"/>
              <a:t>repaired/manufactured </a:t>
            </a:r>
            <a:r>
              <a:rPr lang="en-US" sz="1800" b="0" dirty="0"/>
              <a:t>the exact subject item, but have </a:t>
            </a:r>
            <a:r>
              <a:rPr lang="en-US" sz="1800" b="0" dirty="0"/>
              <a:t>repaired/manufactured </a:t>
            </a:r>
            <a:r>
              <a:rPr lang="en-US" sz="1800" b="0" dirty="0"/>
              <a:t>other items similar in material, coatings, design features, industrial processes, etc. for the prime contractor, OEM, DOD, civil agency, foreign government, or the civil sector under FAA. Multiple similar items may be used to demonstrate relevant experience. Similarity is not limited to aerospace applications</a:t>
            </a:r>
            <a:r>
              <a:rPr lang="en-US" sz="1800" b="0" dirty="0" smtClean="0"/>
              <a:t>.</a:t>
            </a:r>
          </a:p>
          <a:p>
            <a:endParaRPr lang="en-US" sz="1800" b="0" dirty="0" smtClean="0"/>
          </a:p>
          <a:p>
            <a:pPr marL="0" indent="0">
              <a:buNone/>
            </a:pPr>
            <a:endParaRPr lang="en-US" sz="1000" b="0" dirty="0"/>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11</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Source </a:t>
            </a:r>
            <a:r>
              <a:rPr lang="en-US" sz="2800" b="0" dirty="0"/>
              <a:t>Approval Categories </a:t>
            </a:r>
            <a:endParaRPr lang="en-US" sz="2800" dirty="0"/>
          </a:p>
        </p:txBody>
      </p:sp>
    </p:spTree>
    <p:extLst>
      <p:ext uri="{BB962C8B-B14F-4D97-AF65-F5344CB8AC3E}">
        <p14:creationId xmlns:p14="http://schemas.microsoft.com/office/powerpoint/2010/main" val="3150917519"/>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12</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Source </a:t>
            </a:r>
            <a:r>
              <a:rPr lang="en-US" sz="2800" b="0" dirty="0"/>
              <a:t>Approval Categories </a:t>
            </a:r>
            <a:endParaRPr lang="en-US" sz="2800" dirty="0"/>
          </a:p>
        </p:txBody>
      </p:sp>
      <p:sp>
        <p:nvSpPr>
          <p:cNvPr id="5" name="Content Placeholder 2"/>
          <p:cNvSpPr txBox="1">
            <a:spLocks/>
          </p:cNvSpPr>
          <p:nvPr/>
        </p:nvSpPr>
        <p:spPr bwMode="auto">
          <a:xfrm>
            <a:off x="424140" y="2208944"/>
            <a:ext cx="8401361" cy="35343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a:lstStyle>
          <a:p>
            <a:r>
              <a:rPr lang="en-US" sz="1800" dirty="0"/>
              <a:t>Category IV</a:t>
            </a:r>
            <a:r>
              <a:rPr lang="en-US" sz="1800" b="0" dirty="0"/>
              <a:t>, Pre-Developed Repair. - This category covers unsolicited SAR submittals by PSs who have a previously developed repair that has: been fully validated and verified, successfully performed on regular production parts, and those parts that have undergone the repair have had sufficient operational experience, including either AMT (Accelerated Mission Testing) or field operational use. This category will require all elements of a SAR Package and any additional information as determined by the ESA.</a:t>
            </a:r>
          </a:p>
          <a:p>
            <a:endParaRPr lang="en-US" sz="1600" b="0" dirty="0" smtClean="0"/>
          </a:p>
          <a:p>
            <a:r>
              <a:rPr lang="en-US" sz="1800" dirty="0" smtClean="0"/>
              <a:t>Category V</a:t>
            </a:r>
            <a:r>
              <a:rPr lang="en-US" sz="1800" b="0" dirty="0" smtClean="0"/>
              <a:t>, Developing Repair. - This </a:t>
            </a:r>
            <a:r>
              <a:rPr lang="en-US" sz="1800" b="0" dirty="0"/>
              <a:t>category covers the PSs who have a repair, or could develop a repair, that will satisfy the need of the USAF in accordance with an advertised requirement. PS approval of a Category V SAR may still require repair verification, validation, and testing prior to complete approval of PS as an approved source. This category will require all elements of a SAR Package and any additional information as determined by the ESA.</a:t>
            </a:r>
          </a:p>
        </p:txBody>
      </p:sp>
      <p:sp>
        <p:nvSpPr>
          <p:cNvPr id="7" name="Content Placeholder 2"/>
          <p:cNvSpPr txBox="1">
            <a:spLocks/>
          </p:cNvSpPr>
          <p:nvPr/>
        </p:nvSpPr>
        <p:spPr bwMode="auto">
          <a:xfrm>
            <a:off x="424140" y="1477767"/>
            <a:ext cx="8401361" cy="5154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b="1">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a:lstStyle>
          <a:p>
            <a:pPr marL="0" indent="0" algn="ctr">
              <a:buNone/>
            </a:pPr>
            <a:r>
              <a:rPr lang="en-US" sz="2400" i="1" dirty="0" smtClean="0"/>
              <a:t>For Repair Only (RQR-PSD-1)</a:t>
            </a:r>
            <a:endParaRPr lang="en-US" sz="2400" b="0" i="1" dirty="0"/>
          </a:p>
        </p:txBody>
      </p:sp>
    </p:spTree>
    <p:extLst>
      <p:ext uri="{BB962C8B-B14F-4D97-AF65-F5344CB8AC3E}">
        <p14:creationId xmlns:p14="http://schemas.microsoft.com/office/powerpoint/2010/main" val="3317642461"/>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13</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Data Requirements and Format</a:t>
            </a:r>
            <a:endParaRPr lang="en-US" sz="2800" b="0" dirty="0"/>
          </a:p>
        </p:txBody>
      </p:sp>
      <p:sp>
        <p:nvSpPr>
          <p:cNvPr id="3" name="Rectangle 2"/>
          <p:cNvSpPr/>
          <p:nvPr/>
        </p:nvSpPr>
        <p:spPr>
          <a:xfrm>
            <a:off x="217034" y="1471008"/>
            <a:ext cx="8709932" cy="1200329"/>
          </a:xfrm>
          <a:prstGeom prst="rect">
            <a:avLst/>
          </a:prstGeom>
        </p:spPr>
        <p:txBody>
          <a:bodyPr wrap="square">
            <a:spAutoFit/>
          </a:bodyPr>
          <a:lstStyle/>
          <a:p>
            <a:pPr marL="377190" indent="-285750">
              <a:buFont typeface="Arial" panose="020B0604020202020204" pitchFamily="34" charset="0"/>
              <a:buChar char="•"/>
            </a:pPr>
            <a:r>
              <a:rPr lang="en-US" sz="2400" dirty="0" smtClean="0">
                <a:latin typeface="Calibri" panose="020F0502020204030204" pitchFamily="34" charset="0"/>
              </a:rPr>
              <a:t>Each SAR </a:t>
            </a:r>
            <a:r>
              <a:rPr lang="en-US" sz="2400" dirty="0">
                <a:latin typeface="Calibri" panose="020F0502020204030204" pitchFamily="34" charset="0"/>
              </a:rPr>
              <a:t>must be accompanied with the </a:t>
            </a:r>
            <a:r>
              <a:rPr lang="en-US" sz="2400" dirty="0" smtClean="0">
                <a:latin typeface="Calibri" panose="020F0502020204030204" pitchFamily="34" charset="0"/>
              </a:rPr>
              <a:t>required data  </a:t>
            </a:r>
          </a:p>
          <a:p>
            <a:pPr marL="377190" indent="-285750">
              <a:buFont typeface="Arial" panose="020B0604020202020204" pitchFamily="34" charset="0"/>
              <a:buChar char="•"/>
            </a:pPr>
            <a:r>
              <a:rPr lang="en-US" sz="2400" dirty="0" smtClean="0">
                <a:latin typeface="Calibri" panose="020F0502020204030204" pitchFamily="34" charset="0"/>
              </a:rPr>
              <a:t>The </a:t>
            </a:r>
            <a:r>
              <a:rPr lang="en-US" sz="2400" dirty="0">
                <a:latin typeface="Calibri" panose="020F0502020204030204" pitchFamily="34" charset="0"/>
              </a:rPr>
              <a:t>data requirements are defined by the QR </a:t>
            </a:r>
            <a:r>
              <a:rPr lang="en-US" sz="2400" dirty="0" smtClean="0">
                <a:latin typeface="Calibri" panose="020F0502020204030204" pitchFamily="34" charset="0"/>
              </a:rPr>
              <a:t>elements</a:t>
            </a:r>
            <a:endParaRPr lang="en-US" sz="2400" dirty="0">
              <a:latin typeface="Calibri" panose="020F0502020204030204" pitchFamily="34" charset="0"/>
            </a:endParaRPr>
          </a:p>
          <a:p>
            <a:pPr marL="377190" indent="-285750">
              <a:buFont typeface="Arial" panose="020B0604020202020204" pitchFamily="34" charset="0"/>
              <a:buChar char="•"/>
            </a:pPr>
            <a:r>
              <a:rPr lang="en-US" sz="2400" dirty="0">
                <a:latin typeface="Calibri" panose="020F0502020204030204" pitchFamily="34" charset="0"/>
              </a:rPr>
              <a:t>The 815 is used to evaluate the data </a:t>
            </a:r>
            <a:r>
              <a:rPr lang="en-US" sz="2400" dirty="0" smtClean="0">
                <a:latin typeface="Calibri" panose="020F0502020204030204" pitchFamily="34" charset="0"/>
              </a:rPr>
              <a:t>elements</a:t>
            </a:r>
            <a:endParaRPr lang="en-US" sz="2400" dirty="0">
              <a:latin typeface="Calibri" panose="020F0502020204030204" pitchFamily="34" charset="0"/>
            </a:endParaRPr>
          </a:p>
        </p:txBody>
      </p:sp>
      <p:pic>
        <p:nvPicPr>
          <p:cNvPr id="11" name="Picture 10"/>
          <p:cNvPicPr>
            <a:picLocks noChangeAspect="1"/>
          </p:cNvPicPr>
          <p:nvPr/>
        </p:nvPicPr>
        <p:blipFill>
          <a:blip r:embed="rId2"/>
          <a:stretch>
            <a:fillRect/>
          </a:stretch>
        </p:blipFill>
        <p:spPr>
          <a:xfrm>
            <a:off x="1063409" y="3059500"/>
            <a:ext cx="7017182" cy="2873468"/>
          </a:xfrm>
          <a:prstGeom prst="rect">
            <a:avLst/>
          </a:prstGeom>
        </p:spPr>
      </p:pic>
    </p:spTree>
    <p:extLst>
      <p:ext uri="{BB962C8B-B14F-4D97-AF65-F5344CB8AC3E}">
        <p14:creationId xmlns:p14="http://schemas.microsoft.com/office/powerpoint/2010/main" val="1532391598"/>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14</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Elements</a:t>
            </a:r>
            <a:endParaRPr lang="en-US" sz="2800" b="0" dirty="0"/>
          </a:p>
        </p:txBody>
      </p:sp>
      <p:sp>
        <p:nvSpPr>
          <p:cNvPr id="8" name="TextBox 7"/>
          <p:cNvSpPr txBox="1"/>
          <p:nvPr/>
        </p:nvSpPr>
        <p:spPr>
          <a:xfrm>
            <a:off x="353705" y="1335979"/>
            <a:ext cx="8485495" cy="5078313"/>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mn-cs"/>
              </a:rPr>
              <a:t>Element A: Cover Letter</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mn-cs"/>
              </a:rPr>
              <a:t>Element B: Subject Item Technical</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C: Proposed Production Documents</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D: </a:t>
            </a:r>
            <a:r>
              <a:rPr lang="en-US" sz="2400" b="1" dirty="0">
                <a:solidFill>
                  <a:srgbClr val="000000"/>
                </a:solidFill>
                <a:latin typeface="Calibri" panose="020F0502020204030204" pitchFamily="34" charset="0"/>
              </a:rPr>
              <a:t>Sub-Tier Supplier List </a:t>
            </a:r>
            <a:r>
              <a:rPr lang="en-US" sz="2400" dirty="0">
                <a:solidFill>
                  <a:srgbClr val="000000"/>
                </a:solidFill>
                <a:latin typeface="Calibri" panose="020F0502020204030204" pitchFamily="34" charset="0"/>
              </a:rPr>
              <a:t>(Subject Item specific</a:t>
            </a:r>
            <a:r>
              <a:rPr lang="en-US" sz="2400" dirty="0" smtClean="0">
                <a:solidFill>
                  <a:srgbClr val="000000"/>
                </a:solidFill>
                <a:latin typeface="Calibri" panose="020F0502020204030204" pitchFamily="34" charset="0"/>
              </a:rPr>
              <a:t>)</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E: </a:t>
            </a:r>
            <a:r>
              <a:rPr lang="en-US" sz="2400" b="1" dirty="0">
                <a:latin typeface="Calibri" panose="020F0502020204030204" pitchFamily="34" charset="0"/>
              </a:rPr>
              <a:t>Significant Industrial </a:t>
            </a:r>
            <a:r>
              <a:rPr lang="en-US" sz="2400" b="1" dirty="0" smtClean="0">
                <a:latin typeface="Calibri" panose="020F0502020204030204" pitchFamily="34" charset="0"/>
              </a:rPr>
              <a:t>Processes </a:t>
            </a:r>
            <a:r>
              <a:rPr lang="en-US" sz="2400" dirty="0">
                <a:solidFill>
                  <a:srgbClr val="000000"/>
                </a:solidFill>
                <a:latin typeface="Calibri" panose="020F0502020204030204" pitchFamily="34" charset="0"/>
              </a:rPr>
              <a:t>(Subject Item specific)</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F</a:t>
            </a:r>
            <a:r>
              <a:rPr lang="en-US" sz="2400" b="1" dirty="0">
                <a:solidFill>
                  <a:srgbClr val="000000"/>
                </a:solidFill>
                <a:latin typeface="Calibri" panose="020F0502020204030204" pitchFamily="34" charset="0"/>
              </a:rPr>
              <a:t>: Calibrated Equipment </a:t>
            </a:r>
            <a:r>
              <a:rPr lang="en-US" sz="2400" b="1" dirty="0" smtClean="0">
                <a:solidFill>
                  <a:srgbClr val="000000"/>
                </a:solidFill>
                <a:latin typeface="Calibri" panose="020F0502020204030204" pitchFamily="34" charset="0"/>
              </a:rPr>
              <a:t>List</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G</a:t>
            </a:r>
            <a:r>
              <a:rPr lang="en-US" sz="2400" b="1" dirty="0">
                <a:solidFill>
                  <a:srgbClr val="000000"/>
                </a:solidFill>
                <a:latin typeface="Calibri" panose="020F0502020204030204" pitchFamily="34" charset="0"/>
              </a:rPr>
              <a:t>: Technical Data Rights Certification </a:t>
            </a:r>
            <a:r>
              <a:rPr lang="en-US" sz="2400" b="1" dirty="0" smtClean="0">
                <a:solidFill>
                  <a:srgbClr val="000000"/>
                </a:solidFill>
                <a:latin typeface="Calibri" panose="020F0502020204030204" pitchFamily="34" charset="0"/>
              </a:rPr>
              <a:t>Statement</a:t>
            </a:r>
          </a:p>
          <a:p>
            <a:pPr marL="742950" lvl="1" indent="-285750">
              <a:lnSpc>
                <a:spcPct val="150000"/>
              </a:lnSpc>
              <a:buFont typeface="Arial" pitchFamily="34" charset="0"/>
              <a:buChar char="•"/>
            </a:pPr>
            <a:r>
              <a:rPr lang="en-US" sz="2400" dirty="0">
                <a:solidFill>
                  <a:srgbClr val="000000"/>
                </a:solidFill>
                <a:latin typeface="Calibri" panose="020F0502020204030204" pitchFamily="34" charset="0"/>
              </a:rPr>
              <a:t>Use newest copy in </a:t>
            </a:r>
            <a:r>
              <a:rPr lang="en-US" sz="2400" dirty="0" smtClean="0">
                <a:solidFill>
                  <a:srgbClr val="000000"/>
                </a:solidFill>
                <a:latin typeface="Calibri" panose="020F0502020204030204" pitchFamily="34" charset="0"/>
              </a:rPr>
              <a:t>Appendix E</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4192677"/>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15</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Elements</a:t>
            </a:r>
            <a:endParaRPr lang="en-US" sz="2800" b="0" dirty="0"/>
          </a:p>
        </p:txBody>
      </p:sp>
      <p:sp>
        <p:nvSpPr>
          <p:cNvPr id="8" name="TextBox 7"/>
          <p:cNvSpPr txBox="1"/>
          <p:nvPr/>
        </p:nvSpPr>
        <p:spPr>
          <a:xfrm>
            <a:off x="329252" y="1243310"/>
            <a:ext cx="8485495" cy="3416320"/>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a:solidFill>
                  <a:srgbClr val="000000"/>
                </a:solidFill>
                <a:latin typeface="Calibri" panose="020F0502020204030204" pitchFamily="34" charset="0"/>
              </a:rPr>
              <a:t>Element H: Licensee Agreement</a:t>
            </a:r>
          </a:p>
          <a:p>
            <a:pPr marL="285750" indent="-285750">
              <a:lnSpc>
                <a:spcPct val="150000"/>
              </a:lnSpc>
              <a:buFont typeface="Arial" pitchFamily="34" charset="0"/>
              <a:buChar char="•"/>
            </a:pPr>
            <a:r>
              <a:rPr lang="en-US" sz="2400" b="1" dirty="0">
                <a:solidFill>
                  <a:srgbClr val="000000"/>
                </a:solidFill>
                <a:latin typeface="Calibri" panose="020F0502020204030204" pitchFamily="34" charset="0"/>
              </a:rPr>
              <a:t>Element I: Government Quality Assurance Compliance</a:t>
            </a:r>
            <a:endParaRPr lang="en-US" sz="2400" dirty="0">
              <a:solidFill>
                <a:srgbClr val="000000"/>
              </a:solidFill>
              <a:latin typeface="Calibri" panose="020F0502020204030204" pitchFamily="34" charset="0"/>
            </a:endParaRP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Calibri" panose="020F0502020204030204" pitchFamily="34" charset="0"/>
              </a:rPr>
              <a:t>Element J</a:t>
            </a:r>
            <a:r>
              <a:rPr lang="en-US" sz="2400" b="1" dirty="0">
                <a:solidFill>
                  <a:srgbClr val="000000"/>
                </a:solidFill>
                <a:latin typeface="Calibri" panose="020F0502020204030204" pitchFamily="34" charset="0"/>
                <a:cs typeface="Calibri" panose="020F0502020204030204" pitchFamily="34" charset="0"/>
              </a:rPr>
              <a:t>: Similarities/Differences </a:t>
            </a:r>
            <a:r>
              <a:rPr lang="en-US" sz="2400" b="1" dirty="0" smtClean="0">
                <a:solidFill>
                  <a:srgbClr val="000000"/>
                </a:solidFill>
                <a:latin typeface="Calibri" panose="020F0502020204030204" pitchFamily="34" charset="0"/>
                <a:cs typeface="Calibri" panose="020F0502020204030204" pitchFamily="34" charset="0"/>
              </a:rPr>
              <a:t>Summary </a:t>
            </a:r>
            <a:r>
              <a:rPr lang="en-US" sz="2000" dirty="0" smtClean="0">
                <a:solidFill>
                  <a:srgbClr val="000000"/>
                </a:solidFill>
                <a:latin typeface="Calibri" panose="020F0502020204030204" pitchFamily="34" charset="0"/>
                <a:cs typeface="Calibri" panose="020F0502020204030204" pitchFamily="34" charset="0"/>
              </a:rPr>
              <a:t>(N/A for Cat I SARs)</a:t>
            </a:r>
            <a:endParaRPr lang="en-US" sz="2000" b="1" dirty="0" smtClean="0">
              <a:solidFill>
                <a:srgbClr val="000000"/>
              </a:solidFill>
              <a:latin typeface="Calibri" panose="020F0502020204030204" pitchFamily="34" charset="0"/>
              <a:cs typeface="Calibri" panose="020F0502020204030204" pitchFamily="34" charset="0"/>
            </a:endParaRP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Calibri" panose="020F0502020204030204" pitchFamily="34" charset="0"/>
              </a:rPr>
              <a:t>Element </a:t>
            </a:r>
            <a:r>
              <a:rPr lang="en-US" sz="2400" b="1" dirty="0">
                <a:solidFill>
                  <a:srgbClr val="000000"/>
                </a:solidFill>
                <a:latin typeface="Calibri" panose="020F0502020204030204" pitchFamily="34" charset="0"/>
                <a:cs typeface="Calibri" panose="020F0502020204030204" pitchFamily="34" charset="0"/>
              </a:rPr>
              <a:t>K: Similar Item Technical Data </a:t>
            </a:r>
            <a:r>
              <a:rPr lang="en-US" sz="2000" dirty="0" smtClean="0">
                <a:solidFill>
                  <a:srgbClr val="000000"/>
                </a:solidFill>
                <a:latin typeface="Calibri" panose="020F0502020204030204" pitchFamily="34" charset="0"/>
                <a:cs typeface="Calibri" panose="020F0502020204030204" pitchFamily="34" charset="0"/>
              </a:rPr>
              <a:t>(N/A </a:t>
            </a:r>
            <a:r>
              <a:rPr lang="en-US" sz="2000" dirty="0">
                <a:solidFill>
                  <a:srgbClr val="000000"/>
                </a:solidFill>
                <a:latin typeface="Calibri" panose="020F0502020204030204" pitchFamily="34" charset="0"/>
                <a:cs typeface="Calibri" panose="020F0502020204030204" pitchFamily="34" charset="0"/>
              </a:rPr>
              <a:t>for Cat I SARs)</a:t>
            </a:r>
            <a:endParaRPr lang="en-US" sz="2000" b="1" dirty="0" smtClean="0">
              <a:solidFill>
                <a:srgbClr val="000000"/>
              </a:solidFill>
              <a:latin typeface="Calibri" panose="020F0502020204030204" pitchFamily="34" charset="0"/>
              <a:cs typeface="Calibri" panose="020F0502020204030204" pitchFamily="34" charset="0"/>
            </a:endParaRP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Calibri" panose="020F0502020204030204" pitchFamily="34" charset="0"/>
              </a:rPr>
              <a:t>Element L</a:t>
            </a:r>
            <a:r>
              <a:rPr lang="en-US" sz="2400" b="1" dirty="0">
                <a:solidFill>
                  <a:srgbClr val="000000"/>
                </a:solidFill>
                <a:latin typeface="Calibri" panose="020F0502020204030204" pitchFamily="34" charset="0"/>
                <a:cs typeface="Calibri" panose="020F0502020204030204" pitchFamily="34" charset="0"/>
              </a:rPr>
              <a:t>: Demonstration Production </a:t>
            </a:r>
            <a:r>
              <a:rPr lang="en-US" sz="2400" b="1" dirty="0" smtClean="0">
                <a:solidFill>
                  <a:srgbClr val="000000"/>
                </a:solidFill>
                <a:latin typeface="Calibri" panose="020F0502020204030204" pitchFamily="34" charset="0"/>
                <a:cs typeface="Calibri" panose="020F0502020204030204" pitchFamily="34" charset="0"/>
              </a:rPr>
              <a:t>Documents</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Calibri" panose="020F0502020204030204" pitchFamily="34" charset="0"/>
              </a:rPr>
              <a:t>Element M</a:t>
            </a:r>
            <a:r>
              <a:rPr lang="en-US" sz="2400" b="1" dirty="0">
                <a:solidFill>
                  <a:srgbClr val="000000"/>
                </a:solidFill>
                <a:latin typeface="Calibri" panose="020F0502020204030204" pitchFamily="34" charset="0"/>
                <a:cs typeface="Calibri" panose="020F0502020204030204" pitchFamily="34" charset="0"/>
              </a:rPr>
              <a:t>: Purchase Orders and Shipping </a:t>
            </a:r>
            <a:r>
              <a:rPr lang="en-US" sz="2400" b="1" dirty="0" smtClean="0">
                <a:solidFill>
                  <a:srgbClr val="000000"/>
                </a:solidFill>
                <a:latin typeface="Calibri" panose="020F0502020204030204" pitchFamily="34" charset="0"/>
                <a:cs typeface="Calibri" panose="020F0502020204030204" pitchFamily="34" charset="0"/>
              </a:rPr>
              <a:t>Documents</a:t>
            </a:r>
            <a:endParaRPr lang="en-US" sz="24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100218"/>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16</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Elements (Proposed Production Documents-Travelers)</a:t>
            </a:r>
            <a:endParaRPr lang="en-US" sz="2800" b="0" dirty="0"/>
          </a:p>
        </p:txBody>
      </p:sp>
      <p:sp>
        <p:nvSpPr>
          <p:cNvPr id="8" name="TextBox 7"/>
          <p:cNvSpPr txBox="1"/>
          <p:nvPr/>
        </p:nvSpPr>
        <p:spPr>
          <a:xfrm>
            <a:off x="0" y="1243310"/>
            <a:ext cx="9144000" cy="415498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Provide </a:t>
            </a:r>
            <a:r>
              <a:rPr lang="en-US" sz="2000" dirty="0">
                <a:latin typeface="Calibri" panose="020F0502020204030204" pitchFamily="34" charset="0"/>
                <a:cs typeface="Calibri" panose="020F0502020204030204" pitchFamily="34" charset="0"/>
              </a:rPr>
              <a:t>Actual Supplier’s complete detailed step-by-step procedural account </a:t>
            </a:r>
            <a:endParaRPr lang="en-US" sz="2000" dirty="0" smtClean="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Date, Name, and CAGE </a:t>
            </a:r>
            <a:r>
              <a:rPr lang="en-US" sz="2000" dirty="0">
                <a:latin typeface="Calibri" panose="020F0502020204030204" pitchFamily="34" charset="0"/>
                <a:cs typeface="Calibri" panose="020F0502020204030204" pitchFamily="34" charset="0"/>
              </a:rPr>
              <a:t>on </a:t>
            </a:r>
            <a:r>
              <a:rPr lang="en-US" sz="2000" dirty="0" smtClean="0">
                <a:latin typeface="Calibri" panose="020F0502020204030204" pitchFamily="34" charset="0"/>
                <a:cs typeface="Calibri" panose="020F0502020204030204" pitchFamily="34" charset="0"/>
              </a:rPr>
              <a:t>top </a:t>
            </a:r>
            <a:r>
              <a:rPr lang="en-US" sz="2000" dirty="0">
                <a:latin typeface="Calibri" panose="020F0502020204030204" pitchFamily="34" charset="0"/>
                <a:cs typeface="Calibri" panose="020F0502020204030204" pitchFamily="34" charset="0"/>
              </a:rPr>
              <a:t>of </a:t>
            </a:r>
            <a:r>
              <a:rPr lang="en-US" sz="2000" dirty="0" smtClean="0">
                <a:latin typeface="Calibri" panose="020F0502020204030204" pitchFamily="34" charset="0"/>
                <a:cs typeface="Calibri" panose="020F0502020204030204" pitchFamily="34" charset="0"/>
              </a:rPr>
              <a:t>the 1st </a:t>
            </a:r>
            <a:r>
              <a:rPr lang="en-US" sz="2000" dirty="0">
                <a:latin typeface="Calibri" panose="020F0502020204030204" pitchFamily="34" charset="0"/>
                <a:cs typeface="Calibri" panose="020F0502020204030204" pitchFamily="34" charset="0"/>
              </a:rPr>
              <a:t>Page</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 Page Number and Unique Document Number on every page</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For </a:t>
            </a:r>
            <a:r>
              <a:rPr lang="en-US" sz="2000" dirty="0">
                <a:latin typeface="Calibri" panose="020F0502020204030204" pitchFamily="34" charset="0"/>
                <a:cs typeface="Calibri" panose="020F0502020204030204" pitchFamily="34" charset="0"/>
              </a:rPr>
              <a:t>All Part Numbers </a:t>
            </a:r>
            <a:endParaRPr lang="en-US" sz="2000" dirty="0" smtClean="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Proper </a:t>
            </a:r>
            <a:r>
              <a:rPr lang="en-US" sz="2000" dirty="0">
                <a:latin typeface="Calibri" panose="020F0502020204030204" pitchFamily="34" charset="0"/>
                <a:cs typeface="Calibri" panose="020F0502020204030204" pitchFamily="34" charset="0"/>
              </a:rPr>
              <a:t>processing sequence </a:t>
            </a:r>
          </a:p>
          <a:p>
            <a:pPr marL="800100" lvl="1"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Operation No., description, </a:t>
            </a:r>
            <a:r>
              <a:rPr lang="en-US" sz="2000" dirty="0" smtClean="0">
                <a:latin typeface="Calibri" panose="020F0502020204030204" pitchFamily="34" charset="0"/>
                <a:cs typeface="Calibri" panose="020F0502020204030204" pitchFamily="34" charset="0"/>
              </a:rPr>
              <a:t>location</a:t>
            </a:r>
            <a:r>
              <a:rPr lang="en-US" sz="2000" dirty="0">
                <a:latin typeface="Calibri" panose="020F0502020204030204" pitchFamily="34" charset="0"/>
                <a:cs typeface="Calibri" panose="020F0502020204030204" pitchFamily="34" charset="0"/>
              </a:rPr>
              <a:t>, STSs, software data file name, etc.</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Each operation must include a stamp block to indicate accomplishment</a:t>
            </a:r>
            <a:endParaRPr lang="en-US" sz="20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detailed proposed/actual op sheets for Traveler(s) process </a:t>
            </a:r>
            <a:r>
              <a:rPr lang="en-US" sz="2000" dirty="0" smtClean="0">
                <a:latin typeface="Calibri" panose="020F0502020204030204" pitchFamily="34" charset="0"/>
                <a:cs typeface="Calibri" panose="020F0502020204030204" pitchFamily="34" charset="0"/>
              </a:rPr>
              <a:t>when required</a:t>
            </a:r>
            <a:endParaRPr lang="en-US" dirty="0">
              <a:latin typeface="Calibri" panose="020F0502020204030204" pitchFamily="34" charset="0"/>
              <a:cs typeface="Calibri" panose="020F0502020204030204" pitchFamily="34" charset="0"/>
            </a:endParaRPr>
          </a:p>
          <a:p>
            <a:pPr algn="ctr"/>
            <a:r>
              <a:rPr lang="en-US" sz="2400" dirty="0" smtClean="0"/>
              <a:t> </a:t>
            </a:r>
            <a:endParaRPr lang="en-US" sz="2400" b="1"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227177664"/>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17</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SAR Elements (Proposed Production Documents-Inspection Method Sheets)</a:t>
            </a:r>
            <a:endParaRPr lang="en-US" sz="2800" b="0" dirty="0"/>
          </a:p>
        </p:txBody>
      </p:sp>
      <p:sp>
        <p:nvSpPr>
          <p:cNvPr id="8" name="TextBox 7"/>
          <p:cNvSpPr txBox="1"/>
          <p:nvPr/>
        </p:nvSpPr>
        <p:spPr>
          <a:xfrm>
            <a:off x="0" y="1243310"/>
            <a:ext cx="9144000" cy="50783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Provide </a:t>
            </a:r>
            <a:r>
              <a:rPr lang="en-US" sz="2000" dirty="0">
                <a:latin typeface="Calibri" panose="020F0502020204030204" pitchFamily="34" charset="0"/>
                <a:cs typeface="Calibri" panose="020F0502020204030204" pitchFamily="34" charset="0"/>
              </a:rPr>
              <a:t>Actual Supplier’s complete detailed step-by-step procedural account </a:t>
            </a:r>
            <a:endParaRPr lang="en-US" sz="2000" dirty="0" smtClean="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Date, Name, and CAGE </a:t>
            </a:r>
            <a:r>
              <a:rPr lang="en-US" sz="2000" dirty="0">
                <a:latin typeface="Calibri" panose="020F0502020204030204" pitchFamily="34" charset="0"/>
                <a:cs typeface="Calibri" panose="020F0502020204030204" pitchFamily="34" charset="0"/>
              </a:rPr>
              <a:t>on </a:t>
            </a:r>
            <a:r>
              <a:rPr lang="en-US" sz="2000" dirty="0" smtClean="0">
                <a:latin typeface="Calibri" panose="020F0502020204030204" pitchFamily="34" charset="0"/>
                <a:cs typeface="Calibri" panose="020F0502020204030204" pitchFamily="34" charset="0"/>
              </a:rPr>
              <a:t>top </a:t>
            </a:r>
            <a:r>
              <a:rPr lang="en-US" sz="2000" dirty="0">
                <a:latin typeface="Calibri" panose="020F0502020204030204" pitchFamily="34" charset="0"/>
                <a:cs typeface="Calibri" panose="020F0502020204030204" pitchFamily="34" charset="0"/>
              </a:rPr>
              <a:t>of </a:t>
            </a:r>
            <a:r>
              <a:rPr lang="en-US" sz="2000" dirty="0" smtClean="0">
                <a:latin typeface="Calibri" panose="020F0502020204030204" pitchFamily="34" charset="0"/>
                <a:cs typeface="Calibri" panose="020F0502020204030204" pitchFamily="34" charset="0"/>
              </a:rPr>
              <a:t>the 1st </a:t>
            </a:r>
            <a:r>
              <a:rPr lang="en-US" sz="2000" dirty="0">
                <a:latin typeface="Calibri" panose="020F0502020204030204" pitchFamily="34" charset="0"/>
                <a:cs typeface="Calibri" panose="020F0502020204030204" pitchFamily="34" charset="0"/>
              </a:rPr>
              <a:t>Page</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 Page Number and Unique Document Number on every page</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For </a:t>
            </a:r>
            <a:r>
              <a:rPr lang="en-US" sz="2000" dirty="0">
                <a:latin typeface="Calibri" panose="020F0502020204030204" pitchFamily="34" charset="0"/>
                <a:cs typeface="Calibri" panose="020F0502020204030204" pitchFamily="34" charset="0"/>
              </a:rPr>
              <a:t>All Part Numbers </a:t>
            </a:r>
            <a:endParaRPr lang="en-US" sz="2000" dirty="0" smtClean="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Proper sequence necessary to inspect the subject item</a:t>
            </a:r>
            <a:endParaRPr lang="en-US" sz="2000" dirty="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Must include expected and actual dimensions and units</a:t>
            </a:r>
            <a:endParaRPr lang="en-US" sz="2000" dirty="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Pass/Fail dimensions are not acceptable, except when using Go-No-Go gauges</a:t>
            </a:r>
          </a:p>
          <a:p>
            <a:pPr marL="1257300" lvl="2"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Go-No-Go gauges </a:t>
            </a:r>
            <a:r>
              <a:rPr lang="en-US" sz="2000" dirty="0" smtClean="0">
                <a:latin typeface="Calibri" panose="020F0502020204030204" pitchFamily="34" charset="0"/>
                <a:cs typeface="Calibri" panose="020F0502020204030204" pitchFamily="34" charset="0"/>
              </a:rPr>
              <a:t>must be included in Element F</a:t>
            </a:r>
          </a:p>
          <a:p>
            <a:pPr marL="800100" lvl="1" indent="-34290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If </a:t>
            </a:r>
            <a:r>
              <a:rPr lang="en-US" sz="2000" dirty="0">
                <a:latin typeface="Calibri" panose="020F0502020204030204" pitchFamily="34" charset="0"/>
                <a:cs typeface="Calibri" panose="020F0502020204030204" pitchFamily="34" charset="0"/>
              </a:rPr>
              <a:t>a sampling plan is used, provide the sampling plan to be </a:t>
            </a:r>
            <a:r>
              <a:rPr lang="en-US" sz="2000" dirty="0" smtClean="0">
                <a:latin typeface="Calibri" panose="020F0502020204030204" pitchFamily="34" charset="0"/>
                <a:cs typeface="Calibri" panose="020F0502020204030204" pitchFamily="34" charset="0"/>
              </a:rPr>
              <a:t>reviewed. Otherwise specify 100% inspection.</a:t>
            </a:r>
            <a:endParaRPr lang="en-US" sz="2000" dirty="0">
              <a:latin typeface="Calibri" panose="020F0502020204030204" pitchFamily="34" charset="0"/>
              <a:cs typeface="Calibri" panose="020F0502020204030204" pitchFamily="34" charset="0"/>
            </a:endParaRPr>
          </a:p>
          <a:p>
            <a:pPr algn="ctr"/>
            <a:r>
              <a:rPr lang="en-US" sz="2400" dirty="0" smtClean="0"/>
              <a:t> </a:t>
            </a:r>
            <a:endParaRPr lang="en-US" sz="2400" b="1"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1286574083"/>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845288" y="1377771"/>
            <a:ext cx="7453423" cy="4563286"/>
          </a:xfrm>
        </p:spPr>
        <p:txBody>
          <a:bodyPr/>
          <a:lstStyle/>
          <a:p>
            <a:r>
              <a:rPr lang="en-US" b="0" dirty="0" smtClean="0"/>
              <a:t>Fill out Self-Assessment Checklist found in Appendix A</a:t>
            </a:r>
          </a:p>
          <a:p>
            <a:r>
              <a:rPr lang="en-US" b="0" dirty="0" smtClean="0"/>
              <a:t>Must be signed by the Company President, Owner, or Plant Manager</a:t>
            </a:r>
            <a:endParaRPr lang="en-US" b="0" dirty="0"/>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18</a:t>
            </a:fld>
            <a:endParaRPr lang="en-US" dirty="0"/>
          </a:p>
        </p:txBody>
      </p:sp>
      <p:sp>
        <p:nvSpPr>
          <p:cNvPr id="7" name="Title 6"/>
          <p:cNvSpPr>
            <a:spLocks noGrp="1"/>
          </p:cNvSpPr>
          <p:nvPr>
            <p:ph type="title"/>
          </p:nvPr>
        </p:nvSpPr>
        <p:spPr/>
        <p:txBody>
          <a:bodyPr/>
          <a:lstStyle/>
          <a:p>
            <a:r>
              <a:rPr lang="en-US" dirty="0" smtClean="0"/>
              <a:t>Self-Assessment Checklist</a:t>
            </a:r>
            <a:endParaRPr lang="en-US" dirty="0"/>
          </a:p>
        </p:txBody>
      </p:sp>
      <p:pic>
        <p:nvPicPr>
          <p:cNvPr id="8" name="Picture 7"/>
          <p:cNvPicPr>
            <a:picLocks noChangeAspect="1"/>
          </p:cNvPicPr>
          <p:nvPr/>
        </p:nvPicPr>
        <p:blipFill>
          <a:blip r:embed="rId2"/>
          <a:stretch>
            <a:fillRect/>
          </a:stretch>
        </p:blipFill>
        <p:spPr>
          <a:xfrm>
            <a:off x="1010646" y="2722486"/>
            <a:ext cx="7122708" cy="3376207"/>
          </a:xfrm>
          <a:prstGeom prst="rect">
            <a:avLst/>
          </a:prstGeom>
        </p:spPr>
      </p:pic>
      <p:sp>
        <p:nvSpPr>
          <p:cNvPr id="9" name="Rectangle 8"/>
          <p:cNvSpPr/>
          <p:nvPr/>
        </p:nvSpPr>
        <p:spPr>
          <a:xfrm>
            <a:off x="2650165" y="6102093"/>
            <a:ext cx="3843670" cy="307777"/>
          </a:xfrm>
          <a:prstGeom prst="rect">
            <a:avLst/>
          </a:prstGeom>
        </p:spPr>
        <p:txBody>
          <a:bodyPr wrap="square">
            <a:spAutoFit/>
          </a:bodyPr>
          <a:lstStyle/>
          <a:p>
            <a:r>
              <a:rPr lang="en-US" sz="1400" dirty="0"/>
              <a:t>(</a:t>
            </a:r>
            <a:r>
              <a:rPr lang="en-US" sz="1400" dirty="0" smtClean="0"/>
              <a:t>This image </a:t>
            </a:r>
            <a:r>
              <a:rPr lang="en-US" sz="1400" dirty="0"/>
              <a:t>shows a small part of the actual Appendix)</a:t>
            </a:r>
          </a:p>
        </p:txBody>
      </p:sp>
    </p:spTree>
    <p:extLst>
      <p:ext uri="{BB962C8B-B14F-4D97-AF65-F5344CB8AC3E}">
        <p14:creationId xmlns:p14="http://schemas.microsoft.com/office/powerpoint/2010/main" val="3323923191"/>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845288" y="1414057"/>
            <a:ext cx="7453423" cy="4563286"/>
          </a:xfrm>
        </p:spPr>
        <p:txBody>
          <a:bodyPr/>
          <a:lstStyle/>
          <a:p>
            <a:r>
              <a:rPr lang="en-US" b="0" dirty="0" smtClean="0"/>
              <a:t>Fill </a:t>
            </a:r>
            <a:r>
              <a:rPr lang="en-US" b="0" dirty="0"/>
              <a:t>out Significant Industrial Process </a:t>
            </a:r>
            <a:r>
              <a:rPr lang="en-US" b="0" dirty="0" smtClean="0"/>
              <a:t>List found in Appendix B</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19</a:t>
            </a:fld>
            <a:endParaRPr lang="en-US" dirty="0"/>
          </a:p>
        </p:txBody>
      </p:sp>
      <p:sp>
        <p:nvSpPr>
          <p:cNvPr id="7" name="Title 6"/>
          <p:cNvSpPr>
            <a:spLocks noGrp="1"/>
          </p:cNvSpPr>
          <p:nvPr>
            <p:ph type="title"/>
          </p:nvPr>
        </p:nvSpPr>
        <p:spPr/>
        <p:txBody>
          <a:bodyPr/>
          <a:lstStyle/>
          <a:p>
            <a:r>
              <a:rPr lang="en-US" dirty="0"/>
              <a:t>Significant Industrial Process List</a:t>
            </a:r>
          </a:p>
        </p:txBody>
      </p:sp>
      <p:pic>
        <p:nvPicPr>
          <p:cNvPr id="2" name="Picture 1"/>
          <p:cNvPicPr>
            <a:picLocks noChangeAspect="1"/>
          </p:cNvPicPr>
          <p:nvPr/>
        </p:nvPicPr>
        <p:blipFill>
          <a:blip r:embed="rId2"/>
          <a:stretch>
            <a:fillRect/>
          </a:stretch>
        </p:blipFill>
        <p:spPr>
          <a:xfrm>
            <a:off x="1010646" y="2816298"/>
            <a:ext cx="7122708" cy="2682578"/>
          </a:xfrm>
          <a:prstGeom prst="rect">
            <a:avLst/>
          </a:prstGeom>
        </p:spPr>
      </p:pic>
      <p:sp>
        <p:nvSpPr>
          <p:cNvPr id="9" name="Rectangle 8"/>
          <p:cNvSpPr/>
          <p:nvPr/>
        </p:nvSpPr>
        <p:spPr>
          <a:xfrm>
            <a:off x="2650165" y="5573873"/>
            <a:ext cx="3843670" cy="307777"/>
          </a:xfrm>
          <a:prstGeom prst="rect">
            <a:avLst/>
          </a:prstGeom>
        </p:spPr>
        <p:txBody>
          <a:bodyPr wrap="square">
            <a:spAutoFit/>
          </a:bodyPr>
          <a:lstStyle/>
          <a:p>
            <a:r>
              <a:rPr lang="en-US" sz="1400" dirty="0"/>
              <a:t>(</a:t>
            </a:r>
            <a:r>
              <a:rPr lang="en-US" sz="1400" dirty="0" smtClean="0"/>
              <a:t>This image </a:t>
            </a:r>
            <a:r>
              <a:rPr lang="en-US" sz="1400" dirty="0"/>
              <a:t>shows a small part of the actual Appendix)</a:t>
            </a:r>
          </a:p>
        </p:txBody>
      </p:sp>
    </p:spTree>
    <p:extLst>
      <p:ext uri="{BB962C8B-B14F-4D97-AF65-F5344CB8AC3E}">
        <p14:creationId xmlns:p14="http://schemas.microsoft.com/office/powerpoint/2010/main" val="2519109099"/>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81000" y="1377387"/>
            <a:ext cx="8382000" cy="4310626"/>
          </a:xfrm>
        </p:spPr>
        <p:txBody>
          <a:bodyPr/>
          <a:lstStyle/>
          <a:p>
            <a:r>
              <a:rPr lang="en-US" altLang="en-US" b="0" dirty="0" smtClean="0"/>
              <a:t>USAF </a:t>
            </a:r>
            <a:r>
              <a:rPr lang="en-US" altLang="en-US" b="0" i="1" u="sng" dirty="0" smtClean="0">
                <a:solidFill>
                  <a:srgbClr val="FF0000"/>
                </a:solidFill>
              </a:rPr>
              <a:t>WANTS to qualify YOU </a:t>
            </a:r>
            <a:r>
              <a:rPr lang="en-US" altLang="en-US" b="0" dirty="0" smtClean="0"/>
              <a:t>to manufacture and repair our parts !!!</a:t>
            </a:r>
          </a:p>
          <a:p>
            <a:pPr lvl="1"/>
            <a:r>
              <a:rPr lang="en-US" altLang="en-US" b="0" dirty="0" smtClean="0"/>
              <a:t>Increases competition and reduces sustainment costs</a:t>
            </a:r>
          </a:p>
          <a:p>
            <a:pPr lvl="1"/>
            <a:r>
              <a:rPr lang="en-US" altLang="en-US" b="0" dirty="0" smtClean="0"/>
              <a:t>Minimize qualification requirements while maintaining OSS&amp;E (Operational Safety Suitability and Effectiveness)</a:t>
            </a:r>
          </a:p>
          <a:p>
            <a:endParaRPr lang="en-US" altLang="en-US" b="0" dirty="0"/>
          </a:p>
          <a:p>
            <a:r>
              <a:rPr lang="en-US" altLang="en-US" b="0" dirty="0"/>
              <a:t>USAF Seeking Focused SARs</a:t>
            </a:r>
          </a:p>
          <a:p>
            <a:pPr lvl="1"/>
            <a:r>
              <a:rPr lang="en-US" altLang="en-US" b="0" dirty="0" smtClean="0"/>
              <a:t>If we don’t need the parts, you won’t get a contract!</a:t>
            </a:r>
          </a:p>
          <a:p>
            <a:pPr lvl="1"/>
            <a:endParaRPr lang="en-US" altLang="en-US" b="0" dirty="0" smtClean="0"/>
          </a:p>
          <a:p>
            <a:pPr marL="0" indent="0">
              <a:buNone/>
            </a:pPr>
            <a:r>
              <a:rPr lang="en-US" altLang="en-US" dirty="0" smtClean="0"/>
              <a:t> </a:t>
            </a:r>
          </a:p>
        </p:txBody>
      </p:sp>
      <p:sp>
        <p:nvSpPr>
          <p:cNvPr id="4098" name="Title 1"/>
          <p:cNvSpPr>
            <a:spLocks noGrp="1"/>
          </p:cNvSpPr>
          <p:nvPr>
            <p:ph type="title"/>
          </p:nvPr>
        </p:nvSpPr>
        <p:spPr>
          <a:xfrm>
            <a:off x="969169" y="0"/>
            <a:ext cx="7205663" cy="1003176"/>
          </a:xfrm>
          <a:prstGeom prst="rect">
            <a:avLst/>
          </a:prstGeom>
        </p:spPr>
        <p:txBody>
          <a:bodyPr/>
          <a:lstStyle/>
          <a:p>
            <a:r>
              <a:rPr lang="en-US" altLang="en-US" sz="2800" b="0" dirty="0"/>
              <a:t>BLUF</a:t>
            </a:r>
          </a:p>
        </p:txBody>
      </p:sp>
    </p:spTree>
    <p:extLst>
      <p:ext uri="{BB962C8B-B14F-4D97-AF65-F5344CB8AC3E}">
        <p14:creationId xmlns:p14="http://schemas.microsoft.com/office/powerpoint/2010/main" val="3873145047"/>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95299" y="1414057"/>
            <a:ext cx="8153400" cy="4563286"/>
          </a:xfrm>
        </p:spPr>
        <p:txBody>
          <a:bodyPr/>
          <a:lstStyle/>
          <a:p>
            <a:r>
              <a:rPr lang="en-US" b="0" dirty="0" smtClean="0"/>
              <a:t>Appendix C shows the information required in the SAR Cover Letter</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20</a:t>
            </a:fld>
            <a:endParaRPr lang="en-US" dirty="0"/>
          </a:p>
        </p:txBody>
      </p:sp>
      <p:sp>
        <p:nvSpPr>
          <p:cNvPr id="7" name="Title 6"/>
          <p:cNvSpPr>
            <a:spLocks noGrp="1"/>
          </p:cNvSpPr>
          <p:nvPr>
            <p:ph type="title"/>
          </p:nvPr>
        </p:nvSpPr>
        <p:spPr/>
        <p:txBody>
          <a:bodyPr/>
          <a:lstStyle/>
          <a:p>
            <a:r>
              <a:rPr lang="en-US" dirty="0" smtClean="0"/>
              <a:t>Cover Letter</a:t>
            </a:r>
            <a:endParaRPr lang="en-US" dirty="0"/>
          </a:p>
        </p:txBody>
      </p:sp>
      <p:pic>
        <p:nvPicPr>
          <p:cNvPr id="3" name="Picture 2"/>
          <p:cNvPicPr>
            <a:picLocks noChangeAspect="1"/>
          </p:cNvPicPr>
          <p:nvPr/>
        </p:nvPicPr>
        <p:blipFill rotWithShape="1">
          <a:blip r:embed="rId2"/>
          <a:srcRect b="6963"/>
          <a:stretch/>
        </p:blipFill>
        <p:spPr>
          <a:xfrm>
            <a:off x="1600475" y="2495771"/>
            <a:ext cx="5943047" cy="3150117"/>
          </a:xfrm>
          <a:prstGeom prst="rect">
            <a:avLst/>
          </a:prstGeom>
        </p:spPr>
      </p:pic>
      <p:sp>
        <p:nvSpPr>
          <p:cNvPr id="8" name="Rectangle 7"/>
          <p:cNvSpPr/>
          <p:nvPr/>
        </p:nvSpPr>
        <p:spPr>
          <a:xfrm>
            <a:off x="2650164" y="5645888"/>
            <a:ext cx="3843670" cy="307777"/>
          </a:xfrm>
          <a:prstGeom prst="rect">
            <a:avLst/>
          </a:prstGeom>
        </p:spPr>
        <p:txBody>
          <a:bodyPr wrap="square">
            <a:spAutoFit/>
          </a:bodyPr>
          <a:lstStyle/>
          <a:p>
            <a:r>
              <a:rPr lang="en-US" sz="1400" dirty="0"/>
              <a:t>(</a:t>
            </a:r>
            <a:r>
              <a:rPr lang="en-US" sz="1400" dirty="0" smtClean="0"/>
              <a:t>This image </a:t>
            </a:r>
            <a:r>
              <a:rPr lang="en-US" sz="1400" dirty="0"/>
              <a:t>shows a small part of the actual Appendix)</a:t>
            </a:r>
          </a:p>
        </p:txBody>
      </p:sp>
    </p:spTree>
    <p:extLst>
      <p:ext uri="{BB962C8B-B14F-4D97-AF65-F5344CB8AC3E}">
        <p14:creationId xmlns:p14="http://schemas.microsoft.com/office/powerpoint/2010/main" val="3886046300"/>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95300" y="1413455"/>
            <a:ext cx="8153400" cy="4563286"/>
          </a:xfrm>
        </p:spPr>
        <p:txBody>
          <a:bodyPr/>
          <a:lstStyle/>
          <a:p>
            <a:r>
              <a:rPr lang="en-US" b="0" dirty="0" smtClean="0"/>
              <a:t>The table found in Appendix D is only necessary for modules/assemblies</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21</a:t>
            </a:fld>
            <a:endParaRPr lang="en-US" dirty="0"/>
          </a:p>
        </p:txBody>
      </p:sp>
      <p:sp>
        <p:nvSpPr>
          <p:cNvPr id="7" name="Title 6"/>
          <p:cNvSpPr>
            <a:spLocks noGrp="1"/>
          </p:cNvSpPr>
          <p:nvPr>
            <p:ph type="title"/>
          </p:nvPr>
        </p:nvSpPr>
        <p:spPr/>
        <p:txBody>
          <a:bodyPr/>
          <a:lstStyle/>
          <a:p>
            <a:r>
              <a:rPr lang="en-US" dirty="0">
                <a:latin typeface="Calibri" panose="020F0502020204030204" pitchFamily="34" charset="0"/>
              </a:rPr>
              <a:t>Repair Capability/Source of Supply Matrix for Modules &amp; Assemblies</a:t>
            </a:r>
          </a:p>
        </p:txBody>
      </p:sp>
      <p:sp>
        <p:nvSpPr>
          <p:cNvPr id="8" name="Rectangle 7"/>
          <p:cNvSpPr/>
          <p:nvPr/>
        </p:nvSpPr>
        <p:spPr>
          <a:xfrm>
            <a:off x="2585040" y="5645888"/>
            <a:ext cx="3973920" cy="307777"/>
          </a:xfrm>
          <a:prstGeom prst="rect">
            <a:avLst/>
          </a:prstGeom>
        </p:spPr>
        <p:txBody>
          <a:bodyPr wrap="square">
            <a:spAutoFit/>
          </a:bodyPr>
          <a:lstStyle/>
          <a:p>
            <a:r>
              <a:rPr lang="en-US" sz="1400" dirty="0"/>
              <a:t>(</a:t>
            </a:r>
            <a:r>
              <a:rPr lang="en-US" sz="1400" dirty="0" smtClean="0"/>
              <a:t>These images show </a:t>
            </a:r>
            <a:r>
              <a:rPr lang="en-US" sz="1400" dirty="0"/>
              <a:t>a small part of the actual Appendix)</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675197" y="3848988"/>
            <a:ext cx="4192576" cy="1796900"/>
          </a:xfrm>
          <a:prstGeom prst="rect">
            <a:avLst/>
          </a:prstGeom>
          <a:noFill/>
          <a:ln>
            <a:noFill/>
          </a:ln>
        </p:spPr>
      </p:pic>
      <p:sp>
        <p:nvSpPr>
          <p:cNvPr id="10" name="Rectangle 9"/>
          <p:cNvSpPr/>
          <p:nvPr/>
        </p:nvSpPr>
        <p:spPr>
          <a:xfrm>
            <a:off x="6242976" y="3541210"/>
            <a:ext cx="1057018" cy="307777"/>
          </a:xfrm>
          <a:prstGeom prst="rect">
            <a:avLst/>
          </a:prstGeom>
        </p:spPr>
        <p:txBody>
          <a:bodyPr wrap="square">
            <a:spAutoFit/>
          </a:bodyPr>
          <a:lstStyle/>
          <a:p>
            <a:r>
              <a:rPr lang="en-US" sz="1400" dirty="0" smtClean="0"/>
              <a:t>RQR-PSD-1</a:t>
            </a:r>
            <a:endParaRPr lang="en-US" sz="1400" dirty="0"/>
          </a:p>
        </p:txBody>
      </p:sp>
      <p:pic>
        <p:nvPicPr>
          <p:cNvPr id="2" name="Picture 1"/>
          <p:cNvPicPr>
            <a:picLocks noChangeAspect="1"/>
          </p:cNvPicPr>
          <p:nvPr/>
        </p:nvPicPr>
        <p:blipFill>
          <a:blip r:embed="rId3"/>
          <a:stretch>
            <a:fillRect/>
          </a:stretch>
        </p:blipFill>
        <p:spPr>
          <a:xfrm>
            <a:off x="247723" y="3848987"/>
            <a:ext cx="4179751" cy="1796902"/>
          </a:xfrm>
          <a:prstGeom prst="rect">
            <a:avLst/>
          </a:prstGeom>
        </p:spPr>
      </p:pic>
      <p:sp>
        <p:nvSpPr>
          <p:cNvPr id="11" name="Rectangle 10"/>
          <p:cNvSpPr/>
          <p:nvPr/>
        </p:nvSpPr>
        <p:spPr>
          <a:xfrm>
            <a:off x="1809089" y="3541210"/>
            <a:ext cx="1057018" cy="307777"/>
          </a:xfrm>
          <a:prstGeom prst="rect">
            <a:avLst/>
          </a:prstGeom>
        </p:spPr>
        <p:txBody>
          <a:bodyPr wrap="square">
            <a:spAutoFit/>
          </a:bodyPr>
          <a:lstStyle/>
          <a:p>
            <a:r>
              <a:rPr lang="en-US" sz="1400" dirty="0"/>
              <a:t>M</a:t>
            </a:r>
            <a:r>
              <a:rPr lang="en-US" sz="1400" dirty="0" smtClean="0"/>
              <a:t>QR-PSD-1</a:t>
            </a:r>
            <a:endParaRPr lang="en-US" sz="1400" dirty="0"/>
          </a:p>
        </p:txBody>
      </p:sp>
    </p:spTree>
    <p:extLst>
      <p:ext uri="{BB962C8B-B14F-4D97-AF65-F5344CB8AC3E}">
        <p14:creationId xmlns:p14="http://schemas.microsoft.com/office/powerpoint/2010/main" val="2492061289"/>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95300" y="1414057"/>
            <a:ext cx="8153400" cy="4563286"/>
          </a:xfrm>
        </p:spPr>
        <p:txBody>
          <a:bodyPr/>
          <a:lstStyle/>
          <a:p>
            <a:r>
              <a:rPr lang="en-US" b="0" dirty="0" smtClean="0"/>
              <a:t>The current version of the TDRCS can be </a:t>
            </a:r>
            <a:r>
              <a:rPr lang="en-US" b="0" dirty="0"/>
              <a:t>found in </a:t>
            </a:r>
            <a:r>
              <a:rPr lang="en-US" b="0" dirty="0" smtClean="0"/>
              <a:t>Appendix E</a:t>
            </a:r>
          </a:p>
          <a:p>
            <a:r>
              <a:rPr lang="en-US" b="0" dirty="0" smtClean="0"/>
              <a:t>Must </a:t>
            </a:r>
            <a:r>
              <a:rPr lang="en-US" b="0" dirty="0"/>
              <a:t>be signed by the Company President, </a:t>
            </a:r>
            <a:r>
              <a:rPr lang="en-US" b="0" dirty="0" smtClean="0"/>
              <a:t>Owner, </a:t>
            </a:r>
            <a:r>
              <a:rPr lang="en-US" b="0" dirty="0"/>
              <a:t>or Plant </a:t>
            </a:r>
            <a:r>
              <a:rPr lang="en-US" b="0" dirty="0" smtClean="0"/>
              <a:t>Manager</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22</a:t>
            </a:fld>
            <a:endParaRPr lang="en-US" dirty="0"/>
          </a:p>
        </p:txBody>
      </p:sp>
      <p:sp>
        <p:nvSpPr>
          <p:cNvPr id="7" name="Title 6"/>
          <p:cNvSpPr>
            <a:spLocks noGrp="1"/>
          </p:cNvSpPr>
          <p:nvPr>
            <p:ph type="title"/>
          </p:nvPr>
        </p:nvSpPr>
        <p:spPr/>
        <p:txBody>
          <a:bodyPr/>
          <a:lstStyle/>
          <a:p>
            <a:r>
              <a:rPr lang="en-US" dirty="0" smtClean="0">
                <a:latin typeface="Calibri" panose="020F0502020204030204" pitchFamily="34" charset="0"/>
              </a:rPr>
              <a:t>Technical Data Rights Certification Statement</a:t>
            </a:r>
            <a:endParaRPr lang="en-US" dirty="0">
              <a:latin typeface="Calibri" panose="020F0502020204030204" pitchFamily="34" charset="0"/>
            </a:endParaRPr>
          </a:p>
        </p:txBody>
      </p:sp>
      <p:sp>
        <p:nvSpPr>
          <p:cNvPr id="8" name="Rectangle 7"/>
          <p:cNvSpPr/>
          <p:nvPr/>
        </p:nvSpPr>
        <p:spPr>
          <a:xfrm>
            <a:off x="2585040" y="5975501"/>
            <a:ext cx="3973920" cy="307777"/>
          </a:xfrm>
          <a:prstGeom prst="rect">
            <a:avLst/>
          </a:prstGeom>
        </p:spPr>
        <p:txBody>
          <a:bodyPr wrap="square">
            <a:spAutoFit/>
          </a:bodyPr>
          <a:lstStyle/>
          <a:p>
            <a:r>
              <a:rPr lang="en-US" sz="1400" dirty="0"/>
              <a:t>(</a:t>
            </a:r>
            <a:r>
              <a:rPr lang="en-US" sz="1400" dirty="0" smtClean="0"/>
              <a:t>This image shows </a:t>
            </a:r>
            <a:r>
              <a:rPr lang="en-US" sz="1400" dirty="0"/>
              <a:t>a small part of the actual Appendix)</a:t>
            </a:r>
          </a:p>
        </p:txBody>
      </p:sp>
      <p:pic>
        <p:nvPicPr>
          <p:cNvPr id="3" name="Picture 2"/>
          <p:cNvPicPr>
            <a:picLocks noChangeAspect="1"/>
          </p:cNvPicPr>
          <p:nvPr/>
        </p:nvPicPr>
        <p:blipFill>
          <a:blip r:embed="rId2"/>
          <a:stretch>
            <a:fillRect/>
          </a:stretch>
        </p:blipFill>
        <p:spPr>
          <a:xfrm>
            <a:off x="1186340" y="3009018"/>
            <a:ext cx="6771320" cy="2966483"/>
          </a:xfrm>
          <a:prstGeom prst="rect">
            <a:avLst/>
          </a:prstGeom>
        </p:spPr>
      </p:pic>
    </p:spTree>
    <p:extLst>
      <p:ext uri="{BB962C8B-B14F-4D97-AF65-F5344CB8AC3E}">
        <p14:creationId xmlns:p14="http://schemas.microsoft.com/office/powerpoint/2010/main" val="3743614096"/>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95299" y="1414057"/>
            <a:ext cx="8153400" cy="4563286"/>
          </a:xfrm>
        </p:spPr>
        <p:txBody>
          <a:bodyPr/>
          <a:lstStyle/>
          <a:p>
            <a:r>
              <a:rPr lang="en-US" b="0" dirty="0" smtClean="0"/>
              <a:t>A sample comparison matrix can be </a:t>
            </a:r>
            <a:r>
              <a:rPr lang="en-US" b="0" dirty="0"/>
              <a:t>found in </a:t>
            </a:r>
            <a:r>
              <a:rPr lang="en-US" b="0" dirty="0" smtClean="0"/>
              <a:t>Appendix F</a:t>
            </a: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23</a:t>
            </a:fld>
            <a:endParaRPr lang="en-US" dirty="0"/>
          </a:p>
        </p:txBody>
      </p:sp>
      <p:sp>
        <p:nvSpPr>
          <p:cNvPr id="7" name="Title 6"/>
          <p:cNvSpPr>
            <a:spLocks noGrp="1"/>
          </p:cNvSpPr>
          <p:nvPr>
            <p:ph type="title"/>
          </p:nvPr>
        </p:nvSpPr>
        <p:spPr/>
        <p:txBody>
          <a:bodyPr/>
          <a:lstStyle/>
          <a:p>
            <a:r>
              <a:rPr lang="en-US" dirty="0" smtClean="0">
                <a:latin typeface="Calibri" panose="020F0502020204030204" pitchFamily="34" charset="0"/>
              </a:rPr>
              <a:t>Similar </a:t>
            </a:r>
            <a:r>
              <a:rPr lang="en-US" dirty="0">
                <a:latin typeface="Calibri" panose="020F0502020204030204" pitchFamily="34" charset="0"/>
              </a:rPr>
              <a:t>I</a:t>
            </a:r>
            <a:r>
              <a:rPr lang="en-US" dirty="0" smtClean="0">
                <a:latin typeface="Calibri" panose="020F0502020204030204" pitchFamily="34" charset="0"/>
              </a:rPr>
              <a:t>tem Comparison</a:t>
            </a:r>
            <a:endParaRPr lang="en-US" dirty="0">
              <a:latin typeface="Calibri" panose="020F0502020204030204" pitchFamily="34" charset="0"/>
            </a:endParaRPr>
          </a:p>
        </p:txBody>
      </p:sp>
      <p:sp>
        <p:nvSpPr>
          <p:cNvPr id="8" name="Rectangle 7"/>
          <p:cNvSpPr/>
          <p:nvPr/>
        </p:nvSpPr>
        <p:spPr>
          <a:xfrm>
            <a:off x="2585040" y="5645888"/>
            <a:ext cx="3973920" cy="307777"/>
          </a:xfrm>
          <a:prstGeom prst="rect">
            <a:avLst/>
          </a:prstGeom>
        </p:spPr>
        <p:txBody>
          <a:bodyPr wrap="square">
            <a:spAutoFit/>
          </a:bodyPr>
          <a:lstStyle/>
          <a:p>
            <a:r>
              <a:rPr lang="en-US" sz="1400" dirty="0"/>
              <a:t>(</a:t>
            </a:r>
            <a:r>
              <a:rPr lang="en-US" sz="1400" dirty="0" smtClean="0"/>
              <a:t>This image shows </a:t>
            </a:r>
            <a:r>
              <a:rPr lang="en-US" sz="1400" dirty="0"/>
              <a:t>a small part of the actual Appendix)</a:t>
            </a:r>
          </a:p>
        </p:txBody>
      </p:sp>
      <p:pic>
        <p:nvPicPr>
          <p:cNvPr id="2" name="Picture 1"/>
          <p:cNvPicPr>
            <a:picLocks noChangeAspect="1"/>
          </p:cNvPicPr>
          <p:nvPr/>
        </p:nvPicPr>
        <p:blipFill>
          <a:blip r:embed="rId2"/>
          <a:stretch>
            <a:fillRect/>
          </a:stretch>
        </p:blipFill>
        <p:spPr>
          <a:xfrm>
            <a:off x="1566862" y="2807438"/>
            <a:ext cx="6010275" cy="2838450"/>
          </a:xfrm>
          <a:prstGeom prst="rect">
            <a:avLst/>
          </a:prstGeom>
        </p:spPr>
      </p:pic>
    </p:spTree>
    <p:extLst>
      <p:ext uri="{BB962C8B-B14F-4D97-AF65-F5344CB8AC3E}">
        <p14:creationId xmlns:p14="http://schemas.microsoft.com/office/powerpoint/2010/main" val="4109618376"/>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24</a:t>
            </a:fld>
            <a:endParaRPr lang="en-US" dirty="0"/>
          </a:p>
        </p:txBody>
      </p:sp>
      <p:sp>
        <p:nvSpPr>
          <p:cNvPr id="7" name="Title 6"/>
          <p:cNvSpPr>
            <a:spLocks noGrp="1"/>
          </p:cNvSpPr>
          <p:nvPr>
            <p:ph type="title"/>
          </p:nvPr>
        </p:nvSpPr>
        <p:spPr>
          <a:xfrm>
            <a:off x="969169" y="-33052"/>
            <a:ext cx="7205663" cy="1003177"/>
          </a:xfrm>
          <a:prstGeom prst="rect">
            <a:avLst/>
          </a:prstGeom>
        </p:spPr>
        <p:txBody>
          <a:bodyPr/>
          <a:lstStyle/>
          <a:p>
            <a:r>
              <a:rPr lang="en-US" sz="2800" b="0" dirty="0" smtClean="0"/>
              <a:t>Source Resubstantiation Request (SRR)</a:t>
            </a:r>
            <a:endParaRPr lang="en-US" sz="2800" b="0" dirty="0"/>
          </a:p>
        </p:txBody>
      </p:sp>
      <p:sp>
        <p:nvSpPr>
          <p:cNvPr id="8" name="TextBox 7"/>
          <p:cNvSpPr txBox="1"/>
          <p:nvPr/>
        </p:nvSpPr>
        <p:spPr>
          <a:xfrm>
            <a:off x="353705" y="1335979"/>
            <a:ext cx="8485495" cy="707886"/>
          </a:xfrm>
          <a:prstGeom prst="rect">
            <a:avLst/>
          </a:prstGeom>
          <a:noFill/>
        </p:spPr>
        <p:txBody>
          <a:bodyPr wrap="square" rtlCol="0">
            <a:spAutoFit/>
          </a:bodyPr>
          <a:lstStyle/>
          <a:p>
            <a:pPr algn="ctr"/>
            <a:r>
              <a:rPr lang="en-US" sz="2000" i="1" dirty="0" smtClean="0"/>
              <a:t>Only an </a:t>
            </a:r>
            <a:r>
              <a:rPr lang="en-US" sz="2000" i="1" dirty="0"/>
              <a:t>Approved Source that </a:t>
            </a:r>
            <a:r>
              <a:rPr lang="en-US" sz="2000" i="1" dirty="0" smtClean="0"/>
              <a:t>has produced a </a:t>
            </a:r>
            <a:r>
              <a:rPr lang="en-US" sz="2000" i="1" dirty="0"/>
              <a:t>CSI within three (3) years or </a:t>
            </a:r>
            <a:endParaRPr lang="en-US" sz="2000" i="1" dirty="0" smtClean="0"/>
          </a:p>
          <a:p>
            <a:pPr algn="ctr"/>
            <a:r>
              <a:rPr lang="en-US" sz="2000" i="1" dirty="0" smtClean="0"/>
              <a:t>a CAI </a:t>
            </a:r>
            <a:r>
              <a:rPr lang="en-US" sz="2000" i="1" dirty="0"/>
              <a:t>within seven (7) years can submit a </a:t>
            </a:r>
            <a:r>
              <a:rPr lang="en-US" sz="2000" i="1" dirty="0" smtClean="0"/>
              <a:t>PCR/SRR</a:t>
            </a:r>
            <a:endParaRPr lang="en-US" sz="2000" b="1" i="1" dirty="0" smtClean="0">
              <a:solidFill>
                <a:srgbClr val="000000"/>
              </a:solidFill>
              <a:latin typeface="Calibri" panose="020F0502020204030204" pitchFamily="34" charset="0"/>
              <a:cs typeface="+mn-cs"/>
            </a:endParaRPr>
          </a:p>
        </p:txBody>
      </p:sp>
      <p:sp>
        <p:nvSpPr>
          <p:cNvPr id="10" name="TextBox 9"/>
          <p:cNvSpPr txBox="1"/>
          <p:nvPr/>
        </p:nvSpPr>
        <p:spPr>
          <a:xfrm>
            <a:off x="353705" y="2212279"/>
            <a:ext cx="8485495" cy="3477875"/>
          </a:xfrm>
          <a:prstGeom prst="rect">
            <a:avLst/>
          </a:prstGeom>
          <a:noFill/>
        </p:spPr>
        <p:txBody>
          <a:bodyPr wrap="square" rtlCol="0">
            <a:spAutoFit/>
          </a:bodyPr>
          <a:lstStyle/>
          <a:p>
            <a:pPr marL="285750" indent="-285750">
              <a:buFont typeface="Arial" pitchFamily="34" charset="0"/>
              <a:buChar char="•"/>
            </a:pPr>
            <a:r>
              <a:rPr lang="en-US" sz="2000" b="1" dirty="0">
                <a:latin typeface="Calibri" panose="020F0502020204030204" pitchFamily="34" charset="0"/>
                <a:cs typeface="Calibri" panose="020F0502020204030204" pitchFamily="34" charset="0"/>
              </a:rPr>
              <a:t>If a source is </a:t>
            </a:r>
            <a:r>
              <a:rPr lang="en-US" sz="2000" b="1" dirty="0" smtClean="0">
                <a:latin typeface="Calibri" panose="020F0502020204030204" pitchFamily="34" charset="0"/>
                <a:cs typeface="Calibri" panose="020F0502020204030204" pitchFamily="34" charset="0"/>
              </a:rPr>
              <a:t>currently producing </a:t>
            </a:r>
            <a:r>
              <a:rPr lang="en-US" sz="2000" b="1" dirty="0">
                <a:latin typeface="Calibri" panose="020F0502020204030204" pitchFamily="34" charset="0"/>
                <a:cs typeface="Calibri" panose="020F0502020204030204" pitchFamily="34" charset="0"/>
              </a:rPr>
              <a:t>and delivering for the USAF, there is no need for </a:t>
            </a:r>
            <a:r>
              <a:rPr lang="en-US" sz="2000" b="1" dirty="0" smtClean="0">
                <a:latin typeface="Calibri" panose="020F0502020204030204" pitchFamily="34" charset="0"/>
                <a:cs typeface="Calibri" panose="020F0502020204030204" pitchFamily="34" charset="0"/>
              </a:rPr>
              <a:t>re-substantiation</a:t>
            </a:r>
          </a:p>
          <a:p>
            <a:pPr marL="742950" lvl="1" indent="-285750">
              <a:buFont typeface="Arial" pitchFamily="34" charset="0"/>
              <a:buChar char="•"/>
            </a:pPr>
            <a:r>
              <a:rPr lang="en-US" sz="2000" dirty="0">
                <a:latin typeface="Calibri" panose="020F0502020204030204" pitchFamily="34" charset="0"/>
                <a:cs typeface="Calibri" panose="020F0502020204030204" pitchFamily="34" charset="0"/>
              </a:rPr>
              <a:t>If a source stops production and within three (3) years for CSI or seven (7) years for CAI from the last time the item was produced by that source, the source may </a:t>
            </a:r>
            <a:r>
              <a:rPr lang="en-US" sz="2000" dirty="0" smtClean="0">
                <a:latin typeface="Calibri" panose="020F0502020204030204" pitchFamily="34" charset="0"/>
                <a:cs typeface="Calibri" panose="020F0502020204030204" pitchFamily="34" charset="0"/>
              </a:rPr>
              <a:t>re-substantiate</a:t>
            </a:r>
            <a:r>
              <a:rPr lang="en-US" sz="2000" dirty="0">
                <a:latin typeface="Calibri" panose="020F0502020204030204" pitchFamily="34" charset="0"/>
                <a:cs typeface="Calibri" panose="020F0502020204030204" pitchFamily="34" charset="0"/>
              </a:rPr>
              <a:t>. If a PS lapses past this timeframe, a full SAR submittal will be required for </a:t>
            </a:r>
            <a:r>
              <a:rPr lang="en-US" sz="2000" dirty="0" smtClean="0">
                <a:latin typeface="Calibri" panose="020F0502020204030204" pitchFamily="34" charset="0"/>
                <a:cs typeface="Calibri" panose="020F0502020204030204" pitchFamily="34" charset="0"/>
              </a:rPr>
              <a:t>approval</a:t>
            </a:r>
          </a:p>
          <a:p>
            <a:pPr marL="742950" lvl="1" indent="-285750">
              <a:buFont typeface="Arial" pitchFamily="34" charset="0"/>
              <a:buChar char="•"/>
            </a:pPr>
            <a:endParaRPr lang="en-US" sz="2000" dirty="0" smtClean="0">
              <a:latin typeface="Calibri" panose="020F0502020204030204" pitchFamily="34" charset="0"/>
              <a:cs typeface="Calibri" panose="020F0502020204030204" pitchFamily="34" charset="0"/>
            </a:endParaRPr>
          </a:p>
          <a:p>
            <a:pPr marL="285750" indent="-285750">
              <a:buFont typeface="Arial" pitchFamily="34" charset="0"/>
              <a:buChar char="•"/>
            </a:pPr>
            <a:r>
              <a:rPr lang="en-US" sz="2000" b="1" dirty="0">
                <a:latin typeface="Calibri" panose="020F0502020204030204" pitchFamily="34" charset="0"/>
                <a:cs typeface="Calibri" panose="020F0502020204030204" pitchFamily="34" charset="0"/>
              </a:rPr>
              <a:t>A</a:t>
            </a:r>
            <a:r>
              <a:rPr lang="en-US" sz="2000" b="1" dirty="0" smtClean="0">
                <a:latin typeface="Calibri" panose="020F0502020204030204" pitchFamily="34" charset="0"/>
                <a:cs typeface="Calibri" panose="020F0502020204030204" pitchFamily="34" charset="0"/>
              </a:rPr>
              <a:t>n </a:t>
            </a:r>
            <a:r>
              <a:rPr lang="en-US" sz="2000" b="1" dirty="0">
                <a:latin typeface="Calibri" panose="020F0502020204030204" pitchFamily="34" charset="0"/>
                <a:cs typeface="Calibri" panose="020F0502020204030204" pitchFamily="34" charset="0"/>
              </a:rPr>
              <a:t>approved source that has not delivered the subject item(s) to the </a:t>
            </a:r>
            <a:r>
              <a:rPr lang="en-US" sz="2000" b="1" dirty="0" smtClean="0">
                <a:latin typeface="Calibri" panose="020F0502020204030204" pitchFamily="34" charset="0"/>
                <a:cs typeface="Calibri" panose="020F0502020204030204" pitchFamily="34" charset="0"/>
              </a:rPr>
              <a:t>USAF </a:t>
            </a:r>
            <a:r>
              <a:rPr lang="en-US" sz="2000" b="1" dirty="0">
                <a:latin typeface="Calibri" panose="020F0502020204030204" pitchFamily="34" charset="0"/>
                <a:cs typeface="Calibri" panose="020F0502020204030204" pitchFamily="34" charset="0"/>
              </a:rPr>
              <a:t>may </a:t>
            </a:r>
            <a:r>
              <a:rPr lang="en-US" sz="2000" b="1" dirty="0" smtClean="0">
                <a:latin typeface="Calibri" panose="020F0502020204030204" pitchFamily="34" charset="0"/>
                <a:cs typeface="Calibri" panose="020F0502020204030204" pitchFamily="34" charset="0"/>
              </a:rPr>
              <a:t>re-substantiate </a:t>
            </a:r>
            <a:r>
              <a:rPr lang="en-US" sz="2000" b="1" dirty="0">
                <a:latin typeface="Calibri" panose="020F0502020204030204" pitchFamily="34" charset="0"/>
                <a:cs typeface="Calibri" panose="020F0502020204030204" pitchFamily="34" charset="0"/>
              </a:rPr>
              <a:t>within three (3) years for CSI and seven (7) years for CAI from the time of qualification. If a PS lapses past this timeframe, a full SAR submittal will be required for approval. </a:t>
            </a:r>
            <a:endParaRPr lang="en-US" sz="20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998845"/>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25</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Process </a:t>
            </a:r>
            <a:r>
              <a:rPr lang="en-US" sz="2800" b="0" dirty="0"/>
              <a:t>Change Request (PCR)</a:t>
            </a:r>
          </a:p>
        </p:txBody>
      </p:sp>
      <p:sp>
        <p:nvSpPr>
          <p:cNvPr id="4" name="TextBox 3"/>
          <p:cNvSpPr txBox="1"/>
          <p:nvPr/>
        </p:nvSpPr>
        <p:spPr>
          <a:xfrm>
            <a:off x="329252" y="1338976"/>
            <a:ext cx="8485495" cy="5109091"/>
          </a:xfrm>
          <a:prstGeom prst="rect">
            <a:avLst/>
          </a:prstGeom>
          <a:noFill/>
        </p:spPr>
        <p:txBody>
          <a:bodyPr wrap="square" rtlCol="0">
            <a:spAutoFit/>
          </a:bodyPr>
          <a:lstStyle/>
          <a:p>
            <a:pPr marL="285750" indent="-285750">
              <a:buFont typeface="Arial" pitchFamily="34" charset="0"/>
              <a:buChar char="•"/>
            </a:pPr>
            <a:r>
              <a:rPr lang="en-US" sz="2400" dirty="0" smtClean="0">
                <a:latin typeface="Calibri" panose="020F0502020204030204" pitchFamily="34" charset="0"/>
                <a:cs typeface="Calibri" panose="020F0502020204030204" pitchFamily="34" charset="0"/>
              </a:rPr>
              <a:t>After becoming a qualified source:</a:t>
            </a:r>
          </a:p>
          <a:p>
            <a:pPr marL="742950" lvl="1" indent="-285750">
              <a:buFont typeface="Arial" pitchFamily="34" charset="0"/>
              <a:buChar char="•"/>
            </a:pPr>
            <a:r>
              <a:rPr lang="en-US" sz="2400" dirty="0" smtClean="0">
                <a:latin typeface="Calibri" panose="020F0502020204030204" pitchFamily="34" charset="0"/>
                <a:cs typeface="Calibri" panose="020F0502020204030204" pitchFamily="34" charset="0"/>
              </a:rPr>
              <a:t>If a change to your process is required affecting an aspect of your submitted SAR such as changing:</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Sub-tier Suppliers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Raw </a:t>
            </a:r>
            <a:r>
              <a:rPr lang="en-US" sz="2000" dirty="0">
                <a:latin typeface="Calibri" panose="020F0502020204030204" pitchFamily="34" charset="0"/>
                <a:cs typeface="Calibri" panose="020F0502020204030204" pitchFamily="34" charset="0"/>
              </a:rPr>
              <a:t>M</a:t>
            </a:r>
            <a:r>
              <a:rPr lang="en-US" sz="2000" dirty="0" smtClean="0">
                <a:latin typeface="Calibri" panose="020F0502020204030204" pitchFamily="34" charset="0"/>
                <a:cs typeface="Calibri" panose="020F0502020204030204" pitchFamily="34" charset="0"/>
              </a:rPr>
              <a:t>aterial Suppliers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Any Industrial Process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Travelers/Process Operation Sheets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Inspection Method Sheets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Machine Location</a:t>
            </a:r>
          </a:p>
          <a:p>
            <a:pPr lvl="1"/>
            <a:endParaRPr lang="en-US" sz="1400" dirty="0" smtClean="0">
              <a:latin typeface="Calibri" panose="020F0502020204030204" pitchFamily="34" charset="0"/>
              <a:cs typeface="Calibri" panose="020F0502020204030204" pitchFamily="34" charset="0"/>
            </a:endParaRPr>
          </a:p>
          <a:p>
            <a:pPr marL="742950" lvl="1" indent="-285750">
              <a:buFont typeface="Arial" pitchFamily="34" charset="0"/>
              <a:buChar char="•"/>
            </a:pPr>
            <a:r>
              <a:rPr lang="en-US" sz="2400" dirty="0" smtClean="0">
                <a:latin typeface="Calibri" panose="020F0502020204030204" pitchFamily="34" charset="0"/>
                <a:cs typeface="Calibri" panose="020F0502020204030204" pitchFamily="34" charset="0"/>
              </a:rPr>
              <a:t>To remain qualified, the ESA must be informed of and approve these changes</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Send a process change request listing everything that has changed</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Add any applicable documentation</a:t>
            </a:r>
          </a:p>
          <a:p>
            <a:pPr marL="1200150" lvl="2" indent="-285750">
              <a:buFont typeface="Arial" pitchFamily="34" charset="0"/>
              <a:buChar char="•"/>
            </a:pPr>
            <a:r>
              <a:rPr lang="en-US" sz="2000" dirty="0" smtClean="0">
                <a:latin typeface="Calibri" panose="020F0502020204030204" pitchFamily="34" charset="0"/>
                <a:cs typeface="Calibri" panose="020F0502020204030204" pitchFamily="34" charset="0"/>
              </a:rPr>
              <a:t>The ESA may ask for further information/documentation</a:t>
            </a:r>
          </a:p>
        </p:txBody>
      </p:sp>
    </p:spTree>
    <p:extLst>
      <p:ext uri="{BB962C8B-B14F-4D97-AF65-F5344CB8AC3E}">
        <p14:creationId xmlns:p14="http://schemas.microsoft.com/office/powerpoint/2010/main" val="3939255545"/>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26</a:t>
            </a:fld>
            <a:endParaRPr lang="en-US" dirty="0"/>
          </a:p>
        </p:txBody>
      </p:sp>
      <p:sp>
        <p:nvSpPr>
          <p:cNvPr id="7" name="Title 6"/>
          <p:cNvSpPr>
            <a:spLocks noGrp="1"/>
          </p:cNvSpPr>
          <p:nvPr>
            <p:ph type="title"/>
          </p:nvPr>
        </p:nvSpPr>
        <p:spPr>
          <a:xfrm>
            <a:off x="969169" y="-33052"/>
            <a:ext cx="7205663" cy="1003177"/>
          </a:xfrm>
          <a:prstGeom prst="rect">
            <a:avLst/>
          </a:prstGeom>
        </p:spPr>
        <p:txBody>
          <a:bodyPr/>
          <a:lstStyle/>
          <a:p>
            <a:r>
              <a:rPr lang="en-US" sz="2800" b="0" dirty="0" smtClean="0"/>
              <a:t>Source </a:t>
            </a:r>
            <a:r>
              <a:rPr lang="en-US" sz="2800" b="0" dirty="0"/>
              <a:t>Resubstantiation Request (SRR</a:t>
            </a:r>
            <a:r>
              <a:rPr lang="en-US" sz="2800" b="0" dirty="0" smtClean="0"/>
              <a:t>) /</a:t>
            </a:r>
            <a:br>
              <a:rPr lang="en-US" sz="2800" b="0" dirty="0" smtClean="0"/>
            </a:br>
            <a:r>
              <a:rPr lang="en-US" sz="2800" b="0" dirty="0"/>
              <a:t>Process Change Request (PCR)</a:t>
            </a:r>
          </a:p>
        </p:txBody>
      </p:sp>
      <p:sp>
        <p:nvSpPr>
          <p:cNvPr id="11" name="Rectangle 10"/>
          <p:cNvSpPr/>
          <p:nvPr/>
        </p:nvSpPr>
        <p:spPr>
          <a:xfrm>
            <a:off x="2650165" y="5930862"/>
            <a:ext cx="3843670" cy="307777"/>
          </a:xfrm>
          <a:prstGeom prst="rect">
            <a:avLst/>
          </a:prstGeom>
        </p:spPr>
        <p:txBody>
          <a:bodyPr wrap="square">
            <a:spAutoFit/>
          </a:bodyPr>
          <a:lstStyle/>
          <a:p>
            <a:r>
              <a:rPr lang="en-US" sz="1400" dirty="0"/>
              <a:t>(</a:t>
            </a:r>
            <a:r>
              <a:rPr lang="en-US" sz="1400" dirty="0" smtClean="0"/>
              <a:t>This image </a:t>
            </a:r>
            <a:r>
              <a:rPr lang="en-US" sz="1400" dirty="0"/>
              <a:t>shows a small part of the actual Appendix)</a:t>
            </a:r>
          </a:p>
        </p:txBody>
      </p:sp>
      <p:sp>
        <p:nvSpPr>
          <p:cNvPr id="14" name="TextBox 13"/>
          <p:cNvSpPr txBox="1"/>
          <p:nvPr/>
        </p:nvSpPr>
        <p:spPr>
          <a:xfrm>
            <a:off x="329250" y="1440063"/>
            <a:ext cx="8485495" cy="461665"/>
          </a:xfrm>
          <a:prstGeom prst="rect">
            <a:avLst/>
          </a:prstGeom>
          <a:noFill/>
        </p:spPr>
        <p:txBody>
          <a:bodyPr wrap="square" rtlCol="0">
            <a:spAutoFit/>
          </a:bodyPr>
          <a:lstStyle/>
          <a:p>
            <a:pPr marL="285750" indent="-285750">
              <a:buFont typeface="Arial" pitchFamily="34" charset="0"/>
              <a:buChar char="•"/>
            </a:pPr>
            <a:r>
              <a:rPr lang="en-US" sz="2400" b="1" dirty="0" smtClean="0">
                <a:latin typeface="Calibri" panose="020F0502020204030204" pitchFamily="34" charset="0"/>
                <a:cs typeface="Calibri" panose="020F0502020204030204" pitchFamily="34" charset="0"/>
              </a:rPr>
              <a:t>The PCR/SRR Form can be found in Appendix G</a:t>
            </a:r>
          </a:p>
        </p:txBody>
      </p:sp>
      <p:pic>
        <p:nvPicPr>
          <p:cNvPr id="4" name="Picture 3"/>
          <p:cNvPicPr>
            <a:picLocks noChangeAspect="1"/>
          </p:cNvPicPr>
          <p:nvPr/>
        </p:nvPicPr>
        <p:blipFill>
          <a:blip r:embed="rId3"/>
          <a:stretch>
            <a:fillRect/>
          </a:stretch>
        </p:blipFill>
        <p:spPr>
          <a:xfrm>
            <a:off x="1112443" y="3127906"/>
            <a:ext cx="6919108" cy="2802956"/>
          </a:xfrm>
          <a:prstGeom prst="rect">
            <a:avLst/>
          </a:prstGeom>
        </p:spPr>
      </p:pic>
    </p:spTree>
    <p:extLst>
      <p:ext uri="{BB962C8B-B14F-4D97-AF65-F5344CB8AC3E}">
        <p14:creationId xmlns:p14="http://schemas.microsoft.com/office/powerpoint/2010/main" val="4278261255"/>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27</a:t>
            </a:fld>
            <a:endParaRPr lang="en-US" dirty="0"/>
          </a:p>
        </p:txBody>
      </p:sp>
      <p:sp>
        <p:nvSpPr>
          <p:cNvPr id="2" name="Title 1"/>
          <p:cNvSpPr>
            <a:spLocks noGrp="1"/>
          </p:cNvSpPr>
          <p:nvPr>
            <p:ph type="title"/>
          </p:nvPr>
        </p:nvSpPr>
        <p:spPr>
          <a:xfrm>
            <a:off x="969169" y="0"/>
            <a:ext cx="7205663" cy="1003176"/>
          </a:xfrm>
          <a:prstGeom prst="rect">
            <a:avLst/>
          </a:prstGeom>
        </p:spPr>
        <p:txBody>
          <a:bodyPr/>
          <a:lstStyle/>
          <a:p>
            <a:r>
              <a:rPr lang="en-US" sz="2800" b="0" dirty="0" smtClean="0"/>
              <a:t>SAR Resources</a:t>
            </a:r>
            <a:endParaRPr lang="en-US" sz="2800" b="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733" y="1658029"/>
            <a:ext cx="2812709" cy="32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bwMode="auto">
          <a:xfrm rot="10800000">
            <a:off x="6684200" y="4211069"/>
            <a:ext cx="350632" cy="12115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9" name="Right Arrow 8"/>
          <p:cNvSpPr/>
          <p:nvPr/>
        </p:nvSpPr>
        <p:spPr bwMode="auto">
          <a:xfrm rot="10800000">
            <a:off x="7001810" y="2099868"/>
            <a:ext cx="350632" cy="12115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sp>
        <p:nvSpPr>
          <p:cNvPr id="10" name="Right Arrow 9"/>
          <p:cNvSpPr/>
          <p:nvPr/>
        </p:nvSpPr>
        <p:spPr bwMode="auto">
          <a:xfrm rot="10800000">
            <a:off x="6684200" y="4014473"/>
            <a:ext cx="350632" cy="12115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CC0000"/>
              </a:solidFill>
              <a:effectLst/>
              <a:latin typeface="Arial Narrow" pitchFamily="34" charset="0"/>
            </a:endParaRPr>
          </a:p>
        </p:txBody>
      </p:sp>
      <p:pic>
        <p:nvPicPr>
          <p:cNvPr id="1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901704" y="2520494"/>
            <a:ext cx="3040641" cy="248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6360" y="1551699"/>
            <a:ext cx="4121469" cy="5324535"/>
          </a:xfrm>
          <a:prstGeom prst="rect">
            <a:avLst/>
          </a:prstGeom>
          <a:noFill/>
        </p:spPr>
        <p:txBody>
          <a:bodyPr wrap="square" rtlCol="0">
            <a:spAutoFit/>
          </a:bodyPr>
          <a:lstStyle/>
          <a:p>
            <a:r>
              <a:rPr lang="en-US" sz="2400" b="1" dirty="0" smtClean="0"/>
              <a:t>Small Business Office</a:t>
            </a:r>
          </a:p>
          <a:p>
            <a:r>
              <a:rPr lang="en-US" dirty="0"/>
              <a:t>Liaison between Government and all </a:t>
            </a:r>
            <a:r>
              <a:rPr lang="en-US" dirty="0" smtClean="0"/>
              <a:t>businesses</a:t>
            </a:r>
          </a:p>
          <a:p>
            <a:r>
              <a:rPr lang="en-US" b="1" dirty="0"/>
              <a:t> </a:t>
            </a:r>
            <a:r>
              <a:rPr lang="en-US" b="1" dirty="0" smtClean="0"/>
              <a:t>- </a:t>
            </a:r>
            <a:r>
              <a:rPr lang="en-US" dirty="0">
                <a:hlinkClick r:id="rId4"/>
              </a:rPr>
              <a:t>http://</a:t>
            </a:r>
            <a:r>
              <a:rPr lang="en-US" dirty="0" smtClean="0">
                <a:hlinkClick r:id="rId4"/>
              </a:rPr>
              <a:t>www.afsc.af.mil/Units/SBO.aspx</a:t>
            </a:r>
            <a:endParaRPr lang="en-US" dirty="0"/>
          </a:p>
          <a:p>
            <a:endParaRPr lang="en-US" sz="1400" dirty="0" smtClean="0"/>
          </a:p>
          <a:p>
            <a:r>
              <a:rPr lang="en-US" sz="2400" b="1" dirty="0" smtClean="0"/>
              <a:t>SASPO</a:t>
            </a:r>
          </a:p>
          <a:p>
            <a:r>
              <a:rPr lang="en-US" dirty="0" smtClean="0"/>
              <a:t>Strategic Alternate Sourcing Program Office</a:t>
            </a:r>
            <a:endParaRPr lang="en-US" dirty="0"/>
          </a:p>
          <a:p>
            <a:r>
              <a:rPr lang="en-US" dirty="0" smtClean="0"/>
              <a:t> - RPOW/Target List</a:t>
            </a:r>
          </a:p>
          <a:p>
            <a:r>
              <a:rPr lang="en-US" dirty="0"/>
              <a:t> </a:t>
            </a:r>
            <a:r>
              <a:rPr lang="en-US" dirty="0" smtClean="0"/>
              <a:t>- AFMCI 23-113/AFMCI 21-112</a:t>
            </a:r>
          </a:p>
          <a:p>
            <a:r>
              <a:rPr lang="en-US" dirty="0"/>
              <a:t> </a:t>
            </a:r>
            <a:r>
              <a:rPr lang="en-US" dirty="0" smtClean="0"/>
              <a:t>- Qualification Requirements</a:t>
            </a:r>
          </a:p>
          <a:p>
            <a:r>
              <a:rPr lang="en-US" dirty="0"/>
              <a:t> - </a:t>
            </a:r>
            <a:r>
              <a:rPr lang="en-US" dirty="0">
                <a:hlinkClick r:id="rId5"/>
              </a:rPr>
              <a:t>http://</a:t>
            </a:r>
            <a:r>
              <a:rPr lang="en-US" dirty="0" smtClean="0">
                <a:hlinkClick r:id="rId5"/>
              </a:rPr>
              <a:t>www.tinker.af.mil/Home/429SCMS-SASPO/</a:t>
            </a:r>
            <a:endParaRPr lang="en-US" dirty="0"/>
          </a:p>
          <a:p>
            <a:endParaRPr lang="en-US" sz="1400" b="1" dirty="0" smtClean="0"/>
          </a:p>
          <a:p>
            <a:r>
              <a:rPr lang="en-US" sz="2400" b="1" dirty="0" smtClean="0"/>
              <a:t>SAM</a:t>
            </a:r>
          </a:p>
          <a:p>
            <a:r>
              <a:rPr lang="en-US" dirty="0"/>
              <a:t>System for Award Management</a:t>
            </a:r>
          </a:p>
          <a:p>
            <a:r>
              <a:rPr lang="en-US" dirty="0" smtClean="0"/>
              <a:t> - Find the NSN(s) from the target list</a:t>
            </a:r>
          </a:p>
          <a:p>
            <a:r>
              <a:rPr lang="en-US" dirty="0" smtClean="0"/>
              <a:t> - Bidding info / dates</a:t>
            </a:r>
          </a:p>
          <a:p>
            <a:r>
              <a:rPr lang="en-US" dirty="0"/>
              <a:t> - </a:t>
            </a:r>
            <a:r>
              <a:rPr lang="en-US" dirty="0">
                <a:hlinkClick r:id="rId6"/>
              </a:rPr>
              <a:t>https://</a:t>
            </a:r>
            <a:r>
              <a:rPr lang="en-US" dirty="0" smtClean="0">
                <a:hlinkClick r:id="rId6"/>
              </a:rPr>
              <a:t>beta.sam.gov</a:t>
            </a:r>
            <a:endParaRPr lang="en-US" dirty="0" smtClean="0"/>
          </a:p>
        </p:txBody>
      </p:sp>
      <p:pic>
        <p:nvPicPr>
          <p:cNvPr id="24" name="Content Placeholder 4"/>
          <p:cNvPicPr>
            <a:picLocks noChangeAspect="1"/>
          </p:cNvPicPr>
          <p:nvPr/>
        </p:nvPicPr>
        <p:blipFill>
          <a:blip r:embed="rId7"/>
          <a:stretch>
            <a:fillRect/>
          </a:stretch>
        </p:blipFill>
        <p:spPr bwMode="auto">
          <a:xfrm>
            <a:off x="4804919" y="2750001"/>
            <a:ext cx="2282339" cy="3724110"/>
          </a:xfrm>
          <a:prstGeom prst="rect">
            <a:avLst/>
          </a:prstGeom>
          <a:noFill/>
          <a:ln w="9525">
            <a:noFill/>
            <a:miter lim="800000"/>
            <a:headEnd/>
            <a:tailEnd/>
          </a:ln>
          <a:effectLst/>
        </p:spPr>
      </p:pic>
      <p:sp>
        <p:nvSpPr>
          <p:cNvPr id="8" name="TextBox 7"/>
          <p:cNvSpPr txBox="1"/>
          <p:nvPr/>
        </p:nvSpPr>
        <p:spPr>
          <a:xfrm>
            <a:off x="1892135" y="1073254"/>
            <a:ext cx="5359730" cy="523220"/>
          </a:xfrm>
          <a:prstGeom prst="rect">
            <a:avLst/>
          </a:prstGeom>
          <a:noFill/>
        </p:spPr>
        <p:txBody>
          <a:bodyPr wrap="square" rtlCol="0">
            <a:spAutoFit/>
          </a:bodyPr>
          <a:lstStyle/>
          <a:p>
            <a:pPr algn="ctr"/>
            <a:r>
              <a:rPr lang="en-US" sz="2800" b="1" i="1" dirty="0" smtClean="0"/>
              <a:t>Focus your SARs / Get Help</a:t>
            </a:r>
            <a:endParaRPr lang="en-US" sz="2800" b="1" i="1" dirty="0"/>
          </a:p>
        </p:txBody>
      </p:sp>
    </p:spTree>
    <p:extLst>
      <p:ext uri="{BB962C8B-B14F-4D97-AF65-F5344CB8AC3E}">
        <p14:creationId xmlns:p14="http://schemas.microsoft.com/office/powerpoint/2010/main" val="510701406"/>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800" dirty="0" smtClean="0"/>
          </a:p>
          <a:p>
            <a:pPr marL="0" indent="0" algn="ctr">
              <a:buNone/>
            </a:pPr>
            <a:endParaRPr lang="en-US" sz="4800" dirty="0"/>
          </a:p>
          <a:p>
            <a:pPr marL="0" indent="0" algn="ctr">
              <a:buNone/>
            </a:pPr>
            <a:r>
              <a:rPr lang="en-US" sz="4800" b="0" dirty="0" smtClean="0"/>
              <a:t>Questions?</a:t>
            </a:r>
            <a:endParaRPr lang="en-US" sz="4800" b="0" dirty="0"/>
          </a:p>
        </p:txBody>
      </p:sp>
      <p:sp>
        <p:nvSpPr>
          <p:cNvPr id="4" name="Slide Number Placeholder 3"/>
          <p:cNvSpPr>
            <a:spLocks noGrp="1"/>
          </p:cNvSpPr>
          <p:nvPr>
            <p:ph type="sldNum" sz="quarter" idx="10"/>
          </p:nvPr>
        </p:nvSpPr>
        <p:spPr/>
        <p:txBody>
          <a:bodyPr/>
          <a:lstStyle/>
          <a:p>
            <a:pPr>
              <a:defRPr/>
            </a:pPr>
            <a:fld id="{2F914479-291D-4B5B-A0EA-6B01B39F5806}" type="slidenum">
              <a:rPr lang="en-US" smtClean="0"/>
              <a:pPr>
                <a:defRPr/>
              </a:pPr>
              <a:t>28</a:t>
            </a:fld>
            <a:endParaRPr lang="en-US" dirty="0"/>
          </a:p>
        </p:txBody>
      </p:sp>
    </p:spTree>
    <p:extLst>
      <p:ext uri="{BB962C8B-B14F-4D97-AF65-F5344CB8AC3E}">
        <p14:creationId xmlns:p14="http://schemas.microsoft.com/office/powerpoint/2010/main" val="816616961"/>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1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3</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Overview</a:t>
            </a:r>
            <a:endParaRPr lang="en-US" sz="2800" b="0" dirty="0"/>
          </a:p>
        </p:txBody>
      </p:sp>
      <p:sp>
        <p:nvSpPr>
          <p:cNvPr id="8" name="TextBox 7"/>
          <p:cNvSpPr txBox="1"/>
          <p:nvPr/>
        </p:nvSpPr>
        <p:spPr>
          <a:xfrm>
            <a:off x="601356" y="1349491"/>
            <a:ext cx="7037935" cy="4708981"/>
          </a:xfrm>
          <a:prstGeom prst="rect">
            <a:avLst/>
          </a:prstGeom>
          <a:noFill/>
        </p:spPr>
        <p:txBody>
          <a:bodyPr wrap="square" rtlCol="0">
            <a:spAutoFit/>
          </a:bodyPr>
          <a:lstStyle/>
          <a:p>
            <a:pPr marL="285750" indent="-285750">
              <a:buFont typeface="Arial" pitchFamily="34" charset="0"/>
              <a:buChar char="•"/>
            </a:pPr>
            <a:r>
              <a:rPr lang="en-US" sz="2000" b="1" dirty="0" smtClean="0">
                <a:solidFill>
                  <a:srgbClr val="000000"/>
                </a:solidFill>
                <a:latin typeface="Calibri" panose="020F0502020204030204" pitchFamily="34" charset="0"/>
              </a:rPr>
              <a:t>MQR/RQR</a:t>
            </a:r>
          </a:p>
          <a:p>
            <a:pPr marL="285750" indent="-285750">
              <a:buFont typeface="Arial" pitchFamily="34" charset="0"/>
              <a:buChar char="•"/>
            </a:pPr>
            <a:r>
              <a:rPr lang="en-US" sz="2000" b="1" dirty="0">
                <a:latin typeface="Calibri" panose="020F0502020204030204" pitchFamily="34" charset="0"/>
              </a:rPr>
              <a:t>Finding Tech Data</a:t>
            </a:r>
          </a:p>
          <a:p>
            <a:pPr marL="285750" indent="-285750">
              <a:buFont typeface="Arial" pitchFamily="34" charset="0"/>
              <a:buChar char="•"/>
            </a:pPr>
            <a:r>
              <a:rPr lang="en-US" sz="2000" b="1" dirty="0">
                <a:solidFill>
                  <a:srgbClr val="000000"/>
                </a:solidFill>
                <a:latin typeface="Calibri" panose="020F0502020204030204" pitchFamily="34" charset="0"/>
              </a:rPr>
              <a:t>Company Profiles</a:t>
            </a:r>
          </a:p>
          <a:p>
            <a:pPr marL="285750" indent="-285750">
              <a:buFont typeface="Arial" pitchFamily="34" charset="0"/>
              <a:buChar char="•"/>
            </a:pPr>
            <a:r>
              <a:rPr lang="en-US" sz="2000" b="1" dirty="0" smtClean="0">
                <a:solidFill>
                  <a:srgbClr val="000000"/>
                </a:solidFill>
                <a:latin typeface="Calibri" panose="020F0502020204030204" pitchFamily="34" charset="0"/>
              </a:rPr>
              <a:t>SAR Categories</a:t>
            </a:r>
          </a:p>
          <a:p>
            <a:pPr marL="285750" indent="-285750">
              <a:buFont typeface="Arial" pitchFamily="34" charset="0"/>
              <a:buChar char="•"/>
            </a:pPr>
            <a:r>
              <a:rPr lang="en-US" sz="2000" b="1" dirty="0" smtClean="0">
                <a:solidFill>
                  <a:srgbClr val="000000"/>
                </a:solidFill>
                <a:latin typeface="Calibri" panose="020F0502020204030204" pitchFamily="34" charset="0"/>
              </a:rPr>
              <a:t>SAR Elements</a:t>
            </a:r>
          </a:p>
          <a:p>
            <a:pPr marL="285750" indent="-285750">
              <a:buFont typeface="Arial" pitchFamily="34" charset="0"/>
              <a:buChar char="•"/>
            </a:pPr>
            <a:r>
              <a:rPr lang="en-US" sz="2000" b="1" dirty="0" smtClean="0">
                <a:solidFill>
                  <a:srgbClr val="000000"/>
                </a:solidFill>
                <a:latin typeface="Calibri" panose="020F0502020204030204" pitchFamily="34" charset="0"/>
              </a:rPr>
              <a:t>Self-Assessment Checklist</a:t>
            </a:r>
          </a:p>
          <a:p>
            <a:pPr marL="285750" indent="-285750">
              <a:buFont typeface="Arial" pitchFamily="34" charset="0"/>
              <a:buChar char="•"/>
            </a:pPr>
            <a:r>
              <a:rPr lang="en-US" sz="2000" b="1" dirty="0" smtClean="0">
                <a:solidFill>
                  <a:srgbClr val="000000"/>
                </a:solidFill>
                <a:latin typeface="Calibri" panose="020F0502020204030204" pitchFamily="34" charset="0"/>
              </a:rPr>
              <a:t>Significant Industrial Process List</a:t>
            </a:r>
          </a:p>
          <a:p>
            <a:pPr marL="285750" indent="-285750">
              <a:buFont typeface="Arial" pitchFamily="34" charset="0"/>
              <a:buChar char="•"/>
            </a:pPr>
            <a:r>
              <a:rPr lang="en-US" sz="2000" b="1" dirty="0" smtClean="0">
                <a:solidFill>
                  <a:srgbClr val="000000"/>
                </a:solidFill>
                <a:latin typeface="Calibri" panose="020F0502020204030204" pitchFamily="34" charset="0"/>
              </a:rPr>
              <a:t>Cover Letter</a:t>
            </a:r>
          </a:p>
          <a:p>
            <a:pPr marL="285750" indent="-285750">
              <a:buFont typeface="Arial" pitchFamily="34" charset="0"/>
              <a:buChar char="•"/>
            </a:pPr>
            <a:r>
              <a:rPr lang="en-US" sz="2000" b="1" dirty="0" smtClean="0">
                <a:latin typeface="Calibri" panose="020F0502020204030204" pitchFamily="34" charset="0"/>
              </a:rPr>
              <a:t>Repair Capability/Source of Supply Matrix for Modules &amp; Assemblies</a:t>
            </a:r>
          </a:p>
          <a:p>
            <a:pPr marL="285750" indent="-285750">
              <a:buFont typeface="Arial" pitchFamily="34" charset="0"/>
              <a:buChar char="•"/>
            </a:pPr>
            <a:r>
              <a:rPr lang="en-US" sz="2000" b="1" dirty="0" smtClean="0">
                <a:latin typeface="Calibri" panose="020F0502020204030204" pitchFamily="34" charset="0"/>
              </a:rPr>
              <a:t>Technical Data Rights Statement</a:t>
            </a:r>
          </a:p>
          <a:p>
            <a:pPr marL="285750" indent="-285750">
              <a:buFont typeface="Arial" pitchFamily="34" charset="0"/>
              <a:buChar char="•"/>
            </a:pPr>
            <a:r>
              <a:rPr lang="en-US" sz="2000" b="1" dirty="0" smtClean="0">
                <a:latin typeface="Calibri" panose="020F0502020204030204" pitchFamily="34" charset="0"/>
              </a:rPr>
              <a:t>Similar Item Comparison</a:t>
            </a:r>
          </a:p>
          <a:p>
            <a:pPr marL="285750" indent="-285750">
              <a:buFont typeface="Arial" pitchFamily="34" charset="0"/>
              <a:buChar char="•"/>
            </a:pPr>
            <a:r>
              <a:rPr lang="en-US" sz="2000" b="1" dirty="0">
                <a:latin typeface="Calibri" panose="020F0502020204030204" pitchFamily="34" charset="0"/>
                <a:cs typeface="Calibri" panose="020F0502020204030204" pitchFamily="34" charset="0"/>
              </a:rPr>
              <a:t>Source Resubstantiation Request</a:t>
            </a:r>
          </a:p>
          <a:p>
            <a:pPr marL="285750" indent="-285750">
              <a:buFont typeface="Arial" pitchFamily="34" charset="0"/>
              <a:buChar char="•"/>
            </a:pPr>
            <a:r>
              <a:rPr lang="en-US" sz="2000" b="1" dirty="0" smtClean="0">
                <a:latin typeface="Calibri" panose="020F0502020204030204" pitchFamily="34" charset="0"/>
                <a:cs typeface="Calibri" panose="020F0502020204030204" pitchFamily="34" charset="0"/>
              </a:rPr>
              <a:t>Process </a:t>
            </a:r>
            <a:r>
              <a:rPr lang="en-US" sz="2000" b="1" dirty="0">
                <a:latin typeface="Calibri" panose="020F0502020204030204" pitchFamily="34" charset="0"/>
                <a:cs typeface="Calibri" panose="020F0502020204030204" pitchFamily="34" charset="0"/>
              </a:rPr>
              <a:t>Change </a:t>
            </a:r>
            <a:r>
              <a:rPr lang="en-US" sz="2000" b="1" dirty="0" smtClean="0">
                <a:latin typeface="Calibri" panose="020F0502020204030204" pitchFamily="34" charset="0"/>
                <a:cs typeface="Calibri" panose="020F0502020204030204" pitchFamily="34" charset="0"/>
              </a:rPr>
              <a:t>Request</a:t>
            </a:r>
            <a:endParaRPr lang="en-US" sz="2000" b="1" dirty="0" smtClean="0">
              <a:latin typeface="Calibri" panose="020F0502020204030204" pitchFamily="34" charset="0"/>
            </a:endParaRPr>
          </a:p>
          <a:p>
            <a:pPr marL="285750" indent="-285750">
              <a:buFont typeface="Arial" pitchFamily="34" charset="0"/>
              <a:buChar char="•"/>
            </a:pPr>
            <a:r>
              <a:rPr lang="en-US" sz="2000" b="1" dirty="0" smtClean="0">
                <a:latin typeface="Calibri" panose="020F0502020204030204" pitchFamily="34" charset="0"/>
              </a:rPr>
              <a:t>Document Submittal</a:t>
            </a:r>
          </a:p>
        </p:txBody>
      </p:sp>
    </p:spTree>
    <p:extLst>
      <p:ext uri="{BB962C8B-B14F-4D97-AF65-F5344CB8AC3E}">
        <p14:creationId xmlns:p14="http://schemas.microsoft.com/office/powerpoint/2010/main" val="2234593775"/>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4</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Propulsion Standard QRs</a:t>
            </a:r>
            <a:endParaRPr lang="en-US" sz="2800" dirty="0"/>
          </a:p>
        </p:txBody>
      </p:sp>
      <p:pic>
        <p:nvPicPr>
          <p:cNvPr id="256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783" y="1301281"/>
            <a:ext cx="2976995" cy="3850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2258" y="2843377"/>
            <a:ext cx="5057775" cy="1631216"/>
          </a:xfrm>
          <a:prstGeom prst="rect">
            <a:avLst/>
          </a:prstGeom>
        </p:spPr>
        <p:txBody>
          <a:bodyPr wrap="square">
            <a:spAutoFit/>
          </a:bodyPr>
          <a:lstStyle/>
          <a:p>
            <a:pPr marL="342900" lvl="0" indent="-342900">
              <a:buFont typeface="Arial" panose="020B0604020202020204" pitchFamily="34" charset="0"/>
              <a:buChar char="•"/>
            </a:pPr>
            <a:r>
              <a:rPr lang="en-US" sz="2000" dirty="0" smtClean="0"/>
              <a:t>MQR-PSD-1</a:t>
            </a:r>
            <a:endParaRPr lang="en-US" sz="2000" dirty="0"/>
          </a:p>
          <a:p>
            <a:pPr marL="800100" lvl="1" indent="-342900">
              <a:buFont typeface="Arial" panose="020B0604020202020204" pitchFamily="34" charset="0"/>
              <a:buChar char="•"/>
            </a:pPr>
            <a:r>
              <a:rPr lang="en-US" sz="2000" dirty="0" smtClean="0"/>
              <a:t>Applies </a:t>
            </a:r>
            <a:r>
              <a:rPr lang="en-US" sz="2000" dirty="0"/>
              <a:t>to </a:t>
            </a:r>
            <a:r>
              <a:rPr lang="en-US" sz="2000" dirty="0" smtClean="0"/>
              <a:t>CAT 1 &amp; 2</a:t>
            </a:r>
          </a:p>
          <a:p>
            <a:pPr marL="800100" lvl="1" indent="-342900">
              <a:buFont typeface="Arial" panose="020B0604020202020204" pitchFamily="34" charset="0"/>
              <a:buChar char="•"/>
            </a:pPr>
            <a:endParaRPr lang="en-US" sz="2000" dirty="0">
              <a:solidFill>
                <a:srgbClr val="FF0000"/>
              </a:solidFill>
            </a:endParaRPr>
          </a:p>
          <a:p>
            <a:pPr marL="342900" lvl="0" indent="-342900">
              <a:buFont typeface="Arial" panose="020B0604020202020204" pitchFamily="34" charset="0"/>
              <a:buChar char="•"/>
            </a:pPr>
            <a:r>
              <a:rPr lang="en-US" sz="2000" dirty="0" smtClean="0"/>
              <a:t>RQR-PSD-1</a:t>
            </a:r>
          </a:p>
          <a:p>
            <a:pPr marL="800100" lvl="1" indent="-342900">
              <a:buFont typeface="Arial" panose="020B0604020202020204" pitchFamily="34" charset="0"/>
              <a:buChar char="•"/>
            </a:pPr>
            <a:r>
              <a:rPr lang="en-US" sz="2000" dirty="0"/>
              <a:t>Applies to </a:t>
            </a:r>
            <a:r>
              <a:rPr lang="en-US" sz="2000" dirty="0" smtClean="0"/>
              <a:t>CAT 1, 2, 4, &amp; 5</a:t>
            </a:r>
            <a:endParaRPr lang="en-US" sz="2000" dirty="0">
              <a:solidFill>
                <a:srgbClr val="000000"/>
              </a:solidFill>
              <a:latin typeface="Calibri" panose="020F0502020204030204" pitchFamily="34" charset="0"/>
            </a:endParaRPr>
          </a:p>
        </p:txBody>
      </p:sp>
      <p:sp>
        <p:nvSpPr>
          <p:cNvPr id="2" name="TextBox 1"/>
          <p:cNvSpPr txBox="1"/>
          <p:nvPr/>
        </p:nvSpPr>
        <p:spPr>
          <a:xfrm>
            <a:off x="847962" y="6083961"/>
            <a:ext cx="7448075" cy="461665"/>
          </a:xfrm>
          <a:prstGeom prst="rect">
            <a:avLst/>
          </a:prstGeom>
          <a:noFill/>
        </p:spPr>
        <p:txBody>
          <a:bodyPr wrap="square" rtlCol="0">
            <a:spAutoFit/>
          </a:bodyPr>
          <a:lstStyle/>
          <a:p>
            <a:r>
              <a:rPr lang="en-US" sz="2400" dirty="0" smtClean="0"/>
              <a:t>Comply with AFMCI 23-113, </a:t>
            </a:r>
            <a:r>
              <a:rPr lang="en-US" sz="2400" dirty="0"/>
              <a:t>AFMCI </a:t>
            </a:r>
            <a:r>
              <a:rPr lang="en-US" sz="2400" dirty="0" smtClean="0"/>
              <a:t>21-112, &amp; SAM Handbooks</a:t>
            </a:r>
            <a:endParaRPr lang="en-US" sz="2400" dirty="0"/>
          </a:p>
        </p:txBody>
      </p:sp>
      <p:sp>
        <p:nvSpPr>
          <p:cNvPr id="8" name="TextBox 7"/>
          <p:cNvSpPr txBox="1"/>
          <p:nvPr/>
        </p:nvSpPr>
        <p:spPr>
          <a:xfrm>
            <a:off x="236392" y="1376291"/>
            <a:ext cx="4790212" cy="954107"/>
          </a:xfrm>
          <a:prstGeom prst="rect">
            <a:avLst/>
          </a:prstGeom>
          <a:noFill/>
        </p:spPr>
        <p:txBody>
          <a:bodyPr wrap="square" rtlCol="0">
            <a:spAutoFit/>
          </a:bodyPr>
          <a:lstStyle/>
          <a:p>
            <a:endParaRPr lang="en-US" sz="1400" dirty="0" smtClean="0"/>
          </a:p>
          <a:p>
            <a:r>
              <a:rPr lang="en-US" sz="2400" b="1" dirty="0" smtClean="0"/>
              <a:t>Find the QRs at the SASPO website:</a:t>
            </a:r>
          </a:p>
          <a:p>
            <a:r>
              <a:rPr lang="en-US" dirty="0" smtClean="0"/>
              <a:t>- </a:t>
            </a:r>
            <a:r>
              <a:rPr lang="en-US" dirty="0"/>
              <a:t>http://www.tinker.af.mil/Home/429SCMS-SASPO</a:t>
            </a:r>
            <a:r>
              <a:rPr lang="en-US" dirty="0" smtClean="0"/>
              <a:t>/</a:t>
            </a:r>
            <a:endParaRPr lang="en-US" dirty="0"/>
          </a:p>
        </p:txBody>
      </p:sp>
    </p:spTree>
    <p:extLst>
      <p:ext uri="{BB962C8B-B14F-4D97-AF65-F5344CB8AC3E}">
        <p14:creationId xmlns:p14="http://schemas.microsoft.com/office/powerpoint/2010/main" val="367510027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4417" y="1149158"/>
            <a:ext cx="8649532" cy="5389665"/>
          </a:xfrm>
        </p:spPr>
        <p:txBody>
          <a:bodyPr/>
          <a:lstStyle/>
          <a:p>
            <a:pPr>
              <a:buFont typeface="Arial" panose="020B0604020202020204" pitchFamily="34" charset="0"/>
              <a:buChar char="•"/>
            </a:pPr>
            <a:r>
              <a:rPr lang="en-US" b="0" dirty="0"/>
              <a:t>Request Data or Data Rights Purchases for Drawings</a:t>
            </a:r>
          </a:p>
          <a:p>
            <a:pPr lvl="1">
              <a:buFont typeface="Arial" panose="020B0604020202020204" pitchFamily="34" charset="0"/>
              <a:buChar char="•"/>
            </a:pPr>
            <a:r>
              <a:rPr lang="en-US" sz="1600" b="0" dirty="0"/>
              <a:t>Public Sales Office (PSO) (405) </a:t>
            </a:r>
            <a:r>
              <a:rPr lang="en-US" sz="1600" b="0" dirty="0" smtClean="0"/>
              <a:t>736-4676</a:t>
            </a:r>
          </a:p>
          <a:p>
            <a:pPr lvl="1">
              <a:buFont typeface="Arial" panose="020B0604020202020204" pitchFamily="34" charset="0"/>
              <a:buChar char="•"/>
            </a:pPr>
            <a:r>
              <a:rPr lang="en-US" sz="1600" b="0" dirty="0" smtClean="0">
                <a:hlinkClick r:id="rId2"/>
              </a:rPr>
              <a:t>ocalc.lgldo.public@us.af.mil</a:t>
            </a:r>
            <a:endParaRPr lang="en-US" sz="1600" b="0" dirty="0"/>
          </a:p>
          <a:p>
            <a:pPr lvl="1">
              <a:buFont typeface="Arial" panose="020B0604020202020204" pitchFamily="34" charset="0"/>
              <a:buChar char="•"/>
            </a:pPr>
            <a:r>
              <a:rPr lang="en-US" sz="1600" b="0" dirty="0" smtClean="0"/>
              <a:t>Provides commercial </a:t>
            </a:r>
            <a:r>
              <a:rPr lang="en-US" sz="1600" b="0" dirty="0"/>
              <a:t>customers </a:t>
            </a:r>
            <a:r>
              <a:rPr lang="en-US" sz="1600" b="0" dirty="0" smtClean="0"/>
              <a:t>a method to purchase </a:t>
            </a:r>
            <a:r>
              <a:rPr lang="en-US" sz="1600" b="0" dirty="0"/>
              <a:t>engineering data directly from the ALCs data repository.  </a:t>
            </a:r>
            <a:endParaRPr lang="en-US" sz="1600" b="0" dirty="0" smtClean="0"/>
          </a:p>
          <a:p>
            <a:pPr lvl="1">
              <a:buFont typeface="Arial" panose="020B0604020202020204" pitchFamily="34" charset="0"/>
              <a:buChar char="•"/>
            </a:pPr>
            <a:r>
              <a:rPr lang="en-US" sz="1600" b="0" dirty="0" smtClean="0"/>
              <a:t>Requires </a:t>
            </a:r>
            <a:r>
              <a:rPr lang="en-US" sz="1600" b="0" dirty="0"/>
              <a:t>the customer to register with FedBizOps prior to a purchase request.  </a:t>
            </a:r>
            <a:endParaRPr lang="en-US" sz="1600" b="0" dirty="0" smtClean="0"/>
          </a:p>
          <a:p>
            <a:pPr lvl="2">
              <a:buFont typeface="Arial" panose="020B0604020202020204" pitchFamily="34" charset="0"/>
              <a:buChar char="•"/>
            </a:pPr>
            <a:r>
              <a:rPr lang="en-US" sz="1200" b="0" dirty="0" smtClean="0"/>
              <a:t>submit </a:t>
            </a:r>
            <a:r>
              <a:rPr lang="en-US" sz="1200" b="0" dirty="0"/>
              <a:t>a request for data or ask questions through the PSO email listed below.  </a:t>
            </a:r>
            <a:endParaRPr lang="en-US" sz="1200" b="0" dirty="0" smtClean="0"/>
          </a:p>
          <a:p>
            <a:pPr lvl="1">
              <a:buFont typeface="Arial" panose="020B0604020202020204" pitchFamily="34" charset="0"/>
              <a:buChar char="•"/>
            </a:pPr>
            <a:r>
              <a:rPr lang="en-US" sz="1600" b="0" dirty="0" smtClean="0"/>
              <a:t>Offers </a:t>
            </a:r>
            <a:r>
              <a:rPr lang="en-US" sz="1600" b="0" dirty="0"/>
              <a:t>single or revolving account data purchase options. </a:t>
            </a:r>
            <a:endParaRPr lang="en-US" sz="1600" b="0" dirty="0" smtClean="0"/>
          </a:p>
          <a:p>
            <a:pPr lvl="1">
              <a:buFont typeface="Arial" panose="020B0604020202020204" pitchFamily="34" charset="0"/>
              <a:buChar char="•"/>
            </a:pPr>
            <a:r>
              <a:rPr lang="en-US" sz="1600" b="0" dirty="0" smtClean="0"/>
              <a:t>Department </a:t>
            </a:r>
            <a:r>
              <a:rPr lang="en-US" sz="1600" b="0" dirty="0"/>
              <a:t>of Defense policy mandates </a:t>
            </a:r>
            <a:r>
              <a:rPr lang="en-US" sz="1600" b="0" u="sng" dirty="0"/>
              <a:t>only</a:t>
            </a:r>
            <a:r>
              <a:rPr lang="en-US" sz="1600" b="0" dirty="0"/>
              <a:t> the Data Custodian listed on the Military Critical Technical Data Agreement (DD Form 2345) is eligible to receive </a:t>
            </a:r>
            <a:r>
              <a:rPr lang="en-US" sz="1600" b="0" dirty="0" smtClean="0"/>
              <a:t>data. </a:t>
            </a:r>
          </a:p>
          <a:p>
            <a:pPr lvl="1">
              <a:buFont typeface="Arial" panose="020B0604020202020204" pitchFamily="34" charset="0"/>
              <a:buChar char="•"/>
            </a:pPr>
            <a:endParaRPr lang="en-US" sz="1600" b="0" dirty="0" smtClean="0"/>
          </a:p>
          <a:p>
            <a:pPr marL="0" indent="-400050">
              <a:buFont typeface="Arial" panose="020B0604020202020204" pitchFamily="34" charset="0"/>
              <a:buChar char="•"/>
            </a:pPr>
            <a:r>
              <a:rPr lang="en-US" b="0" dirty="0" smtClean="0"/>
              <a:t>Technical Order Home Office </a:t>
            </a:r>
          </a:p>
          <a:p>
            <a:pPr lvl="1">
              <a:buFont typeface="Arial" panose="020B0604020202020204" pitchFamily="34" charset="0"/>
              <a:buChar char="•"/>
            </a:pPr>
            <a:r>
              <a:rPr lang="en-US" sz="1600" b="0" dirty="0" smtClean="0">
                <a:hlinkClick r:id="rId3"/>
              </a:rPr>
              <a:t>aflcmc.ezgtp.pubsale@us.af.mil</a:t>
            </a:r>
            <a:endParaRPr lang="en-US" sz="1600" b="0" dirty="0" smtClean="0"/>
          </a:p>
          <a:p>
            <a:pPr lvl="1">
              <a:buFont typeface="Arial" panose="020B0604020202020204" pitchFamily="34" charset="0"/>
              <a:buChar char="•"/>
            </a:pPr>
            <a:r>
              <a:rPr lang="en-US" sz="1600" b="0" dirty="0" smtClean="0"/>
              <a:t>Provides </a:t>
            </a:r>
            <a:r>
              <a:rPr lang="en-US" sz="1600" b="0" dirty="0"/>
              <a:t>commercial customers a method to purchase </a:t>
            </a:r>
            <a:r>
              <a:rPr lang="en-US" sz="1600" b="0" dirty="0" smtClean="0"/>
              <a:t>technical orders directly </a:t>
            </a:r>
          </a:p>
          <a:p>
            <a:pPr lvl="1">
              <a:buFont typeface="Arial" panose="020B0604020202020204" pitchFamily="34" charset="0"/>
              <a:buChar char="•"/>
            </a:pPr>
            <a:r>
              <a:rPr lang="en-US" sz="1600" b="0" dirty="0" smtClean="0"/>
              <a:t>Department </a:t>
            </a:r>
            <a:r>
              <a:rPr lang="en-US" sz="1600" b="0" dirty="0"/>
              <a:t>of Defense policy mandates </a:t>
            </a:r>
            <a:r>
              <a:rPr lang="en-US" sz="1600" b="0" u="sng" dirty="0"/>
              <a:t>only</a:t>
            </a:r>
            <a:r>
              <a:rPr lang="en-US" sz="1600" b="0" dirty="0"/>
              <a:t> the Data Custodian listed on the Military Critical Technical Data Agreement (DD Form 2345) is eligible to receive data. </a:t>
            </a:r>
          </a:p>
          <a:p>
            <a:pPr marL="457200" lvl="1" indent="0">
              <a:buNone/>
            </a:pPr>
            <a:endParaRPr lang="en-US" sz="1600" b="0" dirty="0"/>
          </a:p>
          <a:p>
            <a:pPr marL="0" indent="-400050"/>
            <a:endParaRPr lang="en-US" b="0" dirty="0">
              <a:ea typeface="+mn-ea"/>
              <a:cs typeface="+mn-cs"/>
            </a:endParaRPr>
          </a:p>
        </p:txBody>
      </p:sp>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5</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Find Tech Data</a:t>
            </a:r>
            <a:endParaRPr lang="en-US" sz="2800" b="0" dirty="0"/>
          </a:p>
        </p:txBody>
      </p:sp>
      <p:sp>
        <p:nvSpPr>
          <p:cNvPr id="5" name="Rectangle 4"/>
          <p:cNvSpPr/>
          <p:nvPr/>
        </p:nvSpPr>
        <p:spPr>
          <a:xfrm>
            <a:off x="301378" y="2613653"/>
            <a:ext cx="461665" cy="576440"/>
          </a:xfrm>
          <a:prstGeom prst="rect">
            <a:avLst/>
          </a:prstGeom>
        </p:spPr>
        <p:txBody>
          <a:bodyPr vert="vert270" wrap="none">
            <a:spAutoFit/>
          </a:bodyPr>
          <a:lstStyle/>
          <a:p>
            <a:r>
              <a:rPr lang="en-US" dirty="0" smtClean="0">
                <a:solidFill>
                  <a:srgbClr val="FF0000"/>
                </a:solidFill>
              </a:rPr>
              <a:t>Prints</a:t>
            </a:r>
            <a:endParaRPr lang="en-US" dirty="0"/>
          </a:p>
        </p:txBody>
      </p:sp>
      <p:sp>
        <p:nvSpPr>
          <p:cNvPr id="9" name="Rectangle 8"/>
          <p:cNvSpPr/>
          <p:nvPr/>
        </p:nvSpPr>
        <p:spPr>
          <a:xfrm>
            <a:off x="301378" y="4836684"/>
            <a:ext cx="461665" cy="534634"/>
          </a:xfrm>
          <a:prstGeom prst="rect">
            <a:avLst/>
          </a:prstGeom>
        </p:spPr>
        <p:txBody>
          <a:bodyPr vert="vert270" wrap="none">
            <a:spAutoFit/>
          </a:bodyPr>
          <a:lstStyle/>
          <a:p>
            <a:r>
              <a:rPr lang="en-US" dirty="0" smtClean="0">
                <a:solidFill>
                  <a:srgbClr val="FF0000"/>
                </a:solidFill>
              </a:rPr>
              <a:t>T.O.s</a:t>
            </a:r>
            <a:endParaRPr lang="en-US" dirty="0"/>
          </a:p>
        </p:txBody>
      </p:sp>
      <p:sp>
        <p:nvSpPr>
          <p:cNvPr id="8" name="Text Box 4"/>
          <p:cNvSpPr txBox="1">
            <a:spLocks noChangeArrowheads="1"/>
          </p:cNvSpPr>
          <p:nvPr/>
        </p:nvSpPr>
        <p:spPr bwMode="auto">
          <a:xfrm>
            <a:off x="740902" y="6124247"/>
            <a:ext cx="7908325" cy="4616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latin typeface="Arial" panose="020B0604020202020204" pitchFamily="34" charset="0"/>
              </a:rPr>
              <a:t>Process defined on SASPO Site</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1161878577"/>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6</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smtClean="0"/>
              <a:t>Company Profile Requirements and Format</a:t>
            </a:r>
            <a:endParaRPr lang="en-US" sz="2800" b="0" dirty="0"/>
          </a:p>
        </p:txBody>
      </p:sp>
      <p:sp>
        <p:nvSpPr>
          <p:cNvPr id="3" name="Rectangle 2"/>
          <p:cNvSpPr/>
          <p:nvPr/>
        </p:nvSpPr>
        <p:spPr>
          <a:xfrm>
            <a:off x="217034" y="1299932"/>
            <a:ext cx="8709932" cy="1200329"/>
          </a:xfrm>
          <a:prstGeom prst="rect">
            <a:avLst/>
          </a:prstGeom>
        </p:spPr>
        <p:txBody>
          <a:bodyPr wrap="square">
            <a:spAutoFit/>
          </a:bodyPr>
          <a:lstStyle/>
          <a:p>
            <a:pPr marL="377190" indent="-285750">
              <a:buFont typeface="Arial" panose="020B0604020202020204" pitchFamily="34" charset="0"/>
              <a:buChar char="•"/>
            </a:pPr>
            <a:r>
              <a:rPr lang="en-US" sz="2400" dirty="0" smtClean="0">
                <a:latin typeface="Calibri" panose="020F0502020204030204" pitchFamily="34" charset="0"/>
              </a:rPr>
              <a:t>Each </a:t>
            </a:r>
            <a:r>
              <a:rPr lang="en-US" sz="2400" dirty="0">
                <a:latin typeface="Calibri" panose="020F0502020204030204" pitchFamily="34" charset="0"/>
              </a:rPr>
              <a:t>Company Profile </a:t>
            </a:r>
            <a:r>
              <a:rPr lang="en-US" sz="2400" dirty="0" smtClean="0">
                <a:latin typeface="Calibri" panose="020F0502020204030204" pitchFamily="34" charset="0"/>
              </a:rPr>
              <a:t>must include the required data  </a:t>
            </a:r>
          </a:p>
          <a:p>
            <a:pPr marL="377190" indent="-285750">
              <a:buFont typeface="Arial" panose="020B0604020202020204" pitchFamily="34" charset="0"/>
              <a:buChar char="•"/>
            </a:pPr>
            <a:r>
              <a:rPr lang="en-US" sz="2400" dirty="0" smtClean="0">
                <a:latin typeface="Calibri" panose="020F0502020204030204" pitchFamily="34" charset="0"/>
              </a:rPr>
              <a:t>The </a:t>
            </a:r>
            <a:r>
              <a:rPr lang="en-US" sz="2400" dirty="0">
                <a:latin typeface="Calibri" panose="020F0502020204030204" pitchFamily="34" charset="0"/>
              </a:rPr>
              <a:t>data requirements are defined by the QR </a:t>
            </a:r>
            <a:r>
              <a:rPr lang="en-US" sz="2400" dirty="0" smtClean="0">
                <a:latin typeface="Calibri" panose="020F0502020204030204" pitchFamily="34" charset="0"/>
              </a:rPr>
              <a:t>elements</a:t>
            </a:r>
            <a:endParaRPr lang="en-US" sz="2400" dirty="0">
              <a:latin typeface="Calibri" panose="020F0502020204030204" pitchFamily="34" charset="0"/>
            </a:endParaRPr>
          </a:p>
          <a:p>
            <a:pPr marL="377190" indent="-285750">
              <a:buFont typeface="Arial" panose="020B0604020202020204" pitchFamily="34" charset="0"/>
              <a:buChar char="•"/>
            </a:pPr>
            <a:r>
              <a:rPr lang="en-US" sz="2400" dirty="0" smtClean="0">
                <a:latin typeface="Calibri" panose="020F0502020204030204" pitchFamily="34" charset="0"/>
              </a:rPr>
              <a:t>The 1221 </a:t>
            </a:r>
            <a:r>
              <a:rPr lang="en-US" sz="2400" dirty="0">
                <a:latin typeface="Calibri" panose="020F0502020204030204" pitchFamily="34" charset="0"/>
              </a:rPr>
              <a:t>is used to evaluate the data </a:t>
            </a:r>
            <a:r>
              <a:rPr lang="en-US" sz="2400" dirty="0" smtClean="0">
                <a:latin typeface="Calibri" panose="020F0502020204030204" pitchFamily="34" charset="0"/>
              </a:rPr>
              <a:t>elements</a:t>
            </a:r>
            <a:endParaRPr lang="en-US" sz="2400" dirty="0">
              <a:latin typeface="Calibri" panose="020F0502020204030204" pitchFamily="34" charset="0"/>
            </a:endParaRPr>
          </a:p>
        </p:txBody>
      </p:sp>
      <p:pic>
        <p:nvPicPr>
          <p:cNvPr id="12" name="Picture 11"/>
          <p:cNvPicPr>
            <a:picLocks noChangeAspect="1"/>
          </p:cNvPicPr>
          <p:nvPr/>
        </p:nvPicPr>
        <p:blipFill>
          <a:blip r:embed="rId2"/>
          <a:stretch>
            <a:fillRect/>
          </a:stretch>
        </p:blipFill>
        <p:spPr>
          <a:xfrm>
            <a:off x="1063409" y="3381808"/>
            <a:ext cx="7017182" cy="2817752"/>
          </a:xfrm>
          <a:prstGeom prst="rect">
            <a:avLst/>
          </a:prstGeom>
        </p:spPr>
      </p:pic>
    </p:spTree>
    <p:extLst>
      <p:ext uri="{BB962C8B-B14F-4D97-AF65-F5344CB8AC3E}">
        <p14:creationId xmlns:p14="http://schemas.microsoft.com/office/powerpoint/2010/main" val="3724108982"/>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7</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Company Profile </a:t>
            </a:r>
            <a:r>
              <a:rPr lang="en-US" sz="2800" b="0" dirty="0" smtClean="0"/>
              <a:t>Elements</a:t>
            </a:r>
            <a:endParaRPr lang="en-US" sz="2800" b="0" dirty="0"/>
          </a:p>
        </p:txBody>
      </p:sp>
      <p:sp>
        <p:nvSpPr>
          <p:cNvPr id="8" name="TextBox 7"/>
          <p:cNvSpPr txBox="1"/>
          <p:nvPr/>
        </p:nvSpPr>
        <p:spPr>
          <a:xfrm>
            <a:off x="329252" y="1468459"/>
            <a:ext cx="8485495" cy="4524315"/>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mn-cs"/>
              </a:rPr>
              <a:t>Element 1: Company Brochure/Website</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cs typeface="+mn-cs"/>
              </a:rPr>
              <a:t>Element 2: </a:t>
            </a:r>
            <a:r>
              <a:rPr lang="en-US" sz="2400" b="1" dirty="0">
                <a:solidFill>
                  <a:srgbClr val="000000"/>
                </a:solidFill>
                <a:latin typeface="Calibri" panose="020F0502020204030204" pitchFamily="34" charset="0"/>
              </a:rPr>
              <a:t>Quality Assurance </a:t>
            </a:r>
            <a:r>
              <a:rPr lang="en-US" sz="2400" b="1" dirty="0" smtClean="0">
                <a:solidFill>
                  <a:srgbClr val="000000"/>
                </a:solidFill>
                <a:latin typeface="Calibri" panose="020F0502020204030204" pitchFamily="34" charset="0"/>
              </a:rPr>
              <a:t>Certificate</a:t>
            </a:r>
          </a:p>
          <a:p>
            <a:pPr marL="742950" lvl="1" indent="-285750">
              <a:lnSpc>
                <a:spcPct val="150000"/>
              </a:lnSpc>
              <a:buFont typeface="Arial" pitchFamily="34" charset="0"/>
              <a:buChar char="•"/>
            </a:pPr>
            <a:r>
              <a:rPr lang="en-US" sz="2400" dirty="0" smtClean="0">
                <a:solidFill>
                  <a:srgbClr val="000000"/>
                </a:solidFill>
                <a:latin typeface="Calibri" panose="020F0502020204030204" pitchFamily="34" charset="0"/>
              </a:rPr>
              <a:t>ISO 9001, AS9100, AS9110, or NATO-AQAP-2070</a:t>
            </a:r>
            <a:endParaRPr lang="en-US" sz="2400" dirty="0" smtClean="0">
              <a:solidFill>
                <a:srgbClr val="000000"/>
              </a:solidFill>
              <a:latin typeface="Calibri" panose="020F0502020204030204" pitchFamily="34" charset="0"/>
              <a:cs typeface="+mn-cs"/>
            </a:endParaRP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a:t>
            </a:r>
            <a:r>
              <a:rPr lang="en-US" sz="2400" b="1" dirty="0">
                <a:solidFill>
                  <a:srgbClr val="000000"/>
                </a:solidFill>
                <a:latin typeface="Calibri" panose="020F0502020204030204" pitchFamily="34" charset="0"/>
              </a:rPr>
              <a:t>3</a:t>
            </a:r>
            <a:r>
              <a:rPr lang="en-US" sz="2400" b="1" dirty="0" smtClean="0">
                <a:solidFill>
                  <a:srgbClr val="000000"/>
                </a:solidFill>
                <a:latin typeface="Calibri" panose="020F0502020204030204" pitchFamily="34" charset="0"/>
              </a:rPr>
              <a:t>: Self-Assessment Checklist (see Appendix A)</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4</a:t>
            </a:r>
            <a:r>
              <a:rPr lang="en-US" sz="2400" b="1" dirty="0">
                <a:solidFill>
                  <a:srgbClr val="000000"/>
                </a:solidFill>
                <a:latin typeface="Calibri" panose="020F0502020204030204" pitchFamily="34" charset="0"/>
              </a:rPr>
              <a:t>: Quality Assurance System (QAS) </a:t>
            </a:r>
            <a:r>
              <a:rPr lang="en-US" sz="2400" b="1" dirty="0" smtClean="0">
                <a:solidFill>
                  <a:srgbClr val="000000"/>
                </a:solidFill>
                <a:latin typeface="Calibri" panose="020F0502020204030204" pitchFamily="34" charset="0"/>
              </a:rPr>
              <a:t>Manual</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5: Equipment List</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6: DD Form 2345 or Export Control License</a:t>
            </a:r>
          </a:p>
          <a:p>
            <a:pPr marL="285750" indent="-285750">
              <a:lnSpc>
                <a:spcPct val="150000"/>
              </a:lnSpc>
              <a:buFont typeface="Arial" pitchFamily="34" charset="0"/>
              <a:buChar char="•"/>
            </a:pPr>
            <a:r>
              <a:rPr lang="en-US" sz="2400" b="1" dirty="0" smtClean="0">
                <a:solidFill>
                  <a:srgbClr val="000000"/>
                </a:solidFill>
                <a:latin typeface="Calibri" panose="020F0502020204030204" pitchFamily="34" charset="0"/>
              </a:rPr>
              <a:t>Element 7: Quality History</a:t>
            </a:r>
          </a:p>
        </p:txBody>
      </p:sp>
    </p:spTree>
    <p:extLst>
      <p:ext uri="{BB962C8B-B14F-4D97-AF65-F5344CB8AC3E}">
        <p14:creationId xmlns:p14="http://schemas.microsoft.com/office/powerpoint/2010/main" val="3592458376"/>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8</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Company Profile </a:t>
            </a:r>
            <a:r>
              <a:rPr lang="en-US" sz="2800" b="0" dirty="0" smtClean="0"/>
              <a:t>Elements</a:t>
            </a:r>
            <a:endParaRPr lang="en-US" sz="2800" b="0" dirty="0"/>
          </a:p>
        </p:txBody>
      </p:sp>
      <p:sp>
        <p:nvSpPr>
          <p:cNvPr id="8" name="TextBox 7"/>
          <p:cNvSpPr txBox="1"/>
          <p:nvPr/>
        </p:nvSpPr>
        <p:spPr>
          <a:xfrm>
            <a:off x="329252" y="1246280"/>
            <a:ext cx="8485495" cy="3359061"/>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a:solidFill>
                  <a:srgbClr val="000000"/>
                </a:solidFill>
                <a:latin typeface="Calibri" panose="020F0502020204030204" pitchFamily="34" charset="0"/>
              </a:rPr>
              <a:t>Element 8: </a:t>
            </a:r>
            <a:r>
              <a:rPr lang="en-US" sz="2400" b="1" dirty="0">
                <a:latin typeface="Calibri" panose="020F0502020204030204" pitchFamily="34" charset="0"/>
              </a:rPr>
              <a:t>Significant Industrial Process Certification</a:t>
            </a:r>
          </a:p>
          <a:p>
            <a:pPr marL="1200150" lvl="2"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Methods of certification include, but are not limited to, NADCAP, OEM, DOD (Air Force, DCMA, Navy, or Army certification and/or audit), or other external </a:t>
            </a:r>
            <a:r>
              <a:rPr lang="en-US" sz="2400" dirty="0" smtClean="0">
                <a:latin typeface="Calibri" panose="020F0502020204030204" pitchFamily="34" charset="0"/>
                <a:cs typeface="Calibri" panose="020F0502020204030204" pitchFamily="34" charset="0"/>
              </a:rPr>
              <a:t>audit</a:t>
            </a:r>
            <a:endParaRPr lang="en-US" sz="2400" dirty="0">
              <a:latin typeface="Calibri" panose="020F0502020204030204" pitchFamily="34" charset="0"/>
              <a:cs typeface="Calibri" panose="020F0502020204030204" pitchFamily="34" charset="0"/>
            </a:endParaRPr>
          </a:p>
          <a:p>
            <a:pPr marL="1200150" lvl="2" indent="-285750">
              <a:lnSpc>
                <a:spcPct val="150000"/>
              </a:lnSpc>
              <a:buFont typeface="Arial" pitchFamily="34" charset="0"/>
              <a:buChar char="•"/>
            </a:pPr>
            <a:r>
              <a:rPr lang="en-US" sz="2400" dirty="0">
                <a:latin typeface="Calibri" panose="020F0502020204030204" pitchFamily="34" charset="0"/>
                <a:cs typeface="Calibri" panose="020F0502020204030204" pitchFamily="34" charset="0"/>
              </a:rPr>
              <a:t>All methods will be reviewed by the ESA for process control and </a:t>
            </a:r>
            <a:r>
              <a:rPr lang="en-US" sz="2400" dirty="0" smtClean="0">
                <a:latin typeface="Calibri" panose="020F0502020204030204" pitchFamily="34" charset="0"/>
                <a:cs typeface="Calibri" panose="020F0502020204030204" pitchFamily="34" charset="0"/>
              </a:rPr>
              <a:t>acceptability</a:t>
            </a:r>
          </a:p>
        </p:txBody>
      </p:sp>
    </p:spTree>
    <p:extLst>
      <p:ext uri="{BB962C8B-B14F-4D97-AF65-F5344CB8AC3E}">
        <p14:creationId xmlns:p14="http://schemas.microsoft.com/office/powerpoint/2010/main" val="2102777768"/>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95A8E3CB-55AE-4E37-9E6F-F79C3C632B85}" type="slidenum">
              <a:rPr lang="en-US" smtClean="0"/>
              <a:pPr>
                <a:defRPr/>
              </a:pPr>
              <a:t>9</a:t>
            </a:fld>
            <a:endParaRPr lang="en-US" dirty="0"/>
          </a:p>
        </p:txBody>
      </p:sp>
      <p:sp>
        <p:nvSpPr>
          <p:cNvPr id="7" name="Title 6"/>
          <p:cNvSpPr>
            <a:spLocks noGrp="1"/>
          </p:cNvSpPr>
          <p:nvPr>
            <p:ph type="title"/>
          </p:nvPr>
        </p:nvSpPr>
        <p:spPr>
          <a:xfrm>
            <a:off x="969169" y="-1"/>
            <a:ext cx="7205663" cy="1003177"/>
          </a:xfrm>
          <a:prstGeom prst="rect">
            <a:avLst/>
          </a:prstGeom>
        </p:spPr>
        <p:txBody>
          <a:bodyPr/>
          <a:lstStyle/>
          <a:p>
            <a:r>
              <a:rPr lang="en-US" sz="2800" b="0" dirty="0"/>
              <a:t>Company Profile </a:t>
            </a:r>
            <a:r>
              <a:rPr lang="en-US" sz="2800" b="0" dirty="0" smtClean="0"/>
              <a:t>Elements</a:t>
            </a:r>
            <a:endParaRPr lang="en-US" sz="2800" b="0" dirty="0"/>
          </a:p>
        </p:txBody>
      </p:sp>
      <p:sp>
        <p:nvSpPr>
          <p:cNvPr id="8" name="TextBox 7"/>
          <p:cNvSpPr txBox="1"/>
          <p:nvPr/>
        </p:nvSpPr>
        <p:spPr>
          <a:xfrm>
            <a:off x="329252" y="1279153"/>
            <a:ext cx="8485495" cy="1754326"/>
          </a:xfrm>
          <a:prstGeom prst="rect">
            <a:avLst/>
          </a:prstGeom>
          <a:noFill/>
        </p:spPr>
        <p:txBody>
          <a:bodyPr wrap="square" rtlCol="0">
            <a:spAutoFit/>
          </a:bodyPr>
          <a:lstStyle/>
          <a:p>
            <a:pPr marL="285750" indent="-285750">
              <a:lnSpc>
                <a:spcPct val="150000"/>
              </a:lnSpc>
              <a:buFont typeface="Arial" pitchFamily="34" charset="0"/>
              <a:buChar char="•"/>
            </a:pPr>
            <a:r>
              <a:rPr lang="en-US" sz="2400" b="1" dirty="0">
                <a:solidFill>
                  <a:srgbClr val="000000"/>
                </a:solidFill>
                <a:latin typeface="Calibri" panose="020F0502020204030204" pitchFamily="34" charset="0"/>
              </a:rPr>
              <a:t>Element 8: </a:t>
            </a:r>
            <a:r>
              <a:rPr lang="en-US" sz="2400" b="1" dirty="0">
                <a:latin typeface="Calibri" panose="020F0502020204030204" pitchFamily="34" charset="0"/>
              </a:rPr>
              <a:t>Significant Industrial Process </a:t>
            </a:r>
            <a:r>
              <a:rPr lang="en-US" sz="2400" b="1" dirty="0" smtClean="0">
                <a:latin typeface="Calibri" panose="020F0502020204030204" pitchFamily="34" charset="0"/>
              </a:rPr>
              <a:t>Certification (cont.)</a:t>
            </a:r>
            <a:endParaRPr lang="en-US" sz="2400" b="1" dirty="0">
              <a:latin typeface="Calibri" panose="020F0502020204030204" pitchFamily="34" charset="0"/>
            </a:endParaRPr>
          </a:p>
          <a:p>
            <a:pPr marL="742950" lvl="1" indent="-285750">
              <a:buFont typeface="Arial" pitchFamily="34" charset="0"/>
              <a:buChar char="•"/>
            </a:pPr>
            <a:r>
              <a:rPr lang="en-US" sz="2400" b="1" dirty="0" smtClean="0">
                <a:latin typeface="Calibri" panose="020F0502020204030204" pitchFamily="34" charset="0"/>
                <a:cs typeface="Calibri" panose="020F0502020204030204" pitchFamily="34" charset="0"/>
              </a:rPr>
              <a:t>Example: </a:t>
            </a:r>
          </a:p>
          <a:p>
            <a:pPr marL="1200150" lvl="2" indent="-285750">
              <a:buFont typeface="Arial" pitchFamily="34" charset="0"/>
              <a:buChar char="•"/>
            </a:pPr>
            <a:r>
              <a:rPr lang="en-US" sz="2400" b="1" dirty="0" smtClean="0">
                <a:latin typeface="Calibri" panose="020F0502020204030204" pitchFamily="34" charset="0"/>
                <a:cs typeface="Calibri" panose="020F0502020204030204" pitchFamily="34" charset="0"/>
              </a:rPr>
              <a:t>Signed Process Letter</a:t>
            </a:r>
          </a:p>
          <a:p>
            <a:pPr marL="1200150" lvl="2" indent="-285750">
              <a:buFont typeface="Arial" pitchFamily="34" charset="0"/>
              <a:buChar char="•"/>
            </a:pPr>
            <a:r>
              <a:rPr lang="en-US" sz="2400" b="1" dirty="0" smtClean="0">
                <a:latin typeface="Calibri" panose="020F0502020204030204" pitchFamily="34" charset="0"/>
                <a:cs typeface="Calibri" panose="020F0502020204030204" pitchFamily="34" charset="0"/>
              </a:rPr>
              <a:t>Actual Certs (as identified)</a:t>
            </a:r>
            <a:endParaRPr lang="en-US" sz="2400"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3760738" y="3033479"/>
            <a:ext cx="5054009" cy="3588435"/>
          </a:xfrm>
          <a:prstGeom prst="rect">
            <a:avLst/>
          </a:prstGeom>
        </p:spPr>
      </p:pic>
    </p:spTree>
    <p:extLst>
      <p:ext uri="{BB962C8B-B14F-4D97-AF65-F5344CB8AC3E}">
        <p14:creationId xmlns:p14="http://schemas.microsoft.com/office/powerpoint/2010/main" val="2352169398"/>
      </p:ext>
    </p:extLst>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9D7A9C5B89D540B5E9214F7B5878DA" ma:contentTypeVersion="4" ma:contentTypeDescription="Create a new document." ma:contentTypeScope="" ma:versionID="8202283e650bc196c82affc61058efac">
  <xsd:schema xmlns:xsd="http://www.w3.org/2001/XMLSchema" xmlns:xs="http://www.w3.org/2001/XMLSchema" xmlns:p="http://schemas.microsoft.com/office/2006/metadata/properties" xmlns:ns2="60ceb12c-de3f-4510-8e69-de1c0f571423" targetNamespace="http://schemas.microsoft.com/office/2006/metadata/properties" ma:root="true" ma:fieldsID="26ff6c1f7ab0826ff16d549983ba78a1" ns2:_="">
    <xsd:import namespace="60ceb12c-de3f-4510-8e69-de1c0f57142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eb12c-de3f-4510-8e69-de1c0f571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C01141-CD2B-4E2C-BB65-83BB2977D4E9}">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E70588C8-1E6D-4746-B72C-B11486429037}"/>
</file>

<file path=customXml/itemProps3.xml><?xml version="1.0" encoding="utf-8"?>
<ds:datastoreItem xmlns:ds="http://schemas.openxmlformats.org/officeDocument/2006/customXml" ds:itemID="{0EA57AA4-F45B-4C17-BCEE-E49DFBFFEF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93821</TotalTime>
  <Words>1766</Words>
  <Application>Microsoft Office PowerPoint</Application>
  <PresentationFormat>On-screen Show (4:3)</PresentationFormat>
  <Paragraphs>240</Paragraphs>
  <Slides>29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Narrow</vt:lpstr>
      <vt:lpstr>Calibri</vt:lpstr>
      <vt:lpstr>Lucida Calligraphy</vt:lpstr>
      <vt:lpstr>1_Default Design</vt:lpstr>
      <vt:lpstr>Source Approval Request (SAR) and Qualification Requirements Industry Training     SASPO Industry Day   </vt:lpstr>
      <vt:lpstr>BLUF</vt:lpstr>
      <vt:lpstr>Overview</vt:lpstr>
      <vt:lpstr>Propulsion Standard QRs</vt:lpstr>
      <vt:lpstr>Find Tech Data</vt:lpstr>
      <vt:lpstr>Company Profile Requirements and Format</vt:lpstr>
      <vt:lpstr>Company Profile Elements</vt:lpstr>
      <vt:lpstr>Company Profile Elements</vt:lpstr>
      <vt:lpstr>Company Profile Elements</vt:lpstr>
      <vt:lpstr>Company Profile Elements</vt:lpstr>
      <vt:lpstr>Source Approval Categories </vt:lpstr>
      <vt:lpstr>Source Approval Categories </vt:lpstr>
      <vt:lpstr>SAR Data Requirements and Format</vt:lpstr>
      <vt:lpstr>SAR Elements</vt:lpstr>
      <vt:lpstr>SAR Elements</vt:lpstr>
      <vt:lpstr>SAR Elements (Proposed Production Documents-Travelers)</vt:lpstr>
      <vt:lpstr>SAR Elements (Proposed Production Documents-Inspection Method Sheets)</vt:lpstr>
      <vt:lpstr>Self-Assessment Checklist</vt:lpstr>
      <vt:lpstr>Significant Industrial Process List</vt:lpstr>
      <vt:lpstr>Cover Letter</vt:lpstr>
      <vt:lpstr>Repair Capability/Source of Supply Matrix for Modules &amp; Assemblies</vt:lpstr>
      <vt:lpstr>Technical Data Rights Certification Statement</vt:lpstr>
      <vt:lpstr>Similar Item Comparison</vt:lpstr>
      <vt:lpstr>Source Resubstantiation Request (SRR)</vt:lpstr>
      <vt:lpstr>Process Change Request (PCR)</vt:lpstr>
      <vt:lpstr>Source Resubstantiation Request (SRR) / Process Change Request (PCR)</vt:lpstr>
      <vt:lpstr>SAR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 Brief Template</dc:title>
  <dc:creator>Walden, Winnifred M Civ USAF AFMC 327 ASW/OM</dc:creator>
  <cp:lastModifiedBy>ARUNDEL TAYLOR</cp:lastModifiedBy>
  <cp:revision>894</cp:revision>
  <cp:lastPrinted>2017-08-24T13:15:40Z</cp:lastPrinted>
  <dcterms:created xsi:type="dcterms:W3CDTF">1601-01-01T00:00:00Z</dcterms:created>
  <dcterms:modified xsi:type="dcterms:W3CDTF">2020-07-16T17:22:18Z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0x010100319D7A9C5B89D540B5E9214F7B5878DA</vt:lpwstr>
  </property>
  <property fmtid="{D5CDD505-2E9C-101B-9397-08002B2CF9AE}" pid="4" name="Order">
    <vt:r8>106200</vt:r8>
  </property>
</Properties>
</file>