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486.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30" r:id="rId4"/>
    <p:sldMasterId id="2147484635" r:id="rId5"/>
    <p:sldMasterId id="2147484640" r:id="rId6"/>
    <p:sldMasterId id="2147484645" r:id="rId7"/>
    <p:sldMasterId id="2147484651" r:id="rId8"/>
    <p:sldMasterId id="2147484656" r:id="rId9"/>
  </p:sldMasterIdLst>
  <p:notesMasterIdLst>
    <p:notesMasterId r:id="rId126"/>
  </p:notesMasterIdLst>
  <p:handoutMasterIdLst>
    <p:handoutMasterId r:id="rId127"/>
  </p:handoutMasterIdLst>
  <p:sldIdLst>
    <p:sldId id="835" r:id="rId10"/>
    <p:sldId id="819" r:id="rId11"/>
    <p:sldId id="820" r:id="rId12"/>
    <p:sldId id="821" r:id="rId13"/>
    <p:sldId id="822" r:id="rId14"/>
    <p:sldId id="823" r:id="rId15"/>
    <p:sldId id="824" r:id="rId16"/>
    <p:sldId id="825" r:id="rId17"/>
    <p:sldId id="826" r:id="rId18"/>
    <p:sldId id="827" r:id="rId19"/>
    <p:sldId id="828" r:id="rId20"/>
    <p:sldId id="829" r:id="rId21"/>
    <p:sldId id="830" r:id="rId22"/>
    <p:sldId id="831" r:id="rId23"/>
    <p:sldId id="832" r:id="rId24"/>
    <p:sldId id="833" r:id="rId25"/>
    <p:sldId id="834" r:id="rId26"/>
    <p:sldId id="731" r:id="rId27"/>
    <p:sldId id="836" r:id="rId28"/>
    <p:sldId id="837" r:id="rId29"/>
    <p:sldId id="838" r:id="rId30"/>
    <p:sldId id="839" r:id="rId31"/>
    <p:sldId id="840" r:id="rId32"/>
    <p:sldId id="841" r:id="rId33"/>
    <p:sldId id="842" r:id="rId34"/>
    <p:sldId id="843" r:id="rId35"/>
    <p:sldId id="844" r:id="rId36"/>
    <p:sldId id="845" r:id="rId37"/>
    <p:sldId id="846" r:id="rId38"/>
    <p:sldId id="847" r:id="rId39"/>
    <p:sldId id="848" r:id="rId40"/>
    <p:sldId id="849" r:id="rId41"/>
    <p:sldId id="850" r:id="rId42"/>
    <p:sldId id="851" r:id="rId43"/>
    <p:sldId id="852" r:id="rId44"/>
    <p:sldId id="853" r:id="rId45"/>
    <p:sldId id="854" r:id="rId46"/>
    <p:sldId id="855" r:id="rId47"/>
    <p:sldId id="856" r:id="rId48"/>
    <p:sldId id="857" r:id="rId49"/>
    <p:sldId id="732" r:id="rId50"/>
    <p:sldId id="734" r:id="rId51"/>
    <p:sldId id="735" r:id="rId52"/>
    <p:sldId id="736" r:id="rId53"/>
    <p:sldId id="737" r:id="rId54"/>
    <p:sldId id="738" r:id="rId55"/>
    <p:sldId id="739" r:id="rId56"/>
    <p:sldId id="740" r:id="rId57"/>
    <p:sldId id="741" r:id="rId58"/>
    <p:sldId id="742" r:id="rId59"/>
    <p:sldId id="743" r:id="rId60"/>
    <p:sldId id="744" r:id="rId61"/>
    <p:sldId id="858" r:id="rId62"/>
    <p:sldId id="859" r:id="rId63"/>
    <p:sldId id="860" r:id="rId64"/>
    <p:sldId id="861" r:id="rId65"/>
    <p:sldId id="862" r:id="rId66"/>
    <p:sldId id="863" r:id="rId67"/>
    <p:sldId id="864" r:id="rId68"/>
    <p:sldId id="865" r:id="rId69"/>
    <p:sldId id="866" r:id="rId70"/>
    <p:sldId id="867" r:id="rId71"/>
    <p:sldId id="868" r:id="rId72"/>
    <p:sldId id="869" r:id="rId73"/>
    <p:sldId id="870" r:id="rId74"/>
    <p:sldId id="797" r:id="rId75"/>
    <p:sldId id="798" r:id="rId76"/>
    <p:sldId id="799" r:id="rId77"/>
    <p:sldId id="800" r:id="rId78"/>
    <p:sldId id="801" r:id="rId79"/>
    <p:sldId id="802" r:id="rId80"/>
    <p:sldId id="803" r:id="rId81"/>
    <p:sldId id="804" r:id="rId82"/>
    <p:sldId id="805" r:id="rId83"/>
    <p:sldId id="806" r:id="rId84"/>
    <p:sldId id="807" r:id="rId85"/>
    <p:sldId id="808" r:id="rId86"/>
    <p:sldId id="809" r:id="rId87"/>
    <p:sldId id="810" r:id="rId88"/>
    <p:sldId id="811" r:id="rId89"/>
    <p:sldId id="812" r:id="rId90"/>
    <p:sldId id="813" r:id="rId91"/>
    <p:sldId id="814" r:id="rId92"/>
    <p:sldId id="815" r:id="rId93"/>
    <p:sldId id="816" r:id="rId94"/>
    <p:sldId id="817" r:id="rId95"/>
    <p:sldId id="818" r:id="rId96"/>
    <p:sldId id="767" r:id="rId97"/>
    <p:sldId id="768" r:id="rId98"/>
    <p:sldId id="769" r:id="rId99"/>
    <p:sldId id="770" r:id="rId100"/>
    <p:sldId id="771" r:id="rId101"/>
    <p:sldId id="772" r:id="rId102"/>
    <p:sldId id="773" r:id="rId103"/>
    <p:sldId id="796" r:id="rId104"/>
    <p:sldId id="775" r:id="rId105"/>
    <p:sldId id="776" r:id="rId106"/>
    <p:sldId id="777" r:id="rId107"/>
    <p:sldId id="778" r:id="rId108"/>
    <p:sldId id="779" r:id="rId109"/>
    <p:sldId id="780" r:id="rId110"/>
    <p:sldId id="781" r:id="rId111"/>
    <p:sldId id="782" r:id="rId112"/>
    <p:sldId id="783" r:id="rId113"/>
    <p:sldId id="784" r:id="rId114"/>
    <p:sldId id="785" r:id="rId115"/>
    <p:sldId id="786" r:id="rId116"/>
    <p:sldId id="787" r:id="rId117"/>
    <p:sldId id="788" r:id="rId118"/>
    <p:sldId id="789" r:id="rId119"/>
    <p:sldId id="790" r:id="rId120"/>
    <p:sldId id="791" r:id="rId121"/>
    <p:sldId id="792" r:id="rId122"/>
    <p:sldId id="793" r:id="rId123"/>
    <p:sldId id="794" r:id="rId124"/>
    <p:sldId id="795" r:id="rId125"/>
  </p:sldIdLst>
  <p:sldSz cx="12192000" cy="6858000"/>
  <p:notesSz cx="6985000" cy="92837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94" userDrawn="1">
          <p15:clr>
            <a:srgbClr val="A4A3A4"/>
          </p15:clr>
        </p15:guide>
        <p15:guide id="2" pos="232"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33CC"/>
    <a:srgbClr val="000099"/>
    <a:srgbClr val="A50021"/>
    <a:srgbClr val="009900"/>
    <a:srgbClr val="33CC33"/>
    <a:srgbClr val="008000"/>
    <a:srgbClr val="FFFFFF"/>
    <a:srgbClr val="99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D7242-194B-D8E0-BE60-7B3746AEB5AC}" v="9" dt="2022-02-18T15:34:46.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82" autoAdjust="0"/>
    <p:restoredTop sz="96178" autoAdjust="0"/>
  </p:normalViewPr>
  <p:slideViewPr>
    <p:cSldViewPr snapToGrid="0">
      <p:cViewPr varScale="1">
        <p:scale>
          <a:sx n="109" d="100"/>
          <a:sy n="109" d="100"/>
        </p:scale>
        <p:origin x="1164" y="78"/>
      </p:cViewPr>
      <p:guideLst>
        <p:guide orient="horz" pos="894"/>
        <p:guide pos="23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438"/>
    </p:cViewPr>
  </p:sorterViewPr>
  <p:notesViewPr>
    <p:cSldViewPr snapToGrid="0">
      <p:cViewPr>
        <p:scale>
          <a:sx n="50" d="100"/>
          <a:sy n="50" d="100"/>
        </p:scale>
        <p:origin x="-1182" y="288"/>
      </p:cViewPr>
      <p:guideLst>
        <p:guide orient="horz" pos="2924"/>
        <p:guide pos="2200"/>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microsoft.com/office/2015/10/relationships/revisionInfo" Target="revisionInfo.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SHON, SUMMER D GS-13 USAF AFMC AFSC/429 SCMS" userId="S::summer.wishon@us.af.mil::0ee44f33-4e82-40b9-81b1-bb3b75f1d6e6" providerId="AD" clId="Web-{5AFD7242-194B-D8E0-BE60-7B3746AEB5AC}"/>
    <pc:docChg chg="modSld">
      <pc:chgData name="WISHON, SUMMER D GS-13 USAF AFMC AFSC/429 SCMS" userId="S::summer.wishon@us.af.mil::0ee44f33-4e82-40b9-81b1-bb3b75f1d6e6" providerId="AD" clId="Web-{5AFD7242-194B-D8E0-BE60-7B3746AEB5AC}" dt="2022-02-18T15:34:46.100" v="8" actId="14100"/>
      <pc:docMkLst>
        <pc:docMk/>
      </pc:docMkLst>
      <pc:sldChg chg="delSp modSp">
        <pc:chgData name="WISHON, SUMMER D GS-13 USAF AFMC AFSC/429 SCMS" userId="S::summer.wishon@us.af.mil::0ee44f33-4e82-40b9-81b1-bb3b75f1d6e6" providerId="AD" clId="Web-{5AFD7242-194B-D8E0-BE60-7B3746AEB5AC}" dt="2022-02-18T15:34:46.100" v="8" actId="14100"/>
        <pc:sldMkLst>
          <pc:docMk/>
          <pc:sldMk cId="1264869550" sldId="643"/>
        </pc:sldMkLst>
        <pc:picChg chg="mod">
          <ac:chgData name="WISHON, SUMMER D GS-13 USAF AFMC AFSC/429 SCMS" userId="S::summer.wishon@us.af.mil::0ee44f33-4e82-40b9-81b1-bb3b75f1d6e6" providerId="AD" clId="Web-{5AFD7242-194B-D8E0-BE60-7B3746AEB5AC}" dt="2022-02-18T15:34:46.100" v="8" actId="14100"/>
          <ac:picMkLst>
            <pc:docMk/>
            <pc:sldMk cId="1264869550" sldId="643"/>
            <ac:picMk id="4" creationId="{00000000-0000-0000-0000-000000000000}"/>
          </ac:picMkLst>
        </pc:picChg>
        <pc:picChg chg="del">
          <ac:chgData name="WISHON, SUMMER D GS-13 USAF AFMC AFSC/429 SCMS" userId="S::summer.wishon@us.af.mil::0ee44f33-4e82-40b9-81b1-bb3b75f1d6e6" providerId="AD" clId="Web-{5AFD7242-194B-D8E0-BE60-7B3746AEB5AC}" dt="2022-02-18T15:34:28.506" v="2"/>
          <ac:picMkLst>
            <pc:docMk/>
            <pc:sldMk cId="1264869550" sldId="643"/>
            <ac:picMk id="6" creationId="{00000000-0000-0000-0000-000000000000}"/>
          </ac:picMkLst>
        </pc:picChg>
        <pc:picChg chg="del">
          <ac:chgData name="WISHON, SUMMER D GS-13 USAF AFMC AFSC/429 SCMS" userId="S::summer.wishon@us.af.mil::0ee44f33-4e82-40b9-81b1-bb3b75f1d6e6" providerId="AD" clId="Web-{5AFD7242-194B-D8E0-BE60-7B3746AEB5AC}" dt="2022-02-18T15:34:28.709" v="3"/>
          <ac:picMkLst>
            <pc:docMk/>
            <pc:sldMk cId="1264869550" sldId="643"/>
            <ac:picMk id="7" creationId="{00000000-0000-0000-0000-000000000000}"/>
          </ac:picMkLst>
        </pc:picChg>
        <pc:picChg chg="del">
          <ac:chgData name="WISHON, SUMMER D GS-13 USAF AFMC AFSC/429 SCMS" userId="S::summer.wishon@us.af.mil::0ee44f33-4e82-40b9-81b1-bb3b75f1d6e6" providerId="AD" clId="Web-{5AFD7242-194B-D8E0-BE60-7B3746AEB5AC}" dt="2022-02-18T15:34:26.849" v="1"/>
          <ac:picMkLst>
            <pc:docMk/>
            <pc:sldMk cId="1264869550" sldId="643"/>
            <ac:picMk id="8" creationId="{00000000-0000-0000-0000-000000000000}"/>
          </ac:picMkLst>
        </pc:picChg>
        <pc:picChg chg="del">
          <ac:chgData name="WISHON, SUMMER D GS-13 USAF AFMC AFSC/429 SCMS" userId="S::summer.wishon@us.af.mil::0ee44f33-4e82-40b9-81b1-bb3b75f1d6e6" providerId="AD" clId="Web-{5AFD7242-194B-D8E0-BE60-7B3746AEB5AC}" dt="2022-02-18T15:34:29.350" v="4"/>
          <ac:picMkLst>
            <pc:docMk/>
            <pc:sldMk cId="1264869550" sldId="643"/>
            <ac:picMk id="9" creationId="{00000000-0000-0000-0000-000000000000}"/>
          </ac:picMkLst>
        </pc:picChg>
        <pc:picChg chg="del">
          <ac:chgData name="WISHON, SUMMER D GS-13 USAF AFMC AFSC/429 SCMS" userId="S::summer.wishon@us.af.mil::0ee44f33-4e82-40b9-81b1-bb3b75f1d6e6" providerId="AD" clId="Web-{5AFD7242-194B-D8E0-BE60-7B3746AEB5AC}" dt="2022-02-18T15:34:23.943" v="0"/>
          <ac:picMkLst>
            <pc:docMk/>
            <pc:sldMk cId="1264869550" sldId="643"/>
            <ac:picMk id="9218" creationId="{00000000-0000-0000-0000-000000000000}"/>
          </ac:picMkLst>
        </pc:picChg>
      </pc:sldChg>
    </pc:docChg>
  </pc:docChgLst>
  <pc:docChgLst>
    <pc:chgData name="WISHON, SUMMER D GS-13 USAF AFMC AFSC/429 SCMS" userId="S::summer.wishon@us.af.mil::0ee44f33-4e82-40b9-81b1-bb3b75f1d6e6" providerId="AD" clId="Web-{3FFF4931-AB4B-2124-A558-DAEE6668F8D8}"/>
    <pc:docChg chg="modSld">
      <pc:chgData name="WISHON, SUMMER D GS-13 USAF AFMC AFSC/429 SCMS" userId="S::summer.wishon@us.af.mil::0ee44f33-4e82-40b9-81b1-bb3b75f1d6e6" providerId="AD" clId="Web-{3FFF4931-AB4B-2124-A558-DAEE6668F8D8}" dt="2022-02-04T18:42:13.722" v="41" actId="20577"/>
      <pc:docMkLst>
        <pc:docMk/>
      </pc:docMkLst>
      <pc:sldChg chg="modSp">
        <pc:chgData name="WISHON, SUMMER D GS-13 USAF AFMC AFSC/429 SCMS" userId="S::summer.wishon@us.af.mil::0ee44f33-4e82-40b9-81b1-bb3b75f1d6e6" providerId="AD" clId="Web-{3FFF4931-AB4B-2124-A558-DAEE6668F8D8}" dt="2022-02-04T18:42:13.722" v="41" actId="20577"/>
        <pc:sldMkLst>
          <pc:docMk/>
          <pc:sldMk cId="182786683" sldId="646"/>
        </pc:sldMkLst>
        <pc:graphicFrameChg chg="modGraphic">
          <ac:chgData name="WISHON, SUMMER D GS-13 USAF AFMC AFSC/429 SCMS" userId="S::summer.wishon@us.af.mil::0ee44f33-4e82-40b9-81b1-bb3b75f1d6e6" providerId="AD" clId="Web-{3FFF4931-AB4B-2124-A558-DAEE6668F8D8}" dt="2022-02-04T18:42:13.722" v="41" actId="20577"/>
          <ac:graphicFrameMkLst>
            <pc:docMk/>
            <pc:sldMk cId="182786683" sldId="646"/>
            <ac:graphicFrameMk id="6"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BBEB0-3286-40E5-8991-5E39F3A54D3B}" type="doc">
      <dgm:prSet loTypeId="urn:microsoft.com/office/officeart/2005/8/layout/hierarchy3" loCatId="list" qsTypeId="urn:microsoft.com/office/officeart/2005/8/quickstyle/3d2" qsCatId="3D" csTypeId="urn:microsoft.com/office/officeart/2005/8/colors/accent6_2" csCatId="accent6" phldr="1"/>
      <dgm:spPr/>
      <dgm:t>
        <a:bodyPr/>
        <a:lstStyle/>
        <a:p>
          <a:endParaRPr lang="en-US"/>
        </a:p>
      </dgm:t>
    </dgm:pt>
    <dgm:pt modelId="{987252B6-FA24-4B48-806A-E9729A53116C}">
      <dgm:prSet phldrT="[Text]" custT="1"/>
      <dgm:spPr>
        <a:solidFill>
          <a:srgbClr val="0382D3"/>
        </a:solidFill>
        <a:ln w="28575">
          <a:noFill/>
        </a:ln>
        <a:effectLst>
          <a:outerShdw blurRad="50800" dist="38100" dir="2700000" algn="tl" rotWithShape="0">
            <a:prstClr val="black">
              <a:alpha val="40000"/>
            </a:prstClr>
          </a:outerShdw>
        </a:effectLst>
      </dgm:spPr>
      <dgm:t>
        <a:bodyPr/>
        <a:lstStyle/>
        <a:p>
          <a:r>
            <a:rPr lang="en-US" sz="1300" b="1" dirty="0" smtClean="0">
              <a:solidFill>
                <a:schemeClr val="tx1"/>
              </a:solidFill>
            </a:rPr>
            <a:t>F-16, A-10, F-22, F-35,   C-130, T-38, ICBMS</a:t>
          </a:r>
          <a:endParaRPr lang="en-US" sz="1300" b="1" dirty="0">
            <a:solidFill>
              <a:schemeClr val="tx1"/>
            </a:solidFill>
          </a:endParaRPr>
        </a:p>
      </dgm:t>
    </dgm:pt>
    <dgm:pt modelId="{139E0A5C-4E95-450F-A491-FA83E9DA793D}" type="parTrans" cxnId="{03D6299E-D3FE-4833-915F-AE4AF714B215}">
      <dgm:prSet/>
      <dgm:spPr>
        <a:ln>
          <a:solidFill>
            <a:schemeClr val="tx1"/>
          </a:solidFill>
        </a:ln>
      </dgm:spPr>
      <dgm:t>
        <a:bodyPr/>
        <a:lstStyle/>
        <a:p>
          <a:endParaRPr lang="en-US">
            <a:solidFill>
              <a:schemeClr val="tx1"/>
            </a:solidFill>
          </a:endParaRPr>
        </a:p>
      </dgm:t>
    </dgm:pt>
    <dgm:pt modelId="{4696C600-CC19-4CF7-A0CF-447A37A51C7C}" type="sibTrans" cxnId="{03D6299E-D3FE-4833-915F-AE4AF714B215}">
      <dgm:prSet/>
      <dgm:spPr/>
      <dgm:t>
        <a:bodyPr/>
        <a:lstStyle/>
        <a:p>
          <a:endParaRPr lang="en-US">
            <a:solidFill>
              <a:schemeClr val="tx1"/>
            </a:solidFill>
          </a:endParaRPr>
        </a:p>
      </dgm:t>
    </dgm:pt>
    <dgm:pt modelId="{904E91DE-87F3-4789-8B00-E5C24A64046B}">
      <dgm:prSet phldrT="[Text]" custT="1"/>
      <dgm:spPr>
        <a:solidFill>
          <a:srgbClr val="0382D3"/>
        </a:solidFill>
        <a:ln w="28575">
          <a:noFill/>
        </a:ln>
        <a:effectLst>
          <a:outerShdw blurRad="50800" dist="38100" dir="2700000" algn="tl" rotWithShape="0">
            <a:prstClr val="black">
              <a:alpha val="40000"/>
            </a:prstClr>
          </a:outerShdw>
        </a:effectLst>
      </dgm:spPr>
      <dgm:t>
        <a:bodyPr/>
        <a:lstStyle/>
        <a:p>
          <a:r>
            <a:rPr lang="en-US" sz="1300" b="1" dirty="0" smtClean="0">
              <a:solidFill>
                <a:schemeClr val="tx1"/>
              </a:solidFill>
            </a:rPr>
            <a:t>Landing Gear</a:t>
          </a:r>
          <a:endParaRPr lang="en-US" sz="1300" b="1" dirty="0">
            <a:solidFill>
              <a:schemeClr val="tx1"/>
            </a:solidFill>
          </a:endParaRPr>
        </a:p>
      </dgm:t>
    </dgm:pt>
    <dgm:pt modelId="{83591260-5EE9-4475-9C75-94211D3BBF8C}" type="parTrans" cxnId="{BB3B36AB-1AAA-412D-886D-7684A11CD433}">
      <dgm:prSet/>
      <dgm:spPr>
        <a:ln>
          <a:solidFill>
            <a:schemeClr val="tx1"/>
          </a:solidFill>
        </a:ln>
      </dgm:spPr>
      <dgm:t>
        <a:bodyPr/>
        <a:lstStyle/>
        <a:p>
          <a:endParaRPr lang="en-US">
            <a:solidFill>
              <a:schemeClr val="tx1"/>
            </a:solidFill>
          </a:endParaRPr>
        </a:p>
      </dgm:t>
    </dgm:pt>
    <dgm:pt modelId="{6DC72173-200E-4FB6-AB83-704903260979}" type="sibTrans" cxnId="{BB3B36AB-1AAA-412D-886D-7684A11CD433}">
      <dgm:prSet/>
      <dgm:spPr/>
      <dgm:t>
        <a:bodyPr/>
        <a:lstStyle/>
        <a:p>
          <a:endParaRPr lang="en-US">
            <a:solidFill>
              <a:schemeClr val="tx1"/>
            </a:solidFill>
          </a:endParaRPr>
        </a:p>
      </dgm:t>
    </dgm:pt>
    <dgm:pt modelId="{56569E7C-4B68-4ECA-88F7-79173C503061}">
      <dgm:prSet phldrT="[Text]" custT="1"/>
      <dgm:spPr>
        <a:solidFill>
          <a:srgbClr val="03B029"/>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smtClean="0">
              <a:solidFill>
                <a:schemeClr val="tx1"/>
              </a:solidFill>
              <a:effectLst/>
            </a:rPr>
            <a:t>Oklahoma City </a:t>
          </a:r>
        </a:p>
        <a:p>
          <a:r>
            <a:rPr lang="en-US" sz="1400" b="1" dirty="0" smtClean="0">
              <a:solidFill>
                <a:schemeClr val="tx1"/>
              </a:solidFill>
              <a:effectLst/>
            </a:rPr>
            <a:t>Air Logistics Complex</a:t>
          </a:r>
          <a:endParaRPr lang="en-US" sz="1400" b="1" dirty="0">
            <a:solidFill>
              <a:schemeClr val="tx1"/>
            </a:solidFill>
            <a:effectLst/>
          </a:endParaRPr>
        </a:p>
      </dgm:t>
    </dgm:pt>
    <dgm:pt modelId="{267BB0CF-218D-46CB-870A-1B4675C127AE}" type="parTrans" cxnId="{6A7A10FB-9144-43B1-A45B-10BBE4BDCE2F}">
      <dgm:prSet/>
      <dgm:spPr/>
      <dgm:t>
        <a:bodyPr/>
        <a:lstStyle/>
        <a:p>
          <a:endParaRPr lang="en-US">
            <a:solidFill>
              <a:schemeClr val="tx1"/>
            </a:solidFill>
          </a:endParaRPr>
        </a:p>
      </dgm:t>
    </dgm:pt>
    <dgm:pt modelId="{0615FEB4-3B42-49BC-B5EA-36CDE45984FE}" type="sibTrans" cxnId="{6A7A10FB-9144-43B1-A45B-10BBE4BDCE2F}">
      <dgm:prSet/>
      <dgm:spPr/>
      <dgm:t>
        <a:bodyPr/>
        <a:lstStyle/>
        <a:p>
          <a:endParaRPr lang="en-US">
            <a:solidFill>
              <a:schemeClr val="tx1"/>
            </a:solidFill>
          </a:endParaRPr>
        </a:p>
      </dgm:t>
    </dgm:pt>
    <dgm:pt modelId="{ED0CEC2B-11F0-4DD3-93F8-A854912CC775}">
      <dgm:prSet phldrT="[Text]" custT="1"/>
      <dgm:spPr>
        <a:solidFill>
          <a:srgbClr val="03B029"/>
        </a:solidFill>
        <a:ln w="28575">
          <a:noFill/>
        </a:ln>
        <a:effectLst>
          <a:outerShdw blurRad="50800" dist="38100" dir="2700000" algn="tl" rotWithShape="0">
            <a:prstClr val="black">
              <a:alpha val="40000"/>
            </a:prstClr>
          </a:outerShdw>
        </a:effectLst>
      </dgm:spPr>
      <dgm:t>
        <a:bodyPr/>
        <a:lstStyle/>
        <a:p>
          <a:pPr>
            <a:lnSpc>
              <a:spcPct val="100000"/>
            </a:lnSpc>
            <a:spcAft>
              <a:spcPts val="0"/>
            </a:spcAft>
          </a:pPr>
          <a:r>
            <a:rPr lang="en-US" sz="1300" b="1" dirty="0" smtClean="0">
              <a:solidFill>
                <a:schemeClr val="tx1"/>
              </a:solidFill>
            </a:rPr>
            <a:t>KC-135, B-1, B-52, </a:t>
          </a:r>
        </a:p>
        <a:p>
          <a:pPr>
            <a:lnSpc>
              <a:spcPct val="100000"/>
            </a:lnSpc>
            <a:spcAft>
              <a:spcPts val="0"/>
            </a:spcAft>
          </a:pPr>
          <a:r>
            <a:rPr lang="en-US" sz="1300" b="1" dirty="0" smtClean="0">
              <a:solidFill>
                <a:schemeClr val="tx1"/>
              </a:solidFill>
            </a:rPr>
            <a:t>E-3, E-6</a:t>
          </a:r>
          <a:endParaRPr lang="en-US" sz="1300" b="1" dirty="0">
            <a:solidFill>
              <a:schemeClr val="tx1"/>
            </a:solidFill>
          </a:endParaRPr>
        </a:p>
      </dgm:t>
    </dgm:pt>
    <dgm:pt modelId="{7DD1DDA1-617A-4BF2-A384-00843C459E98}" type="parTrans" cxnId="{F8A37B42-A844-40FD-809D-C36135A8C9E6}">
      <dgm:prSet/>
      <dgm:spPr>
        <a:ln w="28575"/>
      </dgm:spPr>
      <dgm:t>
        <a:bodyPr/>
        <a:lstStyle/>
        <a:p>
          <a:endParaRPr lang="en-US">
            <a:solidFill>
              <a:schemeClr val="tx1"/>
            </a:solidFill>
          </a:endParaRPr>
        </a:p>
      </dgm:t>
    </dgm:pt>
    <dgm:pt modelId="{0F3A652A-C65B-49C7-B6CD-841D2E19F893}" type="sibTrans" cxnId="{F8A37B42-A844-40FD-809D-C36135A8C9E6}">
      <dgm:prSet/>
      <dgm:spPr/>
      <dgm:t>
        <a:bodyPr/>
        <a:lstStyle/>
        <a:p>
          <a:endParaRPr lang="en-US">
            <a:solidFill>
              <a:schemeClr val="tx1"/>
            </a:solidFill>
          </a:endParaRPr>
        </a:p>
      </dgm:t>
    </dgm:pt>
    <dgm:pt modelId="{16B38755-127F-4886-9812-04F2BF91D488}">
      <dgm:prSet phldrT="[Text]" custT="1"/>
      <dgm:spPr>
        <a:solidFill>
          <a:srgbClr val="03B029"/>
        </a:solidFill>
        <a:ln w="28575">
          <a:noFill/>
        </a:ln>
        <a:effectLst>
          <a:outerShdw blurRad="50800" dist="38100" dir="2700000" algn="tl" rotWithShape="0">
            <a:prstClr val="black">
              <a:alpha val="40000"/>
            </a:prstClr>
          </a:outerShdw>
        </a:effectLst>
      </dgm:spPr>
      <dgm:t>
        <a:bodyPr/>
        <a:lstStyle/>
        <a:p>
          <a:r>
            <a:rPr lang="en-US" sz="1300" b="1" dirty="0" smtClean="0">
              <a:solidFill>
                <a:schemeClr val="tx1"/>
              </a:solidFill>
            </a:rPr>
            <a:t>Engines</a:t>
          </a:r>
        </a:p>
      </dgm:t>
    </dgm:pt>
    <dgm:pt modelId="{AF77096C-0A37-4DCB-91A2-9AB5DAABF90C}" type="parTrans" cxnId="{8B92E63C-F0E5-4464-8587-491C5851D372}">
      <dgm:prSet/>
      <dgm:spPr>
        <a:ln>
          <a:solidFill>
            <a:schemeClr val="tx1"/>
          </a:solidFill>
        </a:ln>
      </dgm:spPr>
      <dgm:t>
        <a:bodyPr/>
        <a:lstStyle/>
        <a:p>
          <a:endParaRPr lang="en-US">
            <a:solidFill>
              <a:schemeClr val="tx1"/>
            </a:solidFill>
          </a:endParaRPr>
        </a:p>
      </dgm:t>
    </dgm:pt>
    <dgm:pt modelId="{FF9B9A9A-124C-4665-AC3D-255FDD114BD3}" type="sibTrans" cxnId="{8B92E63C-F0E5-4464-8587-491C5851D372}">
      <dgm:prSet/>
      <dgm:spPr/>
      <dgm:t>
        <a:bodyPr/>
        <a:lstStyle/>
        <a:p>
          <a:endParaRPr lang="en-US">
            <a:solidFill>
              <a:schemeClr val="tx1"/>
            </a:solidFill>
          </a:endParaRPr>
        </a:p>
      </dgm:t>
    </dgm:pt>
    <dgm:pt modelId="{8A48DC75-DA36-4745-9E8F-1519FEF3A736}">
      <dgm:prSet phldrT="[Text]" custT="1"/>
      <dgm:spPr>
        <a:solidFill>
          <a:srgbClr val="FFAB00"/>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smtClean="0">
              <a:solidFill>
                <a:schemeClr val="tx1"/>
              </a:solidFill>
              <a:effectLst/>
            </a:rPr>
            <a:t>Warner Robins </a:t>
          </a:r>
        </a:p>
        <a:p>
          <a:r>
            <a:rPr lang="en-US" sz="1400" b="1" dirty="0" smtClean="0">
              <a:solidFill>
                <a:schemeClr val="tx1"/>
              </a:solidFill>
              <a:effectLst/>
            </a:rPr>
            <a:t>Air Logistics Complex</a:t>
          </a:r>
          <a:endParaRPr lang="en-US" sz="1400" b="1" dirty="0">
            <a:solidFill>
              <a:schemeClr val="tx1"/>
            </a:solidFill>
            <a:effectLst/>
          </a:endParaRPr>
        </a:p>
      </dgm:t>
    </dgm:pt>
    <dgm:pt modelId="{38228DF8-1BA4-4F81-A9F0-FC5607F42C8C}" type="parTrans" cxnId="{266B4798-FA82-47EC-B9B3-7BECDC405327}">
      <dgm:prSet/>
      <dgm:spPr/>
      <dgm:t>
        <a:bodyPr/>
        <a:lstStyle/>
        <a:p>
          <a:endParaRPr lang="en-US">
            <a:solidFill>
              <a:schemeClr val="tx1"/>
            </a:solidFill>
          </a:endParaRPr>
        </a:p>
      </dgm:t>
    </dgm:pt>
    <dgm:pt modelId="{219D64E9-AAA0-42F2-BB03-D447C4D5DD3F}" type="sibTrans" cxnId="{266B4798-FA82-47EC-B9B3-7BECDC405327}">
      <dgm:prSet/>
      <dgm:spPr/>
      <dgm:t>
        <a:bodyPr/>
        <a:lstStyle/>
        <a:p>
          <a:endParaRPr lang="en-US">
            <a:solidFill>
              <a:schemeClr val="tx1"/>
            </a:solidFill>
          </a:endParaRPr>
        </a:p>
      </dgm:t>
    </dgm:pt>
    <dgm:pt modelId="{D308B3F3-43CB-48AF-972C-7A9079C6D9AD}">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spcAft>
              <a:spcPts val="0"/>
            </a:spcAft>
          </a:pPr>
          <a:r>
            <a:rPr lang="en-US" sz="1300" b="1" dirty="0" smtClean="0">
              <a:solidFill>
                <a:schemeClr val="tx1"/>
              </a:solidFill>
            </a:rPr>
            <a:t>C-5, C-130, C-17, F-15</a:t>
          </a:r>
          <a:endParaRPr lang="en-US" sz="1300" b="1" dirty="0">
            <a:solidFill>
              <a:schemeClr val="tx1"/>
            </a:solidFill>
          </a:endParaRPr>
        </a:p>
      </dgm:t>
    </dgm:pt>
    <dgm:pt modelId="{520521AE-759B-43A4-875D-D1F6041A12EB}" type="parTrans" cxnId="{470E03E6-CC58-4D20-896B-7A5A84501801}">
      <dgm:prSet/>
      <dgm:spPr>
        <a:ln>
          <a:solidFill>
            <a:schemeClr val="tx1"/>
          </a:solidFill>
        </a:ln>
      </dgm:spPr>
      <dgm:t>
        <a:bodyPr/>
        <a:lstStyle/>
        <a:p>
          <a:endParaRPr lang="en-US">
            <a:solidFill>
              <a:schemeClr val="tx1"/>
            </a:solidFill>
          </a:endParaRPr>
        </a:p>
      </dgm:t>
    </dgm:pt>
    <dgm:pt modelId="{40151E13-2AB9-484F-8503-AE6C5EDB9F09}" type="sibTrans" cxnId="{470E03E6-CC58-4D20-896B-7A5A84501801}">
      <dgm:prSet/>
      <dgm:spPr/>
      <dgm:t>
        <a:bodyPr/>
        <a:lstStyle/>
        <a:p>
          <a:endParaRPr lang="en-US">
            <a:solidFill>
              <a:schemeClr val="tx1"/>
            </a:solidFill>
          </a:endParaRPr>
        </a:p>
      </dgm:t>
    </dgm:pt>
    <dgm:pt modelId="{AACA6778-3A55-4EA1-BF05-F63AB8D96CF2}">
      <dgm:prSet phldrT="[Text]" custT="1"/>
      <dgm:spPr>
        <a:solidFill>
          <a:srgbClr val="FFAB00"/>
        </a:solidFill>
        <a:ln w="28575">
          <a:noFill/>
        </a:ln>
        <a:effectLst>
          <a:outerShdw blurRad="50800" dist="38100" dir="2700000" algn="tl" rotWithShape="0">
            <a:prstClr val="black">
              <a:alpha val="40000"/>
            </a:prstClr>
          </a:outerShdw>
        </a:effectLst>
      </dgm:spPr>
      <dgm:t>
        <a:bodyPr/>
        <a:lstStyle/>
        <a:p>
          <a:r>
            <a:rPr lang="en-US" sz="1300" b="1" dirty="0" smtClean="0">
              <a:solidFill>
                <a:schemeClr val="tx1"/>
              </a:solidFill>
            </a:rPr>
            <a:t>Avionics</a:t>
          </a:r>
          <a:endParaRPr lang="en-US" sz="1300" b="1" dirty="0">
            <a:solidFill>
              <a:schemeClr val="tx1"/>
            </a:solidFill>
          </a:endParaRPr>
        </a:p>
      </dgm:t>
    </dgm:pt>
    <dgm:pt modelId="{810A905F-019F-43C2-B15F-8E1F18425741}" type="parTrans" cxnId="{439BA5E2-2EC9-4B79-AFAF-CE728A1C9FEC}">
      <dgm:prSet/>
      <dgm:spPr>
        <a:ln>
          <a:solidFill>
            <a:schemeClr val="tx1"/>
          </a:solidFill>
        </a:ln>
      </dgm:spPr>
      <dgm:t>
        <a:bodyPr/>
        <a:lstStyle/>
        <a:p>
          <a:endParaRPr lang="en-US">
            <a:solidFill>
              <a:schemeClr val="tx1"/>
            </a:solidFill>
          </a:endParaRPr>
        </a:p>
      </dgm:t>
    </dgm:pt>
    <dgm:pt modelId="{59310D7D-4B47-4DF6-B24A-C5288B733F33}" type="sibTrans" cxnId="{439BA5E2-2EC9-4B79-AFAF-CE728A1C9FEC}">
      <dgm:prSet/>
      <dgm:spPr/>
      <dgm:t>
        <a:bodyPr/>
        <a:lstStyle/>
        <a:p>
          <a:endParaRPr lang="en-US">
            <a:solidFill>
              <a:schemeClr val="tx1"/>
            </a:solidFill>
          </a:endParaRPr>
        </a:p>
      </dgm:t>
    </dgm:pt>
    <dgm:pt modelId="{43167693-1BD0-4E12-85E0-0B55169FE225}">
      <dgm:prSet phldrT="[Text]" custT="1"/>
      <dgm:spPr>
        <a:solidFill>
          <a:srgbClr val="0382D3"/>
        </a:solidFill>
        <a:ln w="28575">
          <a:noFill/>
        </a:ln>
        <a:effectLst>
          <a:outerShdw blurRad="50800" dist="38100" dir="2700000" algn="tl" rotWithShape="0">
            <a:prstClr val="black">
              <a:alpha val="40000"/>
            </a:prstClr>
          </a:outerShdw>
        </a:effectLst>
      </dgm:spPr>
      <dgm:t>
        <a:bodyPr/>
        <a:lstStyle/>
        <a:p>
          <a:pPr>
            <a:spcAft>
              <a:spcPts val="0"/>
            </a:spcAft>
          </a:pPr>
          <a:r>
            <a:rPr lang="en-US" sz="1300" b="1" i="0" dirty="0" smtClean="0">
              <a:solidFill>
                <a:schemeClr val="tx1"/>
              </a:solidFill>
            </a:rPr>
            <a:t>91K Exchangeables</a:t>
          </a:r>
          <a:endParaRPr lang="en-US" sz="1300" b="1" i="0" dirty="0">
            <a:solidFill>
              <a:schemeClr val="tx1"/>
            </a:solidFill>
          </a:endParaRPr>
        </a:p>
      </dgm:t>
    </dgm:pt>
    <dgm:pt modelId="{01DC64E0-2FA9-46B8-B920-55551061588E}" type="parTrans" cxnId="{A9C2489C-40BB-454D-BCF0-5A5195EC6C09}">
      <dgm:prSet/>
      <dgm:spPr>
        <a:ln>
          <a:solidFill>
            <a:schemeClr val="tx1"/>
          </a:solidFill>
        </a:ln>
      </dgm:spPr>
      <dgm:t>
        <a:bodyPr/>
        <a:lstStyle/>
        <a:p>
          <a:endParaRPr lang="en-US">
            <a:solidFill>
              <a:schemeClr val="tx1"/>
            </a:solidFill>
          </a:endParaRPr>
        </a:p>
      </dgm:t>
    </dgm:pt>
    <dgm:pt modelId="{D6A2A194-ED26-4492-BCB1-20471ABE054D}" type="sibTrans" cxnId="{A9C2489C-40BB-454D-BCF0-5A5195EC6C09}">
      <dgm:prSet/>
      <dgm:spPr/>
      <dgm:t>
        <a:bodyPr/>
        <a:lstStyle/>
        <a:p>
          <a:endParaRPr lang="en-US">
            <a:solidFill>
              <a:schemeClr val="tx1"/>
            </a:solidFill>
          </a:endParaRPr>
        </a:p>
      </dgm:t>
    </dgm:pt>
    <dgm:pt modelId="{EDAAB7D5-4C0C-45F4-953A-2E38C5373E8D}">
      <dgm:prSet phldrT="[Text]" custT="1"/>
      <dgm:spPr>
        <a:solidFill>
          <a:srgbClr val="03B029"/>
        </a:solidFill>
        <a:ln w="28575">
          <a:noFill/>
        </a:ln>
        <a:effectLst>
          <a:outerShdw blurRad="50800" dist="38100" dir="2700000" algn="tl" rotWithShape="0">
            <a:prstClr val="black">
              <a:alpha val="40000"/>
            </a:prstClr>
          </a:outerShdw>
        </a:effectLst>
      </dgm:spPr>
      <dgm:t>
        <a:bodyPr/>
        <a:lstStyle/>
        <a:p>
          <a:r>
            <a:rPr lang="en-US" sz="1300" b="1" i="0" dirty="0" smtClean="0">
              <a:solidFill>
                <a:schemeClr val="tx1"/>
              </a:solidFill>
            </a:rPr>
            <a:t>73K Exchangeables </a:t>
          </a:r>
          <a:endParaRPr lang="en-US" sz="1300" b="1" i="0" dirty="0">
            <a:solidFill>
              <a:schemeClr val="tx1"/>
            </a:solidFill>
          </a:endParaRPr>
        </a:p>
      </dgm:t>
    </dgm:pt>
    <dgm:pt modelId="{3C3ACFAC-CC06-43F5-8FE9-B5ABA342CD8B}" type="parTrans" cxnId="{AA0276A0-BC14-4B65-B738-DF50341D019E}">
      <dgm:prSet/>
      <dgm:spPr>
        <a:ln>
          <a:solidFill>
            <a:schemeClr val="tx1"/>
          </a:solidFill>
        </a:ln>
      </dgm:spPr>
      <dgm:t>
        <a:bodyPr/>
        <a:lstStyle/>
        <a:p>
          <a:endParaRPr lang="en-US">
            <a:solidFill>
              <a:schemeClr val="tx1"/>
            </a:solidFill>
          </a:endParaRPr>
        </a:p>
      </dgm:t>
    </dgm:pt>
    <dgm:pt modelId="{E415E7D8-26AB-405C-85D3-E1A952FA1FB7}" type="sibTrans" cxnId="{AA0276A0-BC14-4B65-B738-DF50341D019E}">
      <dgm:prSet/>
      <dgm:spPr/>
      <dgm:t>
        <a:bodyPr/>
        <a:lstStyle/>
        <a:p>
          <a:endParaRPr lang="en-US">
            <a:solidFill>
              <a:schemeClr val="tx1"/>
            </a:solidFill>
          </a:endParaRPr>
        </a:p>
      </dgm:t>
    </dgm:pt>
    <dgm:pt modelId="{1C9D03FA-F45E-4EF4-A17D-293151F4F6D6}">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lnSpc>
              <a:spcPct val="100000"/>
            </a:lnSpc>
            <a:spcAft>
              <a:spcPts val="0"/>
            </a:spcAft>
          </a:pPr>
          <a:r>
            <a:rPr lang="en-US" sz="1300" b="1" i="0" dirty="0" smtClean="0">
              <a:solidFill>
                <a:schemeClr val="tx1"/>
              </a:solidFill>
            </a:rPr>
            <a:t>123K Exchangeables </a:t>
          </a:r>
        </a:p>
      </dgm:t>
    </dgm:pt>
    <dgm:pt modelId="{9B13AAB7-7FF0-4497-885C-8F03E940F486}" type="parTrans" cxnId="{62F387E1-4374-45A0-BAA3-A51ACC14CFF6}">
      <dgm:prSet/>
      <dgm:spPr>
        <a:ln>
          <a:solidFill>
            <a:schemeClr val="tx1"/>
          </a:solidFill>
        </a:ln>
      </dgm:spPr>
      <dgm:t>
        <a:bodyPr/>
        <a:lstStyle/>
        <a:p>
          <a:endParaRPr lang="en-US">
            <a:solidFill>
              <a:schemeClr val="tx1"/>
            </a:solidFill>
          </a:endParaRPr>
        </a:p>
      </dgm:t>
    </dgm:pt>
    <dgm:pt modelId="{95797651-0504-413A-B3C0-B8FF9A3D88CF}" type="sibTrans" cxnId="{62F387E1-4374-45A0-BAA3-A51ACC14CFF6}">
      <dgm:prSet/>
      <dgm:spPr/>
      <dgm:t>
        <a:bodyPr/>
        <a:lstStyle/>
        <a:p>
          <a:endParaRPr lang="en-US">
            <a:solidFill>
              <a:schemeClr val="tx1"/>
            </a:solidFill>
          </a:endParaRPr>
        </a:p>
      </dgm:t>
    </dgm:pt>
    <dgm:pt modelId="{A291A5A0-7604-4592-8FFF-FCCCB40655FA}">
      <dgm:prSet phldrT="[Text]" custT="1"/>
      <dgm:spPr>
        <a:solidFill>
          <a:srgbClr val="0382D3"/>
        </a:solidFill>
        <a:ln w="28575">
          <a:noFill/>
        </a:ln>
        <a:effectLst>
          <a:outerShdw blurRad="50800" dist="38100" dir="2700000" algn="tl" rotWithShape="0">
            <a:prstClr val="black">
              <a:alpha val="40000"/>
            </a:prstClr>
          </a:outerShdw>
        </a:effectLst>
      </dgm:spPr>
      <dgm:t>
        <a:bodyPr/>
        <a:lstStyle/>
        <a:p>
          <a:pPr algn="ctr"/>
          <a:r>
            <a:rPr lang="en-US" sz="1200" b="1" dirty="0" smtClean="0">
              <a:solidFill>
                <a:schemeClr val="tx1"/>
              </a:solidFill>
            </a:rPr>
            <a:t>OFPs, Msn Planning, Test Equip, Support Equip, Msn Support</a:t>
          </a:r>
          <a:endParaRPr lang="en-US" sz="1500" b="1" dirty="0" smtClean="0">
            <a:solidFill>
              <a:schemeClr val="tx1"/>
            </a:solidFill>
          </a:endParaRPr>
        </a:p>
      </dgm:t>
    </dgm:pt>
    <dgm:pt modelId="{B7FBBE53-4666-428C-8B61-AC1A6F608130}" type="parTrans" cxnId="{408D4808-D5AA-4852-8935-CDBB9F74C0DA}">
      <dgm:prSet/>
      <dgm:spPr>
        <a:ln>
          <a:solidFill>
            <a:schemeClr val="tx1"/>
          </a:solidFill>
        </a:ln>
      </dgm:spPr>
      <dgm:t>
        <a:bodyPr/>
        <a:lstStyle/>
        <a:p>
          <a:endParaRPr lang="en-US">
            <a:solidFill>
              <a:schemeClr val="tx1"/>
            </a:solidFill>
          </a:endParaRPr>
        </a:p>
      </dgm:t>
    </dgm:pt>
    <dgm:pt modelId="{FE131E3C-3CE6-47B7-B209-DCF743BCCC9E}" type="sibTrans" cxnId="{408D4808-D5AA-4852-8935-CDBB9F74C0DA}">
      <dgm:prSet/>
      <dgm:spPr/>
      <dgm:t>
        <a:bodyPr/>
        <a:lstStyle/>
        <a:p>
          <a:endParaRPr lang="en-US">
            <a:solidFill>
              <a:schemeClr val="tx1"/>
            </a:solidFill>
          </a:endParaRPr>
        </a:p>
      </dgm:t>
    </dgm:pt>
    <dgm:pt modelId="{A2C9B485-762D-4A9D-87DF-E6328E6E12F8}">
      <dgm:prSet phldrT="[Text]" custT="1"/>
      <dgm:spPr>
        <a:solidFill>
          <a:srgbClr val="03B029"/>
        </a:solidFill>
        <a:ln w="28575">
          <a:noFill/>
        </a:ln>
        <a:effectLst>
          <a:outerShdw blurRad="50800" dist="38100" dir="2700000" algn="tl" rotWithShape="0">
            <a:prstClr val="black">
              <a:alpha val="40000"/>
            </a:prstClr>
          </a:outerShdw>
        </a:effectLst>
      </dgm:spPr>
      <dgm:t>
        <a:bodyPr/>
        <a:lstStyle/>
        <a:p>
          <a:pPr algn="ctr"/>
          <a:r>
            <a:rPr lang="en-US" sz="1200" b="1" dirty="0" smtClean="0">
              <a:solidFill>
                <a:schemeClr val="tx1"/>
              </a:solidFill>
            </a:rPr>
            <a:t>OFPs, Msn Planning, Test Equip, Support Equip, Msn Support</a:t>
          </a:r>
          <a:endParaRPr lang="en-US" sz="1200" b="1" dirty="0">
            <a:solidFill>
              <a:schemeClr val="tx1"/>
            </a:solidFill>
          </a:endParaRPr>
        </a:p>
      </dgm:t>
    </dgm:pt>
    <dgm:pt modelId="{01E6026A-F162-4816-B39A-BE5BE7D26516}" type="parTrans" cxnId="{6CC94E3E-79C7-49E2-BFDC-F12F66025337}">
      <dgm:prSet/>
      <dgm:spPr>
        <a:ln>
          <a:solidFill>
            <a:schemeClr val="tx1"/>
          </a:solidFill>
        </a:ln>
      </dgm:spPr>
      <dgm:t>
        <a:bodyPr/>
        <a:lstStyle/>
        <a:p>
          <a:endParaRPr lang="en-US">
            <a:solidFill>
              <a:schemeClr val="tx1"/>
            </a:solidFill>
          </a:endParaRPr>
        </a:p>
      </dgm:t>
    </dgm:pt>
    <dgm:pt modelId="{656907A6-80F8-4CC2-A7B5-885B4E34DED8}" type="sibTrans" cxnId="{6CC94E3E-79C7-49E2-BFDC-F12F66025337}">
      <dgm:prSet/>
      <dgm:spPr/>
      <dgm:t>
        <a:bodyPr/>
        <a:lstStyle/>
        <a:p>
          <a:endParaRPr lang="en-US">
            <a:solidFill>
              <a:schemeClr val="tx1"/>
            </a:solidFill>
          </a:endParaRPr>
        </a:p>
      </dgm:t>
    </dgm:pt>
    <dgm:pt modelId="{6D818EBF-6BA3-4021-86D6-A9CBB7A1361B}">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lgn="ctr"/>
          <a:r>
            <a:rPr lang="en-US" sz="1200" b="1" dirty="0" smtClean="0">
              <a:solidFill>
                <a:schemeClr val="tx1"/>
              </a:solidFill>
            </a:rPr>
            <a:t>OFPs, Msn Planning, Test Equip, Support Equip, Msn Support</a:t>
          </a:r>
        </a:p>
      </dgm:t>
    </dgm:pt>
    <dgm:pt modelId="{A230A982-E47E-4D41-9DEB-3A6AE9AC81D8}" type="parTrans" cxnId="{E811195F-5C62-461A-B5F2-7A08BF923149}">
      <dgm:prSet/>
      <dgm:spPr>
        <a:ln>
          <a:solidFill>
            <a:schemeClr val="tx1"/>
          </a:solidFill>
        </a:ln>
      </dgm:spPr>
      <dgm:t>
        <a:bodyPr/>
        <a:lstStyle/>
        <a:p>
          <a:endParaRPr lang="en-US">
            <a:solidFill>
              <a:schemeClr val="tx1"/>
            </a:solidFill>
          </a:endParaRPr>
        </a:p>
      </dgm:t>
    </dgm:pt>
    <dgm:pt modelId="{1B868BB4-3907-4121-A243-9CA110935A4B}" type="sibTrans" cxnId="{E811195F-5C62-461A-B5F2-7A08BF923149}">
      <dgm:prSet/>
      <dgm:spPr/>
      <dgm:t>
        <a:bodyPr/>
        <a:lstStyle/>
        <a:p>
          <a:endParaRPr lang="en-US">
            <a:solidFill>
              <a:schemeClr val="tx1"/>
            </a:solidFill>
          </a:endParaRPr>
        </a:p>
      </dgm:t>
    </dgm:pt>
    <dgm:pt modelId="{11A6E1AB-0C92-4A86-9F1B-CACEE9382A49}">
      <dgm:prSet phldrT="[Text]" custT="1"/>
      <dgm:spPr>
        <a:solidFill>
          <a:srgbClr val="0382D3"/>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smtClean="0">
              <a:solidFill>
                <a:schemeClr val="tx1"/>
              </a:solidFill>
              <a:effectLst/>
            </a:rPr>
            <a:t>Ogden</a:t>
          </a:r>
        </a:p>
        <a:p>
          <a:r>
            <a:rPr lang="en-US" sz="1400" b="1" dirty="0" smtClean="0">
              <a:solidFill>
                <a:schemeClr val="tx1"/>
              </a:solidFill>
              <a:effectLst/>
            </a:rPr>
            <a:t>Air Logistics Complex</a:t>
          </a:r>
          <a:endParaRPr lang="en-US" sz="1400" b="1" dirty="0">
            <a:solidFill>
              <a:schemeClr val="tx1"/>
            </a:solidFill>
            <a:effectLst/>
          </a:endParaRPr>
        </a:p>
      </dgm:t>
    </dgm:pt>
    <dgm:pt modelId="{76B00815-842B-4736-A447-45371B8183BA}" type="sibTrans" cxnId="{C04EBAF4-B384-47F6-A06A-D988127216D8}">
      <dgm:prSet/>
      <dgm:spPr/>
      <dgm:t>
        <a:bodyPr/>
        <a:lstStyle/>
        <a:p>
          <a:endParaRPr lang="en-US">
            <a:solidFill>
              <a:schemeClr val="tx1"/>
            </a:solidFill>
          </a:endParaRPr>
        </a:p>
      </dgm:t>
    </dgm:pt>
    <dgm:pt modelId="{8A2B6274-AFB0-4C53-A90A-8D89A7F89585}" type="parTrans" cxnId="{C04EBAF4-B384-47F6-A06A-D988127216D8}">
      <dgm:prSet/>
      <dgm:spPr/>
      <dgm:t>
        <a:bodyPr/>
        <a:lstStyle/>
        <a:p>
          <a:endParaRPr lang="en-US">
            <a:solidFill>
              <a:schemeClr val="tx1"/>
            </a:solidFill>
          </a:endParaRPr>
        </a:p>
      </dgm:t>
    </dgm:pt>
    <dgm:pt modelId="{E652242C-8BFF-4827-AD50-C7A9C1623D51}">
      <dgm:prSet/>
      <dgm:spPr>
        <a:solidFill>
          <a:srgbClr val="0382D3"/>
        </a:solidFill>
        <a:ln w="28575">
          <a:noFill/>
        </a:ln>
        <a:effectLst>
          <a:outerShdw blurRad="50800" dist="38100" dir="2700000" algn="tl" rotWithShape="0">
            <a:prstClr val="black">
              <a:alpha val="40000"/>
            </a:prstClr>
          </a:outerShdw>
        </a:effectLst>
      </dgm:spPr>
      <dgm:t>
        <a:bodyPr/>
        <a:lstStyle/>
        <a:p>
          <a:r>
            <a:rPr lang="en-US" b="1" dirty="0" smtClean="0"/>
            <a:t>Deployable Field Teams</a:t>
          </a:r>
          <a:endParaRPr lang="en-US" b="1" dirty="0"/>
        </a:p>
      </dgm:t>
    </dgm:pt>
    <dgm:pt modelId="{C8C466ED-CF1D-4708-AC9C-59D78223CEC1}" type="parTrans" cxnId="{B74BA511-E082-4024-A3D7-30F8BFDB5755}">
      <dgm:prSet/>
      <dgm:spPr>
        <a:solidFill>
          <a:schemeClr val="tx1"/>
        </a:solidFill>
        <a:ln>
          <a:solidFill>
            <a:schemeClr val="tx1"/>
          </a:solidFill>
        </a:ln>
      </dgm:spPr>
      <dgm:t>
        <a:bodyPr/>
        <a:lstStyle/>
        <a:p>
          <a:endParaRPr lang="en-US"/>
        </a:p>
      </dgm:t>
    </dgm:pt>
    <dgm:pt modelId="{394E30BF-A5A7-4AB2-8773-DAAC8E6FB389}" type="sibTrans" cxnId="{B74BA511-E082-4024-A3D7-30F8BFDB5755}">
      <dgm:prSet/>
      <dgm:spPr/>
      <dgm:t>
        <a:bodyPr/>
        <a:lstStyle/>
        <a:p>
          <a:endParaRPr lang="en-US"/>
        </a:p>
      </dgm:t>
    </dgm:pt>
    <dgm:pt modelId="{D46BD256-F4D2-4E94-B079-57CF26B13B72}">
      <dgm:prSet/>
      <dgm:spPr>
        <a:solidFill>
          <a:srgbClr val="03B029"/>
        </a:solidFill>
        <a:ln w="28575">
          <a:noFill/>
        </a:ln>
        <a:effectLst>
          <a:outerShdw blurRad="50800" dist="38100" dir="2700000" algn="tl" rotWithShape="0">
            <a:prstClr val="black">
              <a:alpha val="40000"/>
            </a:prstClr>
          </a:outerShdw>
        </a:effectLst>
      </dgm:spPr>
      <dgm:t>
        <a:bodyPr/>
        <a:lstStyle/>
        <a:p>
          <a:r>
            <a:rPr lang="en-US" b="1" dirty="0" smtClean="0"/>
            <a:t>Deployable Field Teams</a:t>
          </a:r>
          <a:endParaRPr lang="en-US" b="1" dirty="0"/>
        </a:p>
      </dgm:t>
    </dgm:pt>
    <dgm:pt modelId="{826D10FA-D248-4CC8-BF4D-8A8DBCF9E354}" type="parTrans" cxnId="{A13E003C-0364-4E4F-A28C-138E7740EECA}">
      <dgm:prSet/>
      <dgm:spPr>
        <a:ln>
          <a:solidFill>
            <a:schemeClr val="tx1"/>
          </a:solidFill>
        </a:ln>
      </dgm:spPr>
      <dgm:t>
        <a:bodyPr/>
        <a:lstStyle/>
        <a:p>
          <a:endParaRPr lang="en-US"/>
        </a:p>
      </dgm:t>
    </dgm:pt>
    <dgm:pt modelId="{BB23DD89-7A1D-4D51-8AAF-1E1DE0ECB916}" type="sibTrans" cxnId="{A13E003C-0364-4E4F-A28C-138E7740EECA}">
      <dgm:prSet/>
      <dgm:spPr/>
      <dgm:t>
        <a:bodyPr/>
        <a:lstStyle/>
        <a:p>
          <a:endParaRPr lang="en-US"/>
        </a:p>
      </dgm:t>
    </dgm:pt>
    <dgm:pt modelId="{541A6075-F6F4-417C-B957-2075AAD72D8E}">
      <dgm:prSet/>
      <dgm:spPr>
        <a:solidFill>
          <a:srgbClr val="FFAB00"/>
        </a:solidFill>
        <a:ln w="28575">
          <a:noFill/>
        </a:ln>
        <a:effectLst>
          <a:outerShdw blurRad="50800" dist="38100" dir="2700000" algn="tl" rotWithShape="0">
            <a:prstClr val="black">
              <a:alpha val="40000"/>
            </a:prstClr>
          </a:outerShdw>
        </a:effectLst>
      </dgm:spPr>
      <dgm:t>
        <a:bodyPr/>
        <a:lstStyle/>
        <a:p>
          <a:r>
            <a:rPr lang="en-US" b="1" dirty="0" smtClean="0"/>
            <a:t>Deployable Field Teams </a:t>
          </a:r>
          <a:endParaRPr lang="en-US" b="1" dirty="0"/>
        </a:p>
      </dgm:t>
    </dgm:pt>
    <dgm:pt modelId="{C08DAA7B-33C5-44D2-A5C7-E0F868AFBC94}" type="parTrans" cxnId="{34F2F559-17C9-43E2-970F-0DD822D52FE4}">
      <dgm:prSet/>
      <dgm:spPr>
        <a:ln>
          <a:solidFill>
            <a:schemeClr val="tx1"/>
          </a:solidFill>
        </a:ln>
      </dgm:spPr>
      <dgm:t>
        <a:bodyPr/>
        <a:lstStyle/>
        <a:p>
          <a:endParaRPr lang="en-US"/>
        </a:p>
      </dgm:t>
    </dgm:pt>
    <dgm:pt modelId="{C413CC17-D422-4420-8170-D33271FCC95D}" type="sibTrans" cxnId="{34F2F559-17C9-43E2-970F-0DD822D52FE4}">
      <dgm:prSet/>
      <dgm:spPr/>
      <dgm:t>
        <a:bodyPr/>
        <a:lstStyle/>
        <a:p>
          <a:endParaRPr lang="en-US"/>
        </a:p>
      </dgm:t>
    </dgm:pt>
    <dgm:pt modelId="{E0D77D3A-A222-4F22-AE4D-6421EF005DEC}" type="pres">
      <dgm:prSet presAssocID="{8E6BBEB0-3286-40E5-8991-5E39F3A54D3B}" presName="diagram" presStyleCnt="0">
        <dgm:presLayoutVars>
          <dgm:chPref val="1"/>
          <dgm:dir/>
          <dgm:animOne val="branch"/>
          <dgm:animLvl val="lvl"/>
          <dgm:resizeHandles/>
        </dgm:presLayoutVars>
      </dgm:prSet>
      <dgm:spPr/>
      <dgm:t>
        <a:bodyPr/>
        <a:lstStyle/>
        <a:p>
          <a:endParaRPr lang="en-US"/>
        </a:p>
      </dgm:t>
    </dgm:pt>
    <dgm:pt modelId="{F3B2DD02-DE64-4E85-99FE-C55EE255AA96}" type="pres">
      <dgm:prSet presAssocID="{11A6E1AB-0C92-4A86-9F1B-CACEE9382A49}" presName="root" presStyleCnt="0"/>
      <dgm:spPr/>
    </dgm:pt>
    <dgm:pt modelId="{F7A06DBE-2F13-4D6A-A4CF-D47145D43299}" type="pres">
      <dgm:prSet presAssocID="{11A6E1AB-0C92-4A86-9F1B-CACEE9382A49}" presName="rootComposite" presStyleCnt="0"/>
      <dgm:spPr/>
    </dgm:pt>
    <dgm:pt modelId="{D61ED711-0B2F-40EE-90F4-E2F38305D1D5}" type="pres">
      <dgm:prSet presAssocID="{11A6E1AB-0C92-4A86-9F1B-CACEE9382A49}" presName="rootText" presStyleLbl="node1" presStyleIdx="0" presStyleCnt="3" custScaleX="134921"/>
      <dgm:spPr/>
      <dgm:t>
        <a:bodyPr/>
        <a:lstStyle/>
        <a:p>
          <a:endParaRPr lang="en-US"/>
        </a:p>
      </dgm:t>
    </dgm:pt>
    <dgm:pt modelId="{DB42B159-1C37-4E56-89D6-7418BFF27B8A}" type="pres">
      <dgm:prSet presAssocID="{11A6E1AB-0C92-4A86-9F1B-CACEE9382A49}" presName="rootConnector" presStyleLbl="node1" presStyleIdx="0" presStyleCnt="3"/>
      <dgm:spPr/>
      <dgm:t>
        <a:bodyPr/>
        <a:lstStyle/>
        <a:p>
          <a:endParaRPr lang="en-US"/>
        </a:p>
      </dgm:t>
    </dgm:pt>
    <dgm:pt modelId="{42E96A30-86AA-4D4E-9892-8C617A681F20}" type="pres">
      <dgm:prSet presAssocID="{11A6E1AB-0C92-4A86-9F1B-CACEE9382A49}" presName="childShape" presStyleCnt="0"/>
      <dgm:spPr/>
    </dgm:pt>
    <dgm:pt modelId="{B167DD01-C364-4F12-9362-E9341E9EEAFA}" type="pres">
      <dgm:prSet presAssocID="{139E0A5C-4E95-450F-A491-FA83E9DA793D}" presName="Name13" presStyleLbl="parChTrans1D2" presStyleIdx="0" presStyleCnt="15"/>
      <dgm:spPr/>
      <dgm:t>
        <a:bodyPr/>
        <a:lstStyle/>
        <a:p>
          <a:endParaRPr lang="en-US"/>
        </a:p>
      </dgm:t>
    </dgm:pt>
    <dgm:pt modelId="{33E6C113-3187-482D-A6CC-E16286A94BE5}" type="pres">
      <dgm:prSet presAssocID="{987252B6-FA24-4B48-806A-E9729A53116C}" presName="childText" presStyleLbl="bgAcc1" presStyleIdx="0" presStyleCnt="15" custScaleX="166127" custLinFactNeighborX="1016" custLinFactNeighborY="7040">
        <dgm:presLayoutVars>
          <dgm:bulletEnabled val="1"/>
        </dgm:presLayoutVars>
      </dgm:prSet>
      <dgm:spPr/>
      <dgm:t>
        <a:bodyPr/>
        <a:lstStyle/>
        <a:p>
          <a:endParaRPr lang="en-US"/>
        </a:p>
      </dgm:t>
    </dgm:pt>
    <dgm:pt modelId="{BFAD4E69-E1D3-4E70-BE4A-75ECA50136AC}" type="pres">
      <dgm:prSet presAssocID="{83591260-5EE9-4475-9C75-94211D3BBF8C}" presName="Name13" presStyleLbl="parChTrans1D2" presStyleIdx="1" presStyleCnt="15"/>
      <dgm:spPr/>
      <dgm:t>
        <a:bodyPr/>
        <a:lstStyle/>
        <a:p>
          <a:endParaRPr lang="en-US"/>
        </a:p>
      </dgm:t>
    </dgm:pt>
    <dgm:pt modelId="{68156F94-3B51-4DB3-A012-DDDF5380B768}" type="pres">
      <dgm:prSet presAssocID="{904E91DE-87F3-4789-8B00-E5C24A64046B}" presName="childText" presStyleLbl="bgAcc1" presStyleIdx="1" presStyleCnt="15" custScaleX="162515" custScaleY="49130" custLinFactNeighborX="1680" custLinFactNeighborY="12495">
        <dgm:presLayoutVars>
          <dgm:bulletEnabled val="1"/>
        </dgm:presLayoutVars>
      </dgm:prSet>
      <dgm:spPr/>
      <dgm:t>
        <a:bodyPr/>
        <a:lstStyle/>
        <a:p>
          <a:endParaRPr lang="en-US"/>
        </a:p>
      </dgm:t>
    </dgm:pt>
    <dgm:pt modelId="{9A451978-6611-4D73-A0C0-B03C5BFC2576}" type="pres">
      <dgm:prSet presAssocID="{C8C466ED-CF1D-4708-AC9C-59D78223CEC1}" presName="Name13" presStyleLbl="parChTrans1D2" presStyleIdx="2" presStyleCnt="15"/>
      <dgm:spPr/>
      <dgm:t>
        <a:bodyPr/>
        <a:lstStyle/>
        <a:p>
          <a:endParaRPr lang="en-US"/>
        </a:p>
      </dgm:t>
    </dgm:pt>
    <dgm:pt modelId="{810DC214-D22F-4BBD-96DC-3C9E148660DE}" type="pres">
      <dgm:prSet presAssocID="{E652242C-8BFF-4827-AD50-C7A9C1623D51}" presName="childText" presStyleLbl="bgAcc1" presStyleIdx="2" presStyleCnt="15" custScaleX="160313" custScaleY="41407" custLinFactNeighborX="1680" custLinFactNeighborY="13383">
        <dgm:presLayoutVars>
          <dgm:bulletEnabled val="1"/>
        </dgm:presLayoutVars>
      </dgm:prSet>
      <dgm:spPr/>
      <dgm:t>
        <a:bodyPr/>
        <a:lstStyle/>
        <a:p>
          <a:endParaRPr lang="en-US"/>
        </a:p>
      </dgm:t>
    </dgm:pt>
    <dgm:pt modelId="{EEFA15EF-1191-45CE-B893-6CEFBBD7894E}" type="pres">
      <dgm:prSet presAssocID="{01DC64E0-2FA9-46B8-B920-55551061588E}" presName="Name13" presStyleLbl="parChTrans1D2" presStyleIdx="3" presStyleCnt="15"/>
      <dgm:spPr/>
      <dgm:t>
        <a:bodyPr/>
        <a:lstStyle/>
        <a:p>
          <a:endParaRPr lang="en-US"/>
        </a:p>
      </dgm:t>
    </dgm:pt>
    <dgm:pt modelId="{9895B6AB-2AED-4D26-BC66-AC6ACBDBEB00}" type="pres">
      <dgm:prSet presAssocID="{43167693-1BD0-4E12-85E0-0B55169FE225}" presName="childText" presStyleLbl="bgAcc1" presStyleIdx="3" presStyleCnt="15" custScaleX="161801" custScaleY="72668" custLinFactNeighborX="2788" custLinFactNeighborY="12847">
        <dgm:presLayoutVars>
          <dgm:bulletEnabled val="1"/>
        </dgm:presLayoutVars>
      </dgm:prSet>
      <dgm:spPr/>
      <dgm:t>
        <a:bodyPr/>
        <a:lstStyle/>
        <a:p>
          <a:endParaRPr lang="en-US"/>
        </a:p>
      </dgm:t>
    </dgm:pt>
    <dgm:pt modelId="{DB960535-8397-414E-8851-806192B8D767}" type="pres">
      <dgm:prSet presAssocID="{B7FBBE53-4666-428C-8B61-AC1A6F608130}" presName="Name13" presStyleLbl="parChTrans1D2" presStyleIdx="4" presStyleCnt="15"/>
      <dgm:spPr/>
      <dgm:t>
        <a:bodyPr/>
        <a:lstStyle/>
        <a:p>
          <a:endParaRPr lang="en-US"/>
        </a:p>
      </dgm:t>
    </dgm:pt>
    <dgm:pt modelId="{8F707440-333C-4142-9B3B-F17200C1AF1C}" type="pres">
      <dgm:prSet presAssocID="{A291A5A0-7604-4592-8FFF-FCCCB40655FA}" presName="childText" presStyleLbl="bgAcc1" presStyleIdx="4" presStyleCnt="15" custScaleX="169468" custScaleY="101398" custLinFactNeighborX="573" custLinFactNeighborY="14290">
        <dgm:presLayoutVars>
          <dgm:bulletEnabled val="1"/>
        </dgm:presLayoutVars>
      </dgm:prSet>
      <dgm:spPr/>
      <dgm:t>
        <a:bodyPr/>
        <a:lstStyle/>
        <a:p>
          <a:endParaRPr lang="en-US"/>
        </a:p>
      </dgm:t>
    </dgm:pt>
    <dgm:pt modelId="{5BFE9862-AFDE-47BD-A42B-1BF3A4DDFD85}" type="pres">
      <dgm:prSet presAssocID="{56569E7C-4B68-4ECA-88F7-79173C503061}" presName="root" presStyleCnt="0"/>
      <dgm:spPr/>
    </dgm:pt>
    <dgm:pt modelId="{727B24C5-1429-4E04-BFBF-4BF7EA2E72B5}" type="pres">
      <dgm:prSet presAssocID="{56569E7C-4B68-4ECA-88F7-79173C503061}" presName="rootComposite" presStyleCnt="0"/>
      <dgm:spPr/>
    </dgm:pt>
    <dgm:pt modelId="{A5CF05DE-5019-4814-8A73-E6F793B0B08B}" type="pres">
      <dgm:prSet presAssocID="{56569E7C-4B68-4ECA-88F7-79173C503061}" presName="rootText" presStyleLbl="node1" presStyleIdx="1" presStyleCnt="3" custScaleX="134921"/>
      <dgm:spPr/>
      <dgm:t>
        <a:bodyPr/>
        <a:lstStyle/>
        <a:p>
          <a:endParaRPr lang="en-US"/>
        </a:p>
      </dgm:t>
    </dgm:pt>
    <dgm:pt modelId="{0E419164-7031-421E-A769-B03DCBDEFE18}" type="pres">
      <dgm:prSet presAssocID="{56569E7C-4B68-4ECA-88F7-79173C503061}" presName="rootConnector" presStyleLbl="node1" presStyleIdx="1" presStyleCnt="3"/>
      <dgm:spPr/>
      <dgm:t>
        <a:bodyPr/>
        <a:lstStyle/>
        <a:p>
          <a:endParaRPr lang="en-US"/>
        </a:p>
      </dgm:t>
    </dgm:pt>
    <dgm:pt modelId="{BD57C380-D11E-4680-8165-AFC8D85E926A}" type="pres">
      <dgm:prSet presAssocID="{56569E7C-4B68-4ECA-88F7-79173C503061}" presName="childShape" presStyleCnt="0"/>
      <dgm:spPr/>
    </dgm:pt>
    <dgm:pt modelId="{04401355-83D2-4348-A2AA-CAADC5292975}" type="pres">
      <dgm:prSet presAssocID="{7DD1DDA1-617A-4BF2-A384-00843C459E98}" presName="Name13" presStyleLbl="parChTrans1D2" presStyleIdx="5" presStyleCnt="15"/>
      <dgm:spPr/>
      <dgm:t>
        <a:bodyPr/>
        <a:lstStyle/>
        <a:p>
          <a:endParaRPr lang="en-US"/>
        </a:p>
      </dgm:t>
    </dgm:pt>
    <dgm:pt modelId="{4B38DA33-2317-444C-98A3-E0D93E346A34}" type="pres">
      <dgm:prSet presAssocID="{ED0CEC2B-11F0-4DD3-93F8-A854912CC775}" presName="childText" presStyleLbl="bgAcc1" presStyleIdx="5" presStyleCnt="15" custScaleX="165820" custLinFactNeighborX="1440" custLinFactNeighborY="8286">
        <dgm:presLayoutVars>
          <dgm:bulletEnabled val="1"/>
        </dgm:presLayoutVars>
      </dgm:prSet>
      <dgm:spPr/>
      <dgm:t>
        <a:bodyPr/>
        <a:lstStyle/>
        <a:p>
          <a:endParaRPr lang="en-US"/>
        </a:p>
      </dgm:t>
    </dgm:pt>
    <dgm:pt modelId="{C5C8DEC6-21B8-4B46-9B5C-2C833C3953EC}" type="pres">
      <dgm:prSet presAssocID="{AF77096C-0A37-4DCB-91A2-9AB5DAABF90C}" presName="Name13" presStyleLbl="parChTrans1D2" presStyleIdx="6" presStyleCnt="15"/>
      <dgm:spPr/>
      <dgm:t>
        <a:bodyPr/>
        <a:lstStyle/>
        <a:p>
          <a:endParaRPr lang="en-US"/>
        </a:p>
      </dgm:t>
    </dgm:pt>
    <dgm:pt modelId="{D75D6175-BABD-4CE6-A9D7-CED9F070C6A1}" type="pres">
      <dgm:prSet presAssocID="{16B38755-127F-4886-9812-04F2BF91D488}" presName="childText" presStyleLbl="bgAcc1" presStyleIdx="6" presStyleCnt="15" custScaleX="166826" custScaleY="49130" custLinFactNeighborX="680" custLinFactNeighborY="12495">
        <dgm:presLayoutVars>
          <dgm:bulletEnabled val="1"/>
        </dgm:presLayoutVars>
      </dgm:prSet>
      <dgm:spPr/>
      <dgm:t>
        <a:bodyPr/>
        <a:lstStyle/>
        <a:p>
          <a:endParaRPr lang="en-US"/>
        </a:p>
      </dgm:t>
    </dgm:pt>
    <dgm:pt modelId="{C8C2D9D9-FD97-46AC-B46E-2808E4D29FE9}" type="pres">
      <dgm:prSet presAssocID="{826D10FA-D248-4CC8-BF4D-8A8DBCF9E354}" presName="Name13" presStyleLbl="parChTrans1D2" presStyleIdx="7" presStyleCnt="15"/>
      <dgm:spPr/>
      <dgm:t>
        <a:bodyPr/>
        <a:lstStyle/>
        <a:p>
          <a:endParaRPr lang="en-US"/>
        </a:p>
      </dgm:t>
    </dgm:pt>
    <dgm:pt modelId="{27E4150D-E3CB-4414-B7F5-06D8436283B8}" type="pres">
      <dgm:prSet presAssocID="{D46BD256-F4D2-4E94-B079-57CF26B13B72}" presName="childText" presStyleLbl="bgAcc1" presStyleIdx="7" presStyleCnt="15" custScaleX="165418" custScaleY="45579" custLinFactNeighborX="2340" custLinFactNeighborY="9211">
        <dgm:presLayoutVars>
          <dgm:bulletEnabled val="1"/>
        </dgm:presLayoutVars>
      </dgm:prSet>
      <dgm:spPr/>
      <dgm:t>
        <a:bodyPr/>
        <a:lstStyle/>
        <a:p>
          <a:endParaRPr lang="en-US"/>
        </a:p>
      </dgm:t>
    </dgm:pt>
    <dgm:pt modelId="{EDDF3D54-606C-470E-929F-7566C83EB8FA}" type="pres">
      <dgm:prSet presAssocID="{3C3ACFAC-CC06-43F5-8FE9-B5ABA342CD8B}" presName="Name13" presStyleLbl="parChTrans1D2" presStyleIdx="8" presStyleCnt="15"/>
      <dgm:spPr/>
      <dgm:t>
        <a:bodyPr/>
        <a:lstStyle/>
        <a:p>
          <a:endParaRPr lang="en-US"/>
        </a:p>
      </dgm:t>
    </dgm:pt>
    <dgm:pt modelId="{A281D257-40F4-442A-8E1A-64E91A3FE336}" type="pres">
      <dgm:prSet presAssocID="{EDAAB7D5-4C0C-45F4-953A-2E38C5373E8D}" presName="childText" presStyleLbl="bgAcc1" presStyleIdx="8" presStyleCnt="15" custScaleX="166972" custScaleY="73798" custLinFactNeighborX="3846" custLinFactNeighborY="6844">
        <dgm:presLayoutVars>
          <dgm:bulletEnabled val="1"/>
        </dgm:presLayoutVars>
      </dgm:prSet>
      <dgm:spPr/>
      <dgm:t>
        <a:bodyPr/>
        <a:lstStyle/>
        <a:p>
          <a:endParaRPr lang="en-US"/>
        </a:p>
      </dgm:t>
    </dgm:pt>
    <dgm:pt modelId="{B8042ED4-1C7F-4431-8B5B-4927DC7441CF}" type="pres">
      <dgm:prSet presAssocID="{01E6026A-F162-4816-B39A-BE5BE7D26516}" presName="Name13" presStyleLbl="parChTrans1D2" presStyleIdx="9" presStyleCnt="15"/>
      <dgm:spPr/>
      <dgm:t>
        <a:bodyPr/>
        <a:lstStyle/>
        <a:p>
          <a:endParaRPr lang="en-US"/>
        </a:p>
      </dgm:t>
    </dgm:pt>
    <dgm:pt modelId="{D23A6A3E-DD6E-4452-8D08-BF074872DCE5}" type="pres">
      <dgm:prSet presAssocID="{A2C9B485-762D-4A9D-87DF-E6328E6E12F8}" presName="childText" presStyleLbl="bgAcc1" presStyleIdx="9" presStyleCnt="15" custScaleX="165660" custScaleY="96500" custLinFactNeighborX="-587" custLinFactNeighborY="8988">
        <dgm:presLayoutVars>
          <dgm:bulletEnabled val="1"/>
        </dgm:presLayoutVars>
      </dgm:prSet>
      <dgm:spPr/>
      <dgm:t>
        <a:bodyPr/>
        <a:lstStyle/>
        <a:p>
          <a:endParaRPr lang="en-US"/>
        </a:p>
      </dgm:t>
    </dgm:pt>
    <dgm:pt modelId="{A7136FAD-BEBF-4C4A-B144-940057C6865B}" type="pres">
      <dgm:prSet presAssocID="{8A48DC75-DA36-4745-9E8F-1519FEF3A736}" presName="root" presStyleCnt="0"/>
      <dgm:spPr/>
    </dgm:pt>
    <dgm:pt modelId="{3A3C8BCC-4927-44FC-8B2F-7E706EEE2452}" type="pres">
      <dgm:prSet presAssocID="{8A48DC75-DA36-4745-9E8F-1519FEF3A736}" presName="rootComposite" presStyleCnt="0"/>
      <dgm:spPr/>
    </dgm:pt>
    <dgm:pt modelId="{E2BD3D07-731B-40B0-B9FC-279B57B5348C}" type="pres">
      <dgm:prSet presAssocID="{8A48DC75-DA36-4745-9E8F-1519FEF3A736}" presName="rootText" presStyleLbl="node1" presStyleIdx="2" presStyleCnt="3" custScaleX="134921"/>
      <dgm:spPr/>
      <dgm:t>
        <a:bodyPr/>
        <a:lstStyle/>
        <a:p>
          <a:endParaRPr lang="en-US"/>
        </a:p>
      </dgm:t>
    </dgm:pt>
    <dgm:pt modelId="{79F0792A-DB79-4CF7-B901-B4FE05330199}" type="pres">
      <dgm:prSet presAssocID="{8A48DC75-DA36-4745-9E8F-1519FEF3A736}" presName="rootConnector" presStyleLbl="node1" presStyleIdx="2" presStyleCnt="3"/>
      <dgm:spPr/>
      <dgm:t>
        <a:bodyPr/>
        <a:lstStyle/>
        <a:p>
          <a:endParaRPr lang="en-US"/>
        </a:p>
      </dgm:t>
    </dgm:pt>
    <dgm:pt modelId="{D2F922D4-7143-4D74-A94C-18BFC297D243}" type="pres">
      <dgm:prSet presAssocID="{8A48DC75-DA36-4745-9E8F-1519FEF3A736}" presName="childShape" presStyleCnt="0"/>
      <dgm:spPr/>
    </dgm:pt>
    <dgm:pt modelId="{C40B18BD-3A97-4BE3-A5C4-0F35E4D3494B}" type="pres">
      <dgm:prSet presAssocID="{520521AE-759B-43A4-875D-D1F6041A12EB}" presName="Name13" presStyleLbl="parChTrans1D2" presStyleIdx="10" presStyleCnt="15"/>
      <dgm:spPr/>
      <dgm:t>
        <a:bodyPr/>
        <a:lstStyle/>
        <a:p>
          <a:endParaRPr lang="en-US"/>
        </a:p>
      </dgm:t>
    </dgm:pt>
    <dgm:pt modelId="{BC93BABE-83D3-453D-866F-5473AF667FE3}" type="pres">
      <dgm:prSet presAssocID="{D308B3F3-43CB-48AF-972C-7A9079C6D9AD}" presName="childText" presStyleLbl="bgAcc1" presStyleIdx="10" presStyleCnt="15" custScaleX="174006" custScaleY="95434" custLinFactNeighborX="2153" custLinFactNeighborY="11158">
        <dgm:presLayoutVars>
          <dgm:bulletEnabled val="1"/>
        </dgm:presLayoutVars>
      </dgm:prSet>
      <dgm:spPr/>
      <dgm:t>
        <a:bodyPr/>
        <a:lstStyle/>
        <a:p>
          <a:endParaRPr lang="en-US"/>
        </a:p>
      </dgm:t>
    </dgm:pt>
    <dgm:pt modelId="{4BE785B1-79DE-423C-B3A7-8598DEB76CE4}" type="pres">
      <dgm:prSet presAssocID="{810A905F-019F-43C2-B15F-8E1F18425741}" presName="Name13" presStyleLbl="parChTrans1D2" presStyleIdx="11" presStyleCnt="15"/>
      <dgm:spPr/>
      <dgm:t>
        <a:bodyPr/>
        <a:lstStyle/>
        <a:p>
          <a:endParaRPr lang="en-US"/>
        </a:p>
      </dgm:t>
    </dgm:pt>
    <dgm:pt modelId="{EB6ABA43-C124-4C64-9545-D2AA925DB304}" type="pres">
      <dgm:prSet presAssocID="{AACA6778-3A55-4EA1-BF05-F63AB8D96CF2}" presName="childText" presStyleLbl="bgAcc1" presStyleIdx="11" presStyleCnt="15" custScaleX="172069" custScaleY="49725" custLinFactNeighborX="3399" custLinFactNeighborY="16668">
        <dgm:presLayoutVars>
          <dgm:bulletEnabled val="1"/>
        </dgm:presLayoutVars>
      </dgm:prSet>
      <dgm:spPr/>
      <dgm:t>
        <a:bodyPr/>
        <a:lstStyle/>
        <a:p>
          <a:endParaRPr lang="en-US"/>
        </a:p>
      </dgm:t>
    </dgm:pt>
    <dgm:pt modelId="{87B053DD-361B-41AE-AE1F-51BB326100FB}" type="pres">
      <dgm:prSet presAssocID="{9B13AAB7-7FF0-4497-885C-8F03E940F486}" presName="Name13" presStyleLbl="parChTrans1D2" presStyleIdx="12" presStyleCnt="15"/>
      <dgm:spPr/>
      <dgm:t>
        <a:bodyPr/>
        <a:lstStyle/>
        <a:p>
          <a:endParaRPr lang="en-US"/>
        </a:p>
      </dgm:t>
    </dgm:pt>
    <dgm:pt modelId="{5A894A4F-31B8-4875-AD9B-A3C80A42341F}" type="pres">
      <dgm:prSet presAssocID="{1C9D03FA-F45E-4EF4-A17D-293151F4F6D6}" presName="childText" presStyleLbl="bgAcc1" presStyleIdx="12" presStyleCnt="15" custScaleX="175199" custScaleY="75626" custLinFactNeighborX="221" custLinFactNeighborY="83554">
        <dgm:presLayoutVars>
          <dgm:bulletEnabled val="1"/>
        </dgm:presLayoutVars>
      </dgm:prSet>
      <dgm:spPr/>
      <dgm:t>
        <a:bodyPr/>
        <a:lstStyle/>
        <a:p>
          <a:endParaRPr lang="en-US"/>
        </a:p>
      </dgm:t>
    </dgm:pt>
    <dgm:pt modelId="{231FB836-0391-4FED-8019-8335D52AEF04}" type="pres">
      <dgm:prSet presAssocID="{C08DAA7B-33C5-44D2-A5C7-E0F868AFBC94}" presName="Name13" presStyleLbl="parChTrans1D2" presStyleIdx="13" presStyleCnt="15"/>
      <dgm:spPr/>
      <dgm:t>
        <a:bodyPr/>
        <a:lstStyle/>
        <a:p>
          <a:endParaRPr lang="en-US"/>
        </a:p>
      </dgm:t>
    </dgm:pt>
    <dgm:pt modelId="{3A82F454-7B59-479A-985C-6781DDE9F43F}" type="pres">
      <dgm:prSet presAssocID="{541A6075-F6F4-417C-B957-2075AAD72D8E}" presName="childText" presStyleLbl="bgAcc1" presStyleIdx="13" presStyleCnt="15" custScaleX="173854" custScaleY="42420" custLinFactNeighborX="221" custLinFactNeighborY="-86526">
        <dgm:presLayoutVars>
          <dgm:bulletEnabled val="1"/>
        </dgm:presLayoutVars>
      </dgm:prSet>
      <dgm:spPr/>
      <dgm:t>
        <a:bodyPr/>
        <a:lstStyle/>
        <a:p>
          <a:endParaRPr lang="en-US"/>
        </a:p>
      </dgm:t>
    </dgm:pt>
    <dgm:pt modelId="{9CDD89B1-AE7D-4463-ADC9-68C6CAB12723}" type="pres">
      <dgm:prSet presAssocID="{A230A982-E47E-4D41-9DEB-3A6AE9AC81D8}" presName="Name13" presStyleLbl="parChTrans1D2" presStyleIdx="14" presStyleCnt="15"/>
      <dgm:spPr/>
      <dgm:t>
        <a:bodyPr/>
        <a:lstStyle/>
        <a:p>
          <a:endParaRPr lang="en-US"/>
        </a:p>
      </dgm:t>
    </dgm:pt>
    <dgm:pt modelId="{C82EC9BA-B6B1-4844-BC4D-72893994A737}" type="pres">
      <dgm:prSet presAssocID="{6D818EBF-6BA3-4021-86D6-A9CBB7A1361B}" presName="childText" presStyleLbl="bgAcc1" presStyleIdx="14" presStyleCnt="15" custScaleX="182437" custScaleY="100023" custLinFactNeighborX="40" custLinFactNeighborY="14290">
        <dgm:presLayoutVars>
          <dgm:bulletEnabled val="1"/>
        </dgm:presLayoutVars>
      </dgm:prSet>
      <dgm:spPr/>
      <dgm:t>
        <a:bodyPr/>
        <a:lstStyle/>
        <a:p>
          <a:endParaRPr lang="en-US"/>
        </a:p>
      </dgm:t>
    </dgm:pt>
  </dgm:ptLst>
  <dgm:cxnLst>
    <dgm:cxn modelId="{CBF3BECB-F3F4-4C9A-A664-77F933F20738}" type="presOf" srcId="{D308B3F3-43CB-48AF-972C-7A9079C6D9AD}" destId="{BC93BABE-83D3-453D-866F-5473AF667FE3}" srcOrd="0" destOrd="0" presId="urn:microsoft.com/office/officeart/2005/8/layout/hierarchy3"/>
    <dgm:cxn modelId="{C04EBAF4-B384-47F6-A06A-D988127216D8}" srcId="{8E6BBEB0-3286-40E5-8991-5E39F3A54D3B}" destId="{11A6E1AB-0C92-4A86-9F1B-CACEE9382A49}" srcOrd="0" destOrd="0" parTransId="{8A2B6274-AFB0-4C53-A90A-8D89A7F89585}" sibTransId="{76B00815-842B-4736-A447-45371B8183BA}"/>
    <dgm:cxn modelId="{9A5CEF40-88FA-4440-8CD2-C4E79DDA3C25}" type="presOf" srcId="{6D818EBF-6BA3-4021-86D6-A9CBB7A1361B}" destId="{C82EC9BA-B6B1-4844-BC4D-72893994A737}" srcOrd="0" destOrd="0" presId="urn:microsoft.com/office/officeart/2005/8/layout/hierarchy3"/>
    <dgm:cxn modelId="{F8A37B42-A844-40FD-809D-C36135A8C9E6}" srcId="{56569E7C-4B68-4ECA-88F7-79173C503061}" destId="{ED0CEC2B-11F0-4DD3-93F8-A854912CC775}" srcOrd="0" destOrd="0" parTransId="{7DD1DDA1-617A-4BF2-A384-00843C459E98}" sibTransId="{0F3A652A-C65B-49C7-B6CD-841D2E19F893}"/>
    <dgm:cxn modelId="{E066F7D3-AAC4-4728-A844-2590DB962C56}" type="presOf" srcId="{ED0CEC2B-11F0-4DD3-93F8-A854912CC775}" destId="{4B38DA33-2317-444C-98A3-E0D93E346A34}" srcOrd="0" destOrd="0" presId="urn:microsoft.com/office/officeart/2005/8/layout/hierarchy3"/>
    <dgm:cxn modelId="{EDE2B689-0EA4-4CC7-B763-53BD08B4C74C}" type="presOf" srcId="{904E91DE-87F3-4789-8B00-E5C24A64046B}" destId="{68156F94-3B51-4DB3-A012-DDDF5380B768}" srcOrd="0" destOrd="0" presId="urn:microsoft.com/office/officeart/2005/8/layout/hierarchy3"/>
    <dgm:cxn modelId="{97797933-EAE7-47FB-8ABB-3619FD880A89}" type="presOf" srcId="{A2C9B485-762D-4A9D-87DF-E6328E6E12F8}" destId="{D23A6A3E-DD6E-4452-8D08-BF074872DCE5}" srcOrd="0" destOrd="0" presId="urn:microsoft.com/office/officeart/2005/8/layout/hierarchy3"/>
    <dgm:cxn modelId="{A2419F37-5EC2-4F31-BCCF-C7E49266C46C}" type="presOf" srcId="{56569E7C-4B68-4ECA-88F7-79173C503061}" destId="{0E419164-7031-421E-A769-B03DCBDEFE18}" srcOrd="1" destOrd="0" presId="urn:microsoft.com/office/officeart/2005/8/layout/hierarchy3"/>
    <dgm:cxn modelId="{0ED4D312-2A1D-48A5-92D1-678045E7820E}" type="presOf" srcId="{D46BD256-F4D2-4E94-B079-57CF26B13B72}" destId="{27E4150D-E3CB-4414-B7F5-06D8436283B8}" srcOrd="0" destOrd="0" presId="urn:microsoft.com/office/officeart/2005/8/layout/hierarchy3"/>
    <dgm:cxn modelId="{A13E003C-0364-4E4F-A28C-138E7740EECA}" srcId="{56569E7C-4B68-4ECA-88F7-79173C503061}" destId="{D46BD256-F4D2-4E94-B079-57CF26B13B72}" srcOrd="2" destOrd="0" parTransId="{826D10FA-D248-4CC8-BF4D-8A8DBCF9E354}" sibTransId="{BB23DD89-7A1D-4D51-8AAF-1E1DE0ECB916}"/>
    <dgm:cxn modelId="{6B0BDC1F-E3E1-4CB0-99F2-F86DF39FBA18}" type="presOf" srcId="{16B38755-127F-4886-9812-04F2BF91D488}" destId="{D75D6175-BABD-4CE6-A9D7-CED9F070C6A1}" srcOrd="0" destOrd="0" presId="urn:microsoft.com/office/officeart/2005/8/layout/hierarchy3"/>
    <dgm:cxn modelId="{F78E6CFB-82A7-4BF0-9C5B-5CD73D96AE35}" type="presOf" srcId="{1C9D03FA-F45E-4EF4-A17D-293151F4F6D6}" destId="{5A894A4F-31B8-4875-AD9B-A3C80A42341F}" srcOrd="0" destOrd="0" presId="urn:microsoft.com/office/officeart/2005/8/layout/hierarchy3"/>
    <dgm:cxn modelId="{16759C55-5947-4FFD-A9CF-3C63EAC4247C}" type="presOf" srcId="{C8C466ED-CF1D-4708-AC9C-59D78223CEC1}" destId="{9A451978-6611-4D73-A0C0-B03C5BFC2576}" srcOrd="0" destOrd="0" presId="urn:microsoft.com/office/officeart/2005/8/layout/hierarchy3"/>
    <dgm:cxn modelId="{08E6785D-62C3-4243-83B4-111F5467F13D}" type="presOf" srcId="{139E0A5C-4E95-450F-A491-FA83E9DA793D}" destId="{B167DD01-C364-4F12-9362-E9341E9EEAFA}" srcOrd="0" destOrd="0" presId="urn:microsoft.com/office/officeart/2005/8/layout/hierarchy3"/>
    <dgm:cxn modelId="{24B2DBE9-C485-4C26-9135-5A58FE8E6DC9}" type="presOf" srcId="{987252B6-FA24-4B48-806A-E9729A53116C}" destId="{33E6C113-3187-482D-A6CC-E16286A94BE5}" srcOrd="0" destOrd="0" presId="urn:microsoft.com/office/officeart/2005/8/layout/hierarchy3"/>
    <dgm:cxn modelId="{9555586D-DBD4-45D7-8237-54F6C6141D52}" type="presOf" srcId="{8A48DC75-DA36-4745-9E8F-1519FEF3A736}" destId="{E2BD3D07-731B-40B0-B9FC-279B57B5348C}" srcOrd="0" destOrd="0" presId="urn:microsoft.com/office/officeart/2005/8/layout/hierarchy3"/>
    <dgm:cxn modelId="{CDB5980F-1570-4E6E-9F5C-8D604706885A}" type="presOf" srcId="{01DC64E0-2FA9-46B8-B920-55551061588E}" destId="{EEFA15EF-1191-45CE-B893-6CEFBBD7894E}" srcOrd="0" destOrd="0" presId="urn:microsoft.com/office/officeart/2005/8/layout/hierarchy3"/>
    <dgm:cxn modelId="{BA97F3FA-E1AD-4D32-9A89-C31E6AE55B26}" type="presOf" srcId="{AACA6778-3A55-4EA1-BF05-F63AB8D96CF2}" destId="{EB6ABA43-C124-4C64-9545-D2AA925DB304}" srcOrd="0" destOrd="0" presId="urn:microsoft.com/office/officeart/2005/8/layout/hierarchy3"/>
    <dgm:cxn modelId="{B74BA511-E082-4024-A3D7-30F8BFDB5755}" srcId="{11A6E1AB-0C92-4A86-9F1B-CACEE9382A49}" destId="{E652242C-8BFF-4827-AD50-C7A9C1623D51}" srcOrd="2" destOrd="0" parTransId="{C8C466ED-CF1D-4708-AC9C-59D78223CEC1}" sibTransId="{394E30BF-A5A7-4AB2-8773-DAAC8E6FB389}"/>
    <dgm:cxn modelId="{4DC623C6-45C9-45D2-9DAA-4F932D4FD534}" type="presOf" srcId="{56569E7C-4B68-4ECA-88F7-79173C503061}" destId="{A5CF05DE-5019-4814-8A73-E6F793B0B08B}" srcOrd="0" destOrd="0" presId="urn:microsoft.com/office/officeart/2005/8/layout/hierarchy3"/>
    <dgm:cxn modelId="{0F444D0B-A664-4BA6-AB9F-F41CD8FCE5E6}" type="presOf" srcId="{541A6075-F6F4-417C-B957-2075AAD72D8E}" destId="{3A82F454-7B59-479A-985C-6781DDE9F43F}" srcOrd="0" destOrd="0" presId="urn:microsoft.com/office/officeart/2005/8/layout/hierarchy3"/>
    <dgm:cxn modelId="{9C1EDADF-DD91-46C8-91EE-8AEF4A96CDB4}" type="presOf" srcId="{C08DAA7B-33C5-44D2-A5C7-E0F868AFBC94}" destId="{231FB836-0391-4FED-8019-8335D52AEF04}" srcOrd="0" destOrd="0" presId="urn:microsoft.com/office/officeart/2005/8/layout/hierarchy3"/>
    <dgm:cxn modelId="{98131B97-4919-42B6-9CD3-10DC25FA4A50}" type="presOf" srcId="{8E6BBEB0-3286-40E5-8991-5E39F3A54D3B}" destId="{E0D77D3A-A222-4F22-AE4D-6421EF005DEC}" srcOrd="0" destOrd="0" presId="urn:microsoft.com/office/officeart/2005/8/layout/hierarchy3"/>
    <dgm:cxn modelId="{BF5043AD-D144-4A2A-AB50-BFECB754F220}" type="presOf" srcId="{3C3ACFAC-CC06-43F5-8FE9-B5ABA342CD8B}" destId="{EDDF3D54-606C-470E-929F-7566C83EB8FA}" srcOrd="0" destOrd="0" presId="urn:microsoft.com/office/officeart/2005/8/layout/hierarchy3"/>
    <dgm:cxn modelId="{D84E77C0-EDE6-449E-A991-E379519A75CC}" type="presOf" srcId="{43167693-1BD0-4E12-85E0-0B55169FE225}" destId="{9895B6AB-2AED-4D26-BC66-AC6ACBDBEB00}" srcOrd="0" destOrd="0" presId="urn:microsoft.com/office/officeart/2005/8/layout/hierarchy3"/>
    <dgm:cxn modelId="{5B1A3DAC-8E68-4C90-8B3C-2BAADAD439FC}" type="presOf" srcId="{E652242C-8BFF-4827-AD50-C7A9C1623D51}" destId="{810DC214-D22F-4BBD-96DC-3C9E148660DE}" srcOrd="0" destOrd="0" presId="urn:microsoft.com/office/officeart/2005/8/layout/hierarchy3"/>
    <dgm:cxn modelId="{439BA5E2-2EC9-4B79-AFAF-CE728A1C9FEC}" srcId="{8A48DC75-DA36-4745-9E8F-1519FEF3A736}" destId="{AACA6778-3A55-4EA1-BF05-F63AB8D96CF2}" srcOrd="1" destOrd="0" parTransId="{810A905F-019F-43C2-B15F-8E1F18425741}" sibTransId="{59310D7D-4B47-4DF6-B24A-C5288B733F33}"/>
    <dgm:cxn modelId="{34F2F559-17C9-43E2-970F-0DD822D52FE4}" srcId="{8A48DC75-DA36-4745-9E8F-1519FEF3A736}" destId="{541A6075-F6F4-417C-B957-2075AAD72D8E}" srcOrd="3" destOrd="0" parTransId="{C08DAA7B-33C5-44D2-A5C7-E0F868AFBC94}" sibTransId="{C413CC17-D422-4420-8170-D33271FCC95D}"/>
    <dgm:cxn modelId="{C9252863-36D6-484C-BD81-04A88640147D}" type="presOf" srcId="{01E6026A-F162-4816-B39A-BE5BE7D26516}" destId="{B8042ED4-1C7F-4431-8B5B-4927DC7441CF}" srcOrd="0" destOrd="0" presId="urn:microsoft.com/office/officeart/2005/8/layout/hierarchy3"/>
    <dgm:cxn modelId="{36609CFA-832D-4DB1-BEEB-F073514D9B6A}" type="presOf" srcId="{83591260-5EE9-4475-9C75-94211D3BBF8C}" destId="{BFAD4E69-E1D3-4E70-BE4A-75ECA50136AC}" srcOrd="0" destOrd="0" presId="urn:microsoft.com/office/officeart/2005/8/layout/hierarchy3"/>
    <dgm:cxn modelId="{6CC94E3E-79C7-49E2-BFDC-F12F66025337}" srcId="{56569E7C-4B68-4ECA-88F7-79173C503061}" destId="{A2C9B485-762D-4A9D-87DF-E6328E6E12F8}" srcOrd="4" destOrd="0" parTransId="{01E6026A-F162-4816-B39A-BE5BE7D26516}" sibTransId="{656907A6-80F8-4CC2-A7B5-885B4E34DED8}"/>
    <dgm:cxn modelId="{BB3B36AB-1AAA-412D-886D-7684A11CD433}" srcId="{11A6E1AB-0C92-4A86-9F1B-CACEE9382A49}" destId="{904E91DE-87F3-4789-8B00-E5C24A64046B}" srcOrd="1" destOrd="0" parTransId="{83591260-5EE9-4475-9C75-94211D3BBF8C}" sibTransId="{6DC72173-200E-4FB6-AB83-704903260979}"/>
    <dgm:cxn modelId="{470E03E6-CC58-4D20-896B-7A5A84501801}" srcId="{8A48DC75-DA36-4745-9E8F-1519FEF3A736}" destId="{D308B3F3-43CB-48AF-972C-7A9079C6D9AD}" srcOrd="0" destOrd="0" parTransId="{520521AE-759B-43A4-875D-D1F6041A12EB}" sibTransId="{40151E13-2AB9-484F-8503-AE6C5EDB9F09}"/>
    <dgm:cxn modelId="{8FE54C77-2462-4CE5-82B7-714FD6C1D879}" type="presOf" srcId="{EDAAB7D5-4C0C-45F4-953A-2E38C5373E8D}" destId="{A281D257-40F4-442A-8E1A-64E91A3FE336}" srcOrd="0" destOrd="0" presId="urn:microsoft.com/office/officeart/2005/8/layout/hierarchy3"/>
    <dgm:cxn modelId="{F36FFA2B-0F5B-4954-ABF8-5C8253E72C49}" type="presOf" srcId="{B7FBBE53-4666-428C-8B61-AC1A6F608130}" destId="{DB960535-8397-414E-8851-806192B8D767}" srcOrd="0" destOrd="0" presId="urn:microsoft.com/office/officeart/2005/8/layout/hierarchy3"/>
    <dgm:cxn modelId="{AA0276A0-BC14-4B65-B738-DF50341D019E}" srcId="{56569E7C-4B68-4ECA-88F7-79173C503061}" destId="{EDAAB7D5-4C0C-45F4-953A-2E38C5373E8D}" srcOrd="3" destOrd="0" parTransId="{3C3ACFAC-CC06-43F5-8FE9-B5ABA342CD8B}" sibTransId="{E415E7D8-26AB-405C-85D3-E1A952FA1FB7}"/>
    <dgm:cxn modelId="{03D6299E-D3FE-4833-915F-AE4AF714B215}" srcId="{11A6E1AB-0C92-4A86-9F1B-CACEE9382A49}" destId="{987252B6-FA24-4B48-806A-E9729A53116C}" srcOrd="0" destOrd="0" parTransId="{139E0A5C-4E95-450F-A491-FA83E9DA793D}" sibTransId="{4696C600-CC19-4CF7-A0CF-447A37A51C7C}"/>
    <dgm:cxn modelId="{8B92E63C-F0E5-4464-8587-491C5851D372}" srcId="{56569E7C-4B68-4ECA-88F7-79173C503061}" destId="{16B38755-127F-4886-9812-04F2BF91D488}" srcOrd="1" destOrd="0" parTransId="{AF77096C-0A37-4DCB-91A2-9AB5DAABF90C}" sibTransId="{FF9B9A9A-124C-4665-AC3D-255FDD114BD3}"/>
    <dgm:cxn modelId="{266B4798-FA82-47EC-B9B3-7BECDC405327}" srcId="{8E6BBEB0-3286-40E5-8991-5E39F3A54D3B}" destId="{8A48DC75-DA36-4745-9E8F-1519FEF3A736}" srcOrd="2" destOrd="0" parTransId="{38228DF8-1BA4-4F81-A9F0-FC5607F42C8C}" sibTransId="{219D64E9-AAA0-42F2-BB03-D447C4D5DD3F}"/>
    <dgm:cxn modelId="{A9C2489C-40BB-454D-BCF0-5A5195EC6C09}" srcId="{11A6E1AB-0C92-4A86-9F1B-CACEE9382A49}" destId="{43167693-1BD0-4E12-85E0-0B55169FE225}" srcOrd="3" destOrd="0" parTransId="{01DC64E0-2FA9-46B8-B920-55551061588E}" sibTransId="{D6A2A194-ED26-4492-BCB1-20471ABE054D}"/>
    <dgm:cxn modelId="{1350518A-4966-4E61-B013-67D9F3A1C2E6}" type="presOf" srcId="{810A905F-019F-43C2-B15F-8E1F18425741}" destId="{4BE785B1-79DE-423C-B3A7-8598DEB76CE4}" srcOrd="0" destOrd="0" presId="urn:microsoft.com/office/officeart/2005/8/layout/hierarchy3"/>
    <dgm:cxn modelId="{7C3ED24A-1B35-45B1-A219-A3F6838A4E92}" type="presOf" srcId="{8A48DC75-DA36-4745-9E8F-1519FEF3A736}" destId="{79F0792A-DB79-4CF7-B901-B4FE05330199}" srcOrd="1" destOrd="0" presId="urn:microsoft.com/office/officeart/2005/8/layout/hierarchy3"/>
    <dgm:cxn modelId="{76621B5D-3B03-446C-AA62-0DE456042026}" type="presOf" srcId="{520521AE-759B-43A4-875D-D1F6041A12EB}" destId="{C40B18BD-3A97-4BE3-A5C4-0F35E4D3494B}" srcOrd="0" destOrd="0" presId="urn:microsoft.com/office/officeart/2005/8/layout/hierarchy3"/>
    <dgm:cxn modelId="{3AF5D60D-A71D-4483-BAD5-958FF2F3348E}" type="presOf" srcId="{11A6E1AB-0C92-4A86-9F1B-CACEE9382A49}" destId="{D61ED711-0B2F-40EE-90F4-E2F38305D1D5}" srcOrd="0" destOrd="0" presId="urn:microsoft.com/office/officeart/2005/8/layout/hierarchy3"/>
    <dgm:cxn modelId="{74DA4FFA-7149-475C-8F3F-9B6260C07823}" type="presOf" srcId="{7DD1DDA1-617A-4BF2-A384-00843C459E98}" destId="{04401355-83D2-4348-A2AA-CAADC5292975}" srcOrd="0" destOrd="0" presId="urn:microsoft.com/office/officeart/2005/8/layout/hierarchy3"/>
    <dgm:cxn modelId="{149C20FC-644C-454E-8640-9D0CE8D8ED62}" type="presOf" srcId="{826D10FA-D248-4CC8-BF4D-8A8DBCF9E354}" destId="{C8C2D9D9-FD97-46AC-B46E-2808E4D29FE9}" srcOrd="0" destOrd="0" presId="urn:microsoft.com/office/officeart/2005/8/layout/hierarchy3"/>
    <dgm:cxn modelId="{95355154-9636-4030-A7B2-4E035DE20755}" type="presOf" srcId="{A291A5A0-7604-4592-8FFF-FCCCB40655FA}" destId="{8F707440-333C-4142-9B3B-F17200C1AF1C}" srcOrd="0" destOrd="0" presId="urn:microsoft.com/office/officeart/2005/8/layout/hierarchy3"/>
    <dgm:cxn modelId="{6A7A10FB-9144-43B1-A45B-10BBE4BDCE2F}" srcId="{8E6BBEB0-3286-40E5-8991-5E39F3A54D3B}" destId="{56569E7C-4B68-4ECA-88F7-79173C503061}" srcOrd="1" destOrd="0" parTransId="{267BB0CF-218D-46CB-870A-1B4675C127AE}" sibTransId="{0615FEB4-3B42-49BC-B5EA-36CDE45984FE}"/>
    <dgm:cxn modelId="{3641E1D7-4122-42BB-87B2-B853781837DA}" type="presOf" srcId="{9B13AAB7-7FF0-4497-885C-8F03E940F486}" destId="{87B053DD-361B-41AE-AE1F-51BB326100FB}" srcOrd="0" destOrd="0" presId="urn:microsoft.com/office/officeart/2005/8/layout/hierarchy3"/>
    <dgm:cxn modelId="{B8FC781C-906D-42A2-90DE-96353A140A2F}" type="presOf" srcId="{AF77096C-0A37-4DCB-91A2-9AB5DAABF90C}" destId="{C5C8DEC6-21B8-4B46-9B5C-2C833C3953EC}" srcOrd="0" destOrd="0" presId="urn:microsoft.com/office/officeart/2005/8/layout/hierarchy3"/>
    <dgm:cxn modelId="{5B2BFCE4-4101-4597-A8FB-3BA349D777EB}" type="presOf" srcId="{11A6E1AB-0C92-4A86-9F1B-CACEE9382A49}" destId="{DB42B159-1C37-4E56-89D6-7418BFF27B8A}" srcOrd="1" destOrd="0" presId="urn:microsoft.com/office/officeart/2005/8/layout/hierarchy3"/>
    <dgm:cxn modelId="{1EC81C04-F195-4E8E-BCC9-5E9D8E03C201}" type="presOf" srcId="{A230A982-E47E-4D41-9DEB-3A6AE9AC81D8}" destId="{9CDD89B1-AE7D-4463-ADC9-68C6CAB12723}" srcOrd="0" destOrd="0" presId="urn:microsoft.com/office/officeart/2005/8/layout/hierarchy3"/>
    <dgm:cxn modelId="{62F387E1-4374-45A0-BAA3-A51ACC14CFF6}" srcId="{8A48DC75-DA36-4745-9E8F-1519FEF3A736}" destId="{1C9D03FA-F45E-4EF4-A17D-293151F4F6D6}" srcOrd="2" destOrd="0" parTransId="{9B13AAB7-7FF0-4497-885C-8F03E940F486}" sibTransId="{95797651-0504-413A-B3C0-B8FF9A3D88CF}"/>
    <dgm:cxn modelId="{E811195F-5C62-461A-B5F2-7A08BF923149}" srcId="{8A48DC75-DA36-4745-9E8F-1519FEF3A736}" destId="{6D818EBF-6BA3-4021-86D6-A9CBB7A1361B}" srcOrd="4" destOrd="0" parTransId="{A230A982-E47E-4D41-9DEB-3A6AE9AC81D8}" sibTransId="{1B868BB4-3907-4121-A243-9CA110935A4B}"/>
    <dgm:cxn modelId="{408D4808-D5AA-4852-8935-CDBB9F74C0DA}" srcId="{11A6E1AB-0C92-4A86-9F1B-CACEE9382A49}" destId="{A291A5A0-7604-4592-8FFF-FCCCB40655FA}" srcOrd="4" destOrd="0" parTransId="{B7FBBE53-4666-428C-8B61-AC1A6F608130}" sibTransId="{FE131E3C-3CE6-47B7-B209-DCF743BCCC9E}"/>
    <dgm:cxn modelId="{D95C4E98-A3F3-4950-AA45-C9438541BEB5}" type="presParOf" srcId="{E0D77D3A-A222-4F22-AE4D-6421EF005DEC}" destId="{F3B2DD02-DE64-4E85-99FE-C55EE255AA96}" srcOrd="0" destOrd="0" presId="urn:microsoft.com/office/officeart/2005/8/layout/hierarchy3"/>
    <dgm:cxn modelId="{CD555985-7209-4D35-9438-D145974DE29A}" type="presParOf" srcId="{F3B2DD02-DE64-4E85-99FE-C55EE255AA96}" destId="{F7A06DBE-2F13-4D6A-A4CF-D47145D43299}" srcOrd="0" destOrd="0" presId="urn:microsoft.com/office/officeart/2005/8/layout/hierarchy3"/>
    <dgm:cxn modelId="{DFD23E6F-28E2-4618-91FA-17E555B0B6BA}" type="presParOf" srcId="{F7A06DBE-2F13-4D6A-A4CF-D47145D43299}" destId="{D61ED711-0B2F-40EE-90F4-E2F38305D1D5}" srcOrd="0" destOrd="0" presId="urn:microsoft.com/office/officeart/2005/8/layout/hierarchy3"/>
    <dgm:cxn modelId="{E1D639ED-D4C5-4916-931B-598B89DB8F4B}" type="presParOf" srcId="{F7A06DBE-2F13-4D6A-A4CF-D47145D43299}" destId="{DB42B159-1C37-4E56-89D6-7418BFF27B8A}" srcOrd="1" destOrd="0" presId="urn:microsoft.com/office/officeart/2005/8/layout/hierarchy3"/>
    <dgm:cxn modelId="{61F78604-42F3-415A-8F44-EEB3F1CD6FE2}" type="presParOf" srcId="{F3B2DD02-DE64-4E85-99FE-C55EE255AA96}" destId="{42E96A30-86AA-4D4E-9892-8C617A681F20}" srcOrd="1" destOrd="0" presId="urn:microsoft.com/office/officeart/2005/8/layout/hierarchy3"/>
    <dgm:cxn modelId="{F6F833EB-EA1D-421D-A12D-0CAF08F54827}" type="presParOf" srcId="{42E96A30-86AA-4D4E-9892-8C617A681F20}" destId="{B167DD01-C364-4F12-9362-E9341E9EEAFA}" srcOrd="0" destOrd="0" presId="urn:microsoft.com/office/officeart/2005/8/layout/hierarchy3"/>
    <dgm:cxn modelId="{D911AF20-ABE9-407F-8272-1F9B6FE59310}" type="presParOf" srcId="{42E96A30-86AA-4D4E-9892-8C617A681F20}" destId="{33E6C113-3187-482D-A6CC-E16286A94BE5}" srcOrd="1" destOrd="0" presId="urn:microsoft.com/office/officeart/2005/8/layout/hierarchy3"/>
    <dgm:cxn modelId="{1517F2AE-DB43-4548-A80D-39B52C3D6270}" type="presParOf" srcId="{42E96A30-86AA-4D4E-9892-8C617A681F20}" destId="{BFAD4E69-E1D3-4E70-BE4A-75ECA50136AC}" srcOrd="2" destOrd="0" presId="urn:microsoft.com/office/officeart/2005/8/layout/hierarchy3"/>
    <dgm:cxn modelId="{1F7A4E87-4566-4EDD-B41A-018B758A9FB4}" type="presParOf" srcId="{42E96A30-86AA-4D4E-9892-8C617A681F20}" destId="{68156F94-3B51-4DB3-A012-DDDF5380B768}" srcOrd="3" destOrd="0" presId="urn:microsoft.com/office/officeart/2005/8/layout/hierarchy3"/>
    <dgm:cxn modelId="{FCEFD7C5-B7E7-4A4C-94BA-5F97C812F428}" type="presParOf" srcId="{42E96A30-86AA-4D4E-9892-8C617A681F20}" destId="{9A451978-6611-4D73-A0C0-B03C5BFC2576}" srcOrd="4" destOrd="0" presId="urn:microsoft.com/office/officeart/2005/8/layout/hierarchy3"/>
    <dgm:cxn modelId="{04B94481-556E-4C63-96E4-DA74D42EF6A7}" type="presParOf" srcId="{42E96A30-86AA-4D4E-9892-8C617A681F20}" destId="{810DC214-D22F-4BBD-96DC-3C9E148660DE}" srcOrd="5" destOrd="0" presId="urn:microsoft.com/office/officeart/2005/8/layout/hierarchy3"/>
    <dgm:cxn modelId="{D7CF3AD7-4592-490D-80E7-03612B9C8901}" type="presParOf" srcId="{42E96A30-86AA-4D4E-9892-8C617A681F20}" destId="{EEFA15EF-1191-45CE-B893-6CEFBBD7894E}" srcOrd="6" destOrd="0" presId="urn:microsoft.com/office/officeart/2005/8/layout/hierarchy3"/>
    <dgm:cxn modelId="{DEB0D1A0-FE2A-48A0-8324-9A1DBFB042C0}" type="presParOf" srcId="{42E96A30-86AA-4D4E-9892-8C617A681F20}" destId="{9895B6AB-2AED-4D26-BC66-AC6ACBDBEB00}" srcOrd="7" destOrd="0" presId="urn:microsoft.com/office/officeart/2005/8/layout/hierarchy3"/>
    <dgm:cxn modelId="{56764D1D-BAFB-4F8A-B375-69390CD37177}" type="presParOf" srcId="{42E96A30-86AA-4D4E-9892-8C617A681F20}" destId="{DB960535-8397-414E-8851-806192B8D767}" srcOrd="8" destOrd="0" presId="urn:microsoft.com/office/officeart/2005/8/layout/hierarchy3"/>
    <dgm:cxn modelId="{E1306DE8-9446-4014-8607-5451D6941728}" type="presParOf" srcId="{42E96A30-86AA-4D4E-9892-8C617A681F20}" destId="{8F707440-333C-4142-9B3B-F17200C1AF1C}" srcOrd="9" destOrd="0" presId="urn:microsoft.com/office/officeart/2005/8/layout/hierarchy3"/>
    <dgm:cxn modelId="{82AC4787-25C8-45A6-A968-E06439AEDEAC}" type="presParOf" srcId="{E0D77D3A-A222-4F22-AE4D-6421EF005DEC}" destId="{5BFE9862-AFDE-47BD-A42B-1BF3A4DDFD85}" srcOrd="1" destOrd="0" presId="urn:microsoft.com/office/officeart/2005/8/layout/hierarchy3"/>
    <dgm:cxn modelId="{62AA2F87-6E8C-4539-8663-B28BDB067AF4}" type="presParOf" srcId="{5BFE9862-AFDE-47BD-A42B-1BF3A4DDFD85}" destId="{727B24C5-1429-4E04-BFBF-4BF7EA2E72B5}" srcOrd="0" destOrd="0" presId="urn:microsoft.com/office/officeart/2005/8/layout/hierarchy3"/>
    <dgm:cxn modelId="{42A4E5D2-BA31-479A-B977-5E0B44ED7154}" type="presParOf" srcId="{727B24C5-1429-4E04-BFBF-4BF7EA2E72B5}" destId="{A5CF05DE-5019-4814-8A73-E6F793B0B08B}" srcOrd="0" destOrd="0" presId="urn:microsoft.com/office/officeart/2005/8/layout/hierarchy3"/>
    <dgm:cxn modelId="{336BF360-F548-43F6-BC99-4FB3F2067666}" type="presParOf" srcId="{727B24C5-1429-4E04-BFBF-4BF7EA2E72B5}" destId="{0E419164-7031-421E-A769-B03DCBDEFE18}" srcOrd="1" destOrd="0" presId="urn:microsoft.com/office/officeart/2005/8/layout/hierarchy3"/>
    <dgm:cxn modelId="{27E9540F-A1DD-4480-BE65-093A1770245F}" type="presParOf" srcId="{5BFE9862-AFDE-47BD-A42B-1BF3A4DDFD85}" destId="{BD57C380-D11E-4680-8165-AFC8D85E926A}" srcOrd="1" destOrd="0" presId="urn:microsoft.com/office/officeart/2005/8/layout/hierarchy3"/>
    <dgm:cxn modelId="{0C9C50EE-068E-4886-BFA5-A060A733BA9D}" type="presParOf" srcId="{BD57C380-D11E-4680-8165-AFC8D85E926A}" destId="{04401355-83D2-4348-A2AA-CAADC5292975}" srcOrd="0" destOrd="0" presId="urn:microsoft.com/office/officeart/2005/8/layout/hierarchy3"/>
    <dgm:cxn modelId="{6A8C238A-773C-4DBD-872F-122DB9EAE2BD}" type="presParOf" srcId="{BD57C380-D11E-4680-8165-AFC8D85E926A}" destId="{4B38DA33-2317-444C-98A3-E0D93E346A34}" srcOrd="1" destOrd="0" presId="urn:microsoft.com/office/officeart/2005/8/layout/hierarchy3"/>
    <dgm:cxn modelId="{D8A5CFA3-DBE2-4151-9FCC-602DFFA9885F}" type="presParOf" srcId="{BD57C380-D11E-4680-8165-AFC8D85E926A}" destId="{C5C8DEC6-21B8-4B46-9B5C-2C833C3953EC}" srcOrd="2" destOrd="0" presId="urn:microsoft.com/office/officeart/2005/8/layout/hierarchy3"/>
    <dgm:cxn modelId="{9EF39D68-4956-4EDB-8C54-2CB542B4785B}" type="presParOf" srcId="{BD57C380-D11E-4680-8165-AFC8D85E926A}" destId="{D75D6175-BABD-4CE6-A9D7-CED9F070C6A1}" srcOrd="3" destOrd="0" presId="urn:microsoft.com/office/officeart/2005/8/layout/hierarchy3"/>
    <dgm:cxn modelId="{103912CC-620C-4F25-A168-EA05EE64614F}" type="presParOf" srcId="{BD57C380-D11E-4680-8165-AFC8D85E926A}" destId="{C8C2D9D9-FD97-46AC-B46E-2808E4D29FE9}" srcOrd="4" destOrd="0" presId="urn:microsoft.com/office/officeart/2005/8/layout/hierarchy3"/>
    <dgm:cxn modelId="{B73C686C-8919-4C03-A87D-B93E0785702B}" type="presParOf" srcId="{BD57C380-D11E-4680-8165-AFC8D85E926A}" destId="{27E4150D-E3CB-4414-B7F5-06D8436283B8}" srcOrd="5" destOrd="0" presId="urn:microsoft.com/office/officeart/2005/8/layout/hierarchy3"/>
    <dgm:cxn modelId="{183614A7-48B5-40CA-8B69-84D2F3823783}" type="presParOf" srcId="{BD57C380-D11E-4680-8165-AFC8D85E926A}" destId="{EDDF3D54-606C-470E-929F-7566C83EB8FA}" srcOrd="6" destOrd="0" presId="urn:microsoft.com/office/officeart/2005/8/layout/hierarchy3"/>
    <dgm:cxn modelId="{54CEA2B3-7A0D-43E9-BEF8-5938F31CA6F5}" type="presParOf" srcId="{BD57C380-D11E-4680-8165-AFC8D85E926A}" destId="{A281D257-40F4-442A-8E1A-64E91A3FE336}" srcOrd="7" destOrd="0" presId="urn:microsoft.com/office/officeart/2005/8/layout/hierarchy3"/>
    <dgm:cxn modelId="{57576D98-B434-4AFF-9AA3-A72C6A247358}" type="presParOf" srcId="{BD57C380-D11E-4680-8165-AFC8D85E926A}" destId="{B8042ED4-1C7F-4431-8B5B-4927DC7441CF}" srcOrd="8" destOrd="0" presId="urn:microsoft.com/office/officeart/2005/8/layout/hierarchy3"/>
    <dgm:cxn modelId="{E2AE93CD-6145-4A24-9685-EFA1D8D6BB3B}" type="presParOf" srcId="{BD57C380-D11E-4680-8165-AFC8D85E926A}" destId="{D23A6A3E-DD6E-4452-8D08-BF074872DCE5}" srcOrd="9" destOrd="0" presId="urn:microsoft.com/office/officeart/2005/8/layout/hierarchy3"/>
    <dgm:cxn modelId="{EF7CDCAB-EF55-4F9D-9EBD-8B18FD722ADC}" type="presParOf" srcId="{E0D77D3A-A222-4F22-AE4D-6421EF005DEC}" destId="{A7136FAD-BEBF-4C4A-B144-940057C6865B}" srcOrd="2" destOrd="0" presId="urn:microsoft.com/office/officeart/2005/8/layout/hierarchy3"/>
    <dgm:cxn modelId="{0FD6A3C5-2C5A-44E3-9EE6-4CD4FA68806D}" type="presParOf" srcId="{A7136FAD-BEBF-4C4A-B144-940057C6865B}" destId="{3A3C8BCC-4927-44FC-8B2F-7E706EEE2452}" srcOrd="0" destOrd="0" presId="urn:microsoft.com/office/officeart/2005/8/layout/hierarchy3"/>
    <dgm:cxn modelId="{EC7A8E11-8598-49A4-8434-B7D2620EFF90}" type="presParOf" srcId="{3A3C8BCC-4927-44FC-8B2F-7E706EEE2452}" destId="{E2BD3D07-731B-40B0-B9FC-279B57B5348C}" srcOrd="0" destOrd="0" presId="urn:microsoft.com/office/officeart/2005/8/layout/hierarchy3"/>
    <dgm:cxn modelId="{1C7C5A5A-9015-4E7B-8AB7-85A9AC5097FC}" type="presParOf" srcId="{3A3C8BCC-4927-44FC-8B2F-7E706EEE2452}" destId="{79F0792A-DB79-4CF7-B901-B4FE05330199}" srcOrd="1" destOrd="0" presId="urn:microsoft.com/office/officeart/2005/8/layout/hierarchy3"/>
    <dgm:cxn modelId="{BB83409D-4931-4BDE-AC78-FD59CB0B1D1A}" type="presParOf" srcId="{A7136FAD-BEBF-4C4A-B144-940057C6865B}" destId="{D2F922D4-7143-4D74-A94C-18BFC297D243}" srcOrd="1" destOrd="0" presId="urn:microsoft.com/office/officeart/2005/8/layout/hierarchy3"/>
    <dgm:cxn modelId="{A872FF90-AC70-4609-88C5-8CDF7B8110DA}" type="presParOf" srcId="{D2F922D4-7143-4D74-A94C-18BFC297D243}" destId="{C40B18BD-3A97-4BE3-A5C4-0F35E4D3494B}" srcOrd="0" destOrd="0" presId="urn:microsoft.com/office/officeart/2005/8/layout/hierarchy3"/>
    <dgm:cxn modelId="{818900E7-84EC-48CE-AABD-83EC2C687BFD}" type="presParOf" srcId="{D2F922D4-7143-4D74-A94C-18BFC297D243}" destId="{BC93BABE-83D3-453D-866F-5473AF667FE3}" srcOrd="1" destOrd="0" presId="urn:microsoft.com/office/officeart/2005/8/layout/hierarchy3"/>
    <dgm:cxn modelId="{CF24EEC6-ADC4-4401-907B-D4DF88C2C783}" type="presParOf" srcId="{D2F922D4-7143-4D74-A94C-18BFC297D243}" destId="{4BE785B1-79DE-423C-B3A7-8598DEB76CE4}" srcOrd="2" destOrd="0" presId="urn:microsoft.com/office/officeart/2005/8/layout/hierarchy3"/>
    <dgm:cxn modelId="{9CA2BDFB-33E8-4ADA-87DD-CC2298106C19}" type="presParOf" srcId="{D2F922D4-7143-4D74-A94C-18BFC297D243}" destId="{EB6ABA43-C124-4C64-9545-D2AA925DB304}" srcOrd="3" destOrd="0" presId="urn:microsoft.com/office/officeart/2005/8/layout/hierarchy3"/>
    <dgm:cxn modelId="{C3A8D724-F7B6-44E9-86B8-FBB334B6A52C}" type="presParOf" srcId="{D2F922D4-7143-4D74-A94C-18BFC297D243}" destId="{87B053DD-361B-41AE-AE1F-51BB326100FB}" srcOrd="4" destOrd="0" presId="urn:microsoft.com/office/officeart/2005/8/layout/hierarchy3"/>
    <dgm:cxn modelId="{C4163059-CA01-4EB2-80F4-F0FB3CF20697}" type="presParOf" srcId="{D2F922D4-7143-4D74-A94C-18BFC297D243}" destId="{5A894A4F-31B8-4875-AD9B-A3C80A42341F}" srcOrd="5" destOrd="0" presId="urn:microsoft.com/office/officeart/2005/8/layout/hierarchy3"/>
    <dgm:cxn modelId="{89906BF1-F679-475B-9F9C-72150E575465}" type="presParOf" srcId="{D2F922D4-7143-4D74-A94C-18BFC297D243}" destId="{231FB836-0391-4FED-8019-8335D52AEF04}" srcOrd="6" destOrd="0" presId="urn:microsoft.com/office/officeart/2005/8/layout/hierarchy3"/>
    <dgm:cxn modelId="{04CFEC90-4D58-4EC3-A980-B8AC6469C8C4}" type="presParOf" srcId="{D2F922D4-7143-4D74-A94C-18BFC297D243}" destId="{3A82F454-7B59-479A-985C-6781DDE9F43F}" srcOrd="7" destOrd="0" presId="urn:microsoft.com/office/officeart/2005/8/layout/hierarchy3"/>
    <dgm:cxn modelId="{CDCCD1C0-129C-47F2-A7C3-3F9733246756}" type="presParOf" srcId="{D2F922D4-7143-4D74-A94C-18BFC297D243}" destId="{9CDD89B1-AE7D-4463-ADC9-68C6CAB12723}" srcOrd="8" destOrd="0" presId="urn:microsoft.com/office/officeart/2005/8/layout/hierarchy3"/>
    <dgm:cxn modelId="{797CAF6A-637D-4BFD-B5FE-C9A9C1382BDA}" type="presParOf" srcId="{D2F922D4-7143-4D74-A94C-18BFC297D243}" destId="{C82EC9BA-B6B1-4844-BC4D-72893994A737}"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ED711-0B2F-40EE-90F4-E2F38305D1D5}">
      <dsp:nvSpPr>
        <dsp:cNvPr id="0" name=""/>
        <dsp:cNvSpPr/>
      </dsp:nvSpPr>
      <dsp:spPr>
        <a:xfrm>
          <a:off x="440" y="547404"/>
          <a:ext cx="1833307" cy="679400"/>
        </a:xfrm>
        <a:prstGeom prst="roundRect">
          <a:avLst>
            <a:gd name="adj" fmla="val 10000"/>
          </a:avLst>
        </a:prstGeom>
        <a:solidFill>
          <a:srgbClr val="0382D3"/>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rPr>
            <a:t>Ogden</a:t>
          </a:r>
        </a:p>
        <a:p>
          <a:pPr lvl="0" algn="ctr" defTabSz="622300">
            <a:lnSpc>
              <a:spcPct val="90000"/>
            </a:lnSpc>
            <a:spcBef>
              <a:spcPct val="0"/>
            </a:spcBef>
            <a:spcAft>
              <a:spcPct val="35000"/>
            </a:spcAft>
          </a:pPr>
          <a:r>
            <a:rPr lang="en-US" sz="1400" b="1" kern="1200" dirty="0" smtClean="0">
              <a:solidFill>
                <a:schemeClr val="tx1"/>
              </a:solidFill>
              <a:effectLst/>
            </a:rPr>
            <a:t>Air Logistics Complex</a:t>
          </a:r>
          <a:endParaRPr lang="en-US" sz="1400" b="1" kern="1200" dirty="0">
            <a:solidFill>
              <a:schemeClr val="tx1"/>
            </a:solidFill>
            <a:effectLst/>
          </a:endParaRPr>
        </a:p>
      </dsp:txBody>
      <dsp:txXfrm>
        <a:off x="20339" y="567303"/>
        <a:ext cx="1793509" cy="639602"/>
      </dsp:txXfrm>
    </dsp:sp>
    <dsp:sp modelId="{B167DD01-C364-4F12-9362-E9341E9EEAFA}">
      <dsp:nvSpPr>
        <dsp:cNvPr id="0" name=""/>
        <dsp:cNvSpPr/>
      </dsp:nvSpPr>
      <dsp:spPr>
        <a:xfrm>
          <a:off x="183770" y="1226804"/>
          <a:ext cx="194375" cy="557380"/>
        </a:xfrm>
        <a:custGeom>
          <a:avLst/>
          <a:gdLst/>
          <a:ahLst/>
          <a:cxnLst/>
          <a:rect l="0" t="0" r="0" b="0"/>
          <a:pathLst>
            <a:path>
              <a:moveTo>
                <a:pt x="0" y="0"/>
              </a:moveTo>
              <a:lnTo>
                <a:pt x="0" y="557380"/>
              </a:lnTo>
              <a:lnTo>
                <a:pt x="194375" y="557380"/>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3E6C113-3187-482D-A6CC-E16286A94BE5}">
      <dsp:nvSpPr>
        <dsp:cNvPr id="0" name=""/>
        <dsp:cNvSpPr/>
      </dsp:nvSpPr>
      <dsp:spPr>
        <a:xfrm>
          <a:off x="378145" y="1444484"/>
          <a:ext cx="1805867" cy="679400"/>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F-16, A-10, F-22, F-35,   C-130, T-38, ICBMS</a:t>
          </a:r>
          <a:endParaRPr lang="en-US" sz="1300" b="1" kern="1200" dirty="0">
            <a:solidFill>
              <a:schemeClr val="tx1"/>
            </a:solidFill>
          </a:endParaRPr>
        </a:p>
      </dsp:txBody>
      <dsp:txXfrm>
        <a:off x="398044" y="1464383"/>
        <a:ext cx="1766069" cy="639602"/>
      </dsp:txXfrm>
    </dsp:sp>
    <dsp:sp modelId="{BFAD4E69-E1D3-4E70-BE4A-75ECA50136AC}">
      <dsp:nvSpPr>
        <dsp:cNvPr id="0" name=""/>
        <dsp:cNvSpPr/>
      </dsp:nvSpPr>
      <dsp:spPr>
        <a:xfrm>
          <a:off x="183770" y="1226804"/>
          <a:ext cx="201593" cy="1270886"/>
        </a:xfrm>
        <a:custGeom>
          <a:avLst/>
          <a:gdLst/>
          <a:ahLst/>
          <a:cxnLst/>
          <a:rect l="0" t="0" r="0" b="0"/>
          <a:pathLst>
            <a:path>
              <a:moveTo>
                <a:pt x="0" y="0"/>
              </a:moveTo>
              <a:lnTo>
                <a:pt x="0" y="1270886"/>
              </a:lnTo>
              <a:lnTo>
                <a:pt x="201593" y="1270886"/>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8156F94-3B51-4DB3-A012-DDDF5380B768}">
      <dsp:nvSpPr>
        <dsp:cNvPr id="0" name=""/>
        <dsp:cNvSpPr/>
      </dsp:nvSpPr>
      <dsp:spPr>
        <a:xfrm>
          <a:off x="385363" y="2330796"/>
          <a:ext cx="1766604" cy="333789"/>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Landing Gear</a:t>
          </a:r>
          <a:endParaRPr lang="en-US" sz="1300" b="1" kern="1200" dirty="0">
            <a:solidFill>
              <a:schemeClr val="tx1"/>
            </a:solidFill>
          </a:endParaRPr>
        </a:p>
      </dsp:txBody>
      <dsp:txXfrm>
        <a:off x="395139" y="2340572"/>
        <a:ext cx="1747052" cy="314237"/>
      </dsp:txXfrm>
    </dsp:sp>
    <dsp:sp modelId="{9A451978-6611-4D73-A0C0-B03C5BFC2576}">
      <dsp:nvSpPr>
        <dsp:cNvPr id="0" name=""/>
        <dsp:cNvSpPr/>
      </dsp:nvSpPr>
      <dsp:spPr>
        <a:xfrm>
          <a:off x="183770" y="1226804"/>
          <a:ext cx="201593" cy="1754323"/>
        </a:xfrm>
        <a:custGeom>
          <a:avLst/>
          <a:gdLst/>
          <a:ahLst/>
          <a:cxnLst/>
          <a:rect l="0" t="0" r="0" b="0"/>
          <a:pathLst>
            <a:path>
              <a:moveTo>
                <a:pt x="0" y="0"/>
              </a:moveTo>
              <a:lnTo>
                <a:pt x="0" y="1754323"/>
              </a:lnTo>
              <a:lnTo>
                <a:pt x="201593" y="1754323"/>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0DC214-D22F-4BBD-96DC-3C9E148660DE}">
      <dsp:nvSpPr>
        <dsp:cNvPr id="0" name=""/>
        <dsp:cNvSpPr/>
      </dsp:nvSpPr>
      <dsp:spPr>
        <a:xfrm>
          <a:off x="385363" y="2840469"/>
          <a:ext cx="1742667" cy="281319"/>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smtClean="0"/>
            <a:t>Deployable Field Teams</a:t>
          </a:r>
          <a:endParaRPr lang="en-US" sz="1100" b="1" kern="1200" dirty="0"/>
        </a:p>
      </dsp:txBody>
      <dsp:txXfrm>
        <a:off x="393603" y="2848709"/>
        <a:ext cx="1726187" cy="264839"/>
      </dsp:txXfrm>
    </dsp:sp>
    <dsp:sp modelId="{EEFA15EF-1191-45CE-B893-6CEFBBD7894E}">
      <dsp:nvSpPr>
        <dsp:cNvPr id="0" name=""/>
        <dsp:cNvSpPr/>
      </dsp:nvSpPr>
      <dsp:spPr>
        <a:xfrm>
          <a:off x="183770" y="1226804"/>
          <a:ext cx="213637" cy="2308045"/>
        </a:xfrm>
        <a:custGeom>
          <a:avLst/>
          <a:gdLst/>
          <a:ahLst/>
          <a:cxnLst/>
          <a:rect l="0" t="0" r="0" b="0"/>
          <a:pathLst>
            <a:path>
              <a:moveTo>
                <a:pt x="0" y="0"/>
              </a:moveTo>
              <a:lnTo>
                <a:pt x="0" y="2308045"/>
              </a:lnTo>
              <a:lnTo>
                <a:pt x="213637" y="2308045"/>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95B6AB-2AED-4D26-BC66-AC6ACBDBEB00}">
      <dsp:nvSpPr>
        <dsp:cNvPr id="0" name=""/>
        <dsp:cNvSpPr/>
      </dsp:nvSpPr>
      <dsp:spPr>
        <a:xfrm>
          <a:off x="397408" y="3287997"/>
          <a:ext cx="1758842" cy="493706"/>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ts val="0"/>
            </a:spcAft>
          </a:pPr>
          <a:r>
            <a:rPr lang="en-US" sz="1300" b="1" i="0" kern="1200" dirty="0" smtClean="0">
              <a:solidFill>
                <a:schemeClr val="tx1"/>
              </a:solidFill>
            </a:rPr>
            <a:t>91K Exchangeables</a:t>
          </a:r>
          <a:endParaRPr lang="en-US" sz="1300" b="1" i="0" kern="1200" dirty="0">
            <a:solidFill>
              <a:schemeClr val="tx1"/>
            </a:solidFill>
          </a:endParaRPr>
        </a:p>
      </dsp:txBody>
      <dsp:txXfrm>
        <a:off x="411868" y="3302457"/>
        <a:ext cx="1729922" cy="464786"/>
      </dsp:txXfrm>
    </dsp:sp>
    <dsp:sp modelId="{DB960535-8397-414E-8851-806192B8D767}">
      <dsp:nvSpPr>
        <dsp:cNvPr id="0" name=""/>
        <dsp:cNvSpPr/>
      </dsp:nvSpPr>
      <dsp:spPr>
        <a:xfrm>
          <a:off x="183770" y="1226804"/>
          <a:ext cx="189559" cy="3079001"/>
        </a:xfrm>
        <a:custGeom>
          <a:avLst/>
          <a:gdLst/>
          <a:ahLst/>
          <a:cxnLst/>
          <a:rect l="0" t="0" r="0" b="0"/>
          <a:pathLst>
            <a:path>
              <a:moveTo>
                <a:pt x="0" y="0"/>
              </a:moveTo>
              <a:lnTo>
                <a:pt x="0" y="3079001"/>
              </a:lnTo>
              <a:lnTo>
                <a:pt x="189559" y="3079001"/>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F707440-333C-4142-9B3B-F17200C1AF1C}">
      <dsp:nvSpPr>
        <dsp:cNvPr id="0" name=""/>
        <dsp:cNvSpPr/>
      </dsp:nvSpPr>
      <dsp:spPr>
        <a:xfrm>
          <a:off x="373330" y="3961357"/>
          <a:ext cx="1842186" cy="688898"/>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OFPs, Msn Planning, Test Equip, Support Equip, Msn Support</a:t>
          </a:r>
          <a:endParaRPr lang="en-US" sz="1500" b="1" kern="1200" dirty="0" smtClean="0">
            <a:solidFill>
              <a:schemeClr val="tx1"/>
            </a:solidFill>
          </a:endParaRPr>
        </a:p>
      </dsp:txBody>
      <dsp:txXfrm>
        <a:off x="393507" y="3981534"/>
        <a:ext cx="1801832" cy="648544"/>
      </dsp:txXfrm>
    </dsp:sp>
    <dsp:sp modelId="{A5CF05DE-5019-4814-8A73-E6F793B0B08B}">
      <dsp:nvSpPr>
        <dsp:cNvPr id="0" name=""/>
        <dsp:cNvSpPr/>
      </dsp:nvSpPr>
      <dsp:spPr>
        <a:xfrm>
          <a:off x="2182326" y="547404"/>
          <a:ext cx="1833307" cy="679400"/>
        </a:xfrm>
        <a:prstGeom prst="roundRect">
          <a:avLst>
            <a:gd name="adj" fmla="val 10000"/>
          </a:avLst>
        </a:prstGeom>
        <a:solidFill>
          <a:srgbClr val="03B029"/>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rPr>
            <a:t>Oklahoma City </a:t>
          </a:r>
        </a:p>
        <a:p>
          <a:pPr lvl="0" algn="ctr" defTabSz="622300">
            <a:lnSpc>
              <a:spcPct val="90000"/>
            </a:lnSpc>
            <a:spcBef>
              <a:spcPct val="0"/>
            </a:spcBef>
            <a:spcAft>
              <a:spcPct val="35000"/>
            </a:spcAft>
          </a:pPr>
          <a:r>
            <a:rPr lang="en-US" sz="1400" b="1" kern="1200" dirty="0" smtClean="0">
              <a:solidFill>
                <a:schemeClr val="tx1"/>
              </a:solidFill>
              <a:effectLst/>
            </a:rPr>
            <a:t>Air Logistics Complex</a:t>
          </a:r>
          <a:endParaRPr lang="en-US" sz="1400" b="1" kern="1200" dirty="0">
            <a:solidFill>
              <a:schemeClr val="tx1"/>
            </a:solidFill>
            <a:effectLst/>
          </a:endParaRPr>
        </a:p>
      </dsp:txBody>
      <dsp:txXfrm>
        <a:off x="2202225" y="567303"/>
        <a:ext cx="1793509" cy="639602"/>
      </dsp:txXfrm>
    </dsp:sp>
    <dsp:sp modelId="{04401355-83D2-4348-A2AA-CAADC5292975}">
      <dsp:nvSpPr>
        <dsp:cNvPr id="0" name=""/>
        <dsp:cNvSpPr/>
      </dsp:nvSpPr>
      <dsp:spPr>
        <a:xfrm>
          <a:off x="2365657" y="1226804"/>
          <a:ext cx="198984" cy="565845"/>
        </a:xfrm>
        <a:custGeom>
          <a:avLst/>
          <a:gdLst/>
          <a:ahLst/>
          <a:cxnLst/>
          <a:rect l="0" t="0" r="0" b="0"/>
          <a:pathLst>
            <a:path>
              <a:moveTo>
                <a:pt x="0" y="0"/>
              </a:moveTo>
              <a:lnTo>
                <a:pt x="0" y="565845"/>
              </a:lnTo>
              <a:lnTo>
                <a:pt x="198984" y="565845"/>
              </a:lnTo>
            </a:path>
          </a:pathLst>
        </a:custGeom>
        <a:noFill/>
        <a:ln w="28575" cap="flat" cmpd="sng" algn="ctr">
          <a:solidFill>
            <a:scrgbClr r="0" g="0" b="0"/>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38DA33-2317-444C-98A3-E0D93E346A34}">
      <dsp:nvSpPr>
        <dsp:cNvPr id="0" name=""/>
        <dsp:cNvSpPr/>
      </dsp:nvSpPr>
      <dsp:spPr>
        <a:xfrm>
          <a:off x="2564641" y="1452950"/>
          <a:ext cx="1802530" cy="679400"/>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100000"/>
            </a:lnSpc>
            <a:spcBef>
              <a:spcPct val="0"/>
            </a:spcBef>
            <a:spcAft>
              <a:spcPts val="0"/>
            </a:spcAft>
          </a:pPr>
          <a:r>
            <a:rPr lang="en-US" sz="1300" b="1" kern="1200" dirty="0" smtClean="0">
              <a:solidFill>
                <a:schemeClr val="tx1"/>
              </a:solidFill>
            </a:rPr>
            <a:t>KC-135, B-1, B-52, </a:t>
          </a:r>
        </a:p>
        <a:p>
          <a:pPr lvl="0" algn="ctr" defTabSz="577850">
            <a:lnSpc>
              <a:spcPct val="100000"/>
            </a:lnSpc>
            <a:spcBef>
              <a:spcPct val="0"/>
            </a:spcBef>
            <a:spcAft>
              <a:spcPts val="0"/>
            </a:spcAft>
          </a:pPr>
          <a:r>
            <a:rPr lang="en-US" sz="1300" b="1" kern="1200" dirty="0" smtClean="0">
              <a:solidFill>
                <a:schemeClr val="tx1"/>
              </a:solidFill>
            </a:rPr>
            <a:t>E-3, E-6</a:t>
          </a:r>
          <a:endParaRPr lang="en-US" sz="1300" b="1" kern="1200" dirty="0">
            <a:solidFill>
              <a:schemeClr val="tx1"/>
            </a:solidFill>
          </a:endParaRPr>
        </a:p>
      </dsp:txBody>
      <dsp:txXfrm>
        <a:off x="2584540" y="1472849"/>
        <a:ext cx="1762732" cy="639602"/>
      </dsp:txXfrm>
    </dsp:sp>
    <dsp:sp modelId="{C5C8DEC6-21B8-4B46-9B5C-2C833C3953EC}">
      <dsp:nvSpPr>
        <dsp:cNvPr id="0" name=""/>
        <dsp:cNvSpPr/>
      </dsp:nvSpPr>
      <dsp:spPr>
        <a:xfrm>
          <a:off x="2365657" y="1226804"/>
          <a:ext cx="190722" cy="1270886"/>
        </a:xfrm>
        <a:custGeom>
          <a:avLst/>
          <a:gdLst/>
          <a:ahLst/>
          <a:cxnLst/>
          <a:rect l="0" t="0" r="0" b="0"/>
          <a:pathLst>
            <a:path>
              <a:moveTo>
                <a:pt x="0" y="0"/>
              </a:moveTo>
              <a:lnTo>
                <a:pt x="0" y="1270886"/>
              </a:lnTo>
              <a:lnTo>
                <a:pt x="190722" y="1270886"/>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5D6175-BABD-4CE6-A9D7-CED9F070C6A1}">
      <dsp:nvSpPr>
        <dsp:cNvPr id="0" name=""/>
        <dsp:cNvSpPr/>
      </dsp:nvSpPr>
      <dsp:spPr>
        <a:xfrm>
          <a:off x="2556379" y="2330796"/>
          <a:ext cx="1813466" cy="333789"/>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Engines</a:t>
          </a:r>
        </a:p>
      </dsp:txBody>
      <dsp:txXfrm>
        <a:off x="2566155" y="2340572"/>
        <a:ext cx="1793914" cy="314237"/>
      </dsp:txXfrm>
    </dsp:sp>
    <dsp:sp modelId="{C8C2D9D9-FD97-46AC-B46E-2808E4D29FE9}">
      <dsp:nvSpPr>
        <dsp:cNvPr id="0" name=""/>
        <dsp:cNvSpPr/>
      </dsp:nvSpPr>
      <dsp:spPr>
        <a:xfrm>
          <a:off x="2365657" y="1226804"/>
          <a:ext cx="208767" cy="1740151"/>
        </a:xfrm>
        <a:custGeom>
          <a:avLst/>
          <a:gdLst/>
          <a:ahLst/>
          <a:cxnLst/>
          <a:rect l="0" t="0" r="0" b="0"/>
          <a:pathLst>
            <a:path>
              <a:moveTo>
                <a:pt x="0" y="0"/>
              </a:moveTo>
              <a:lnTo>
                <a:pt x="0" y="1740151"/>
              </a:lnTo>
              <a:lnTo>
                <a:pt x="208767" y="1740151"/>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E4150D-E3CB-4414-B7F5-06D8436283B8}">
      <dsp:nvSpPr>
        <dsp:cNvPr id="0" name=""/>
        <dsp:cNvSpPr/>
      </dsp:nvSpPr>
      <dsp:spPr>
        <a:xfrm>
          <a:off x="2574424" y="2812124"/>
          <a:ext cx="1798160" cy="309663"/>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smtClean="0"/>
            <a:t>Deployable Field Teams</a:t>
          </a:r>
          <a:endParaRPr lang="en-US" sz="1100" b="1" kern="1200" dirty="0"/>
        </a:p>
      </dsp:txBody>
      <dsp:txXfrm>
        <a:off x="2583494" y="2821194"/>
        <a:ext cx="1780020" cy="291523"/>
      </dsp:txXfrm>
    </dsp:sp>
    <dsp:sp modelId="{EDDF3D54-606C-470E-929F-7566C83EB8FA}">
      <dsp:nvSpPr>
        <dsp:cNvPr id="0" name=""/>
        <dsp:cNvSpPr/>
      </dsp:nvSpPr>
      <dsp:spPr>
        <a:xfrm>
          <a:off x="2365657" y="1226804"/>
          <a:ext cx="225138" cy="2299444"/>
        </a:xfrm>
        <a:custGeom>
          <a:avLst/>
          <a:gdLst/>
          <a:ahLst/>
          <a:cxnLst/>
          <a:rect l="0" t="0" r="0" b="0"/>
          <a:pathLst>
            <a:path>
              <a:moveTo>
                <a:pt x="0" y="0"/>
              </a:moveTo>
              <a:lnTo>
                <a:pt x="0" y="2299444"/>
              </a:lnTo>
              <a:lnTo>
                <a:pt x="225138" y="2299444"/>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81D257-40F4-442A-8E1A-64E91A3FE336}">
      <dsp:nvSpPr>
        <dsp:cNvPr id="0" name=""/>
        <dsp:cNvSpPr/>
      </dsp:nvSpPr>
      <dsp:spPr>
        <a:xfrm>
          <a:off x="2590795" y="3275557"/>
          <a:ext cx="1815053" cy="501383"/>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i="0" kern="1200" dirty="0" smtClean="0">
              <a:solidFill>
                <a:schemeClr val="tx1"/>
              </a:solidFill>
            </a:rPr>
            <a:t>73K Exchangeables </a:t>
          </a:r>
          <a:endParaRPr lang="en-US" sz="1300" b="1" i="0" kern="1200" dirty="0">
            <a:solidFill>
              <a:schemeClr val="tx1"/>
            </a:solidFill>
          </a:endParaRPr>
        </a:p>
      </dsp:txBody>
      <dsp:txXfrm>
        <a:off x="2605480" y="3290242"/>
        <a:ext cx="1785683" cy="472013"/>
      </dsp:txXfrm>
    </dsp:sp>
    <dsp:sp modelId="{B8042ED4-1C7F-4431-8B5B-4927DC7441CF}">
      <dsp:nvSpPr>
        <dsp:cNvPr id="0" name=""/>
        <dsp:cNvSpPr/>
      </dsp:nvSpPr>
      <dsp:spPr>
        <a:xfrm>
          <a:off x="2365657" y="1226804"/>
          <a:ext cx="176949" cy="3062363"/>
        </a:xfrm>
        <a:custGeom>
          <a:avLst/>
          <a:gdLst/>
          <a:ahLst/>
          <a:cxnLst/>
          <a:rect l="0" t="0" r="0" b="0"/>
          <a:pathLst>
            <a:path>
              <a:moveTo>
                <a:pt x="0" y="0"/>
              </a:moveTo>
              <a:lnTo>
                <a:pt x="0" y="3062363"/>
              </a:lnTo>
              <a:lnTo>
                <a:pt x="176949" y="3062363"/>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3A6A3E-DD6E-4452-8D08-BF074872DCE5}">
      <dsp:nvSpPr>
        <dsp:cNvPr id="0" name=""/>
        <dsp:cNvSpPr/>
      </dsp:nvSpPr>
      <dsp:spPr>
        <a:xfrm>
          <a:off x="2542606" y="3961357"/>
          <a:ext cx="1800791" cy="655621"/>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OFPs, Msn Planning, Test Equip, Support Equip, Msn Support</a:t>
          </a:r>
          <a:endParaRPr lang="en-US" sz="1200" b="1" kern="1200" dirty="0">
            <a:solidFill>
              <a:schemeClr val="tx1"/>
            </a:solidFill>
          </a:endParaRPr>
        </a:p>
      </dsp:txBody>
      <dsp:txXfrm>
        <a:off x="2561808" y="3980559"/>
        <a:ext cx="1762387" cy="617217"/>
      </dsp:txXfrm>
    </dsp:sp>
    <dsp:sp modelId="{E2BD3D07-731B-40B0-B9FC-279B57B5348C}">
      <dsp:nvSpPr>
        <dsp:cNvPr id="0" name=""/>
        <dsp:cNvSpPr/>
      </dsp:nvSpPr>
      <dsp:spPr>
        <a:xfrm>
          <a:off x="4355334" y="547404"/>
          <a:ext cx="1833307" cy="679400"/>
        </a:xfrm>
        <a:prstGeom prst="roundRect">
          <a:avLst>
            <a:gd name="adj" fmla="val 10000"/>
          </a:avLst>
        </a:prstGeom>
        <a:solidFill>
          <a:srgbClr val="FFAB00"/>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rPr>
            <a:t>Warner Robins </a:t>
          </a:r>
        </a:p>
        <a:p>
          <a:pPr lvl="0" algn="ctr" defTabSz="622300">
            <a:lnSpc>
              <a:spcPct val="90000"/>
            </a:lnSpc>
            <a:spcBef>
              <a:spcPct val="0"/>
            </a:spcBef>
            <a:spcAft>
              <a:spcPct val="35000"/>
            </a:spcAft>
          </a:pPr>
          <a:r>
            <a:rPr lang="en-US" sz="1400" b="1" kern="1200" dirty="0" smtClean="0">
              <a:solidFill>
                <a:schemeClr val="tx1"/>
              </a:solidFill>
              <a:effectLst/>
            </a:rPr>
            <a:t>Air Logistics Complex</a:t>
          </a:r>
          <a:endParaRPr lang="en-US" sz="1400" b="1" kern="1200" dirty="0">
            <a:solidFill>
              <a:schemeClr val="tx1"/>
            </a:solidFill>
            <a:effectLst/>
          </a:endParaRPr>
        </a:p>
      </dsp:txBody>
      <dsp:txXfrm>
        <a:off x="4375233" y="567303"/>
        <a:ext cx="1793509" cy="639602"/>
      </dsp:txXfrm>
    </dsp:sp>
    <dsp:sp modelId="{C40B18BD-3A97-4BE3-A5C4-0F35E4D3494B}">
      <dsp:nvSpPr>
        <dsp:cNvPr id="0" name=""/>
        <dsp:cNvSpPr/>
      </dsp:nvSpPr>
      <dsp:spPr>
        <a:xfrm>
          <a:off x="4538664" y="1226804"/>
          <a:ext cx="206734" cy="569847"/>
        </a:xfrm>
        <a:custGeom>
          <a:avLst/>
          <a:gdLst/>
          <a:ahLst/>
          <a:cxnLst/>
          <a:rect l="0" t="0" r="0" b="0"/>
          <a:pathLst>
            <a:path>
              <a:moveTo>
                <a:pt x="0" y="0"/>
              </a:moveTo>
              <a:lnTo>
                <a:pt x="0" y="569847"/>
              </a:lnTo>
              <a:lnTo>
                <a:pt x="206734" y="56984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93BABE-83D3-453D-866F-5473AF667FE3}">
      <dsp:nvSpPr>
        <dsp:cNvPr id="0" name=""/>
        <dsp:cNvSpPr/>
      </dsp:nvSpPr>
      <dsp:spPr>
        <a:xfrm>
          <a:off x="4745399" y="1472462"/>
          <a:ext cx="1891515" cy="648378"/>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ts val="0"/>
            </a:spcAft>
          </a:pPr>
          <a:r>
            <a:rPr lang="en-US" sz="1300" b="1" kern="1200" dirty="0" smtClean="0">
              <a:solidFill>
                <a:schemeClr val="tx1"/>
              </a:solidFill>
            </a:rPr>
            <a:t>C-5, C-130, C-17, F-15</a:t>
          </a:r>
          <a:endParaRPr lang="en-US" sz="1300" b="1" kern="1200" dirty="0">
            <a:solidFill>
              <a:schemeClr val="tx1"/>
            </a:solidFill>
          </a:endParaRPr>
        </a:p>
      </dsp:txBody>
      <dsp:txXfrm>
        <a:off x="4764389" y="1491452"/>
        <a:ext cx="1853535" cy="610398"/>
      </dsp:txXfrm>
    </dsp:sp>
    <dsp:sp modelId="{4BE785B1-79DE-423C-B3A7-8598DEB76CE4}">
      <dsp:nvSpPr>
        <dsp:cNvPr id="0" name=""/>
        <dsp:cNvSpPr/>
      </dsp:nvSpPr>
      <dsp:spPr>
        <a:xfrm>
          <a:off x="4538664" y="1226804"/>
          <a:ext cx="220279" cy="1270237"/>
        </a:xfrm>
        <a:custGeom>
          <a:avLst/>
          <a:gdLst/>
          <a:ahLst/>
          <a:cxnLst/>
          <a:rect l="0" t="0" r="0" b="0"/>
          <a:pathLst>
            <a:path>
              <a:moveTo>
                <a:pt x="0" y="0"/>
              </a:moveTo>
              <a:lnTo>
                <a:pt x="0" y="1270237"/>
              </a:lnTo>
              <a:lnTo>
                <a:pt x="220279" y="127023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B6ABA43-C124-4C64-9545-D2AA925DB304}">
      <dsp:nvSpPr>
        <dsp:cNvPr id="0" name=""/>
        <dsp:cNvSpPr/>
      </dsp:nvSpPr>
      <dsp:spPr>
        <a:xfrm>
          <a:off x="4758944" y="2328126"/>
          <a:ext cx="1870459" cy="337831"/>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Avionics</a:t>
          </a:r>
          <a:endParaRPr lang="en-US" sz="1300" b="1" kern="1200" dirty="0">
            <a:solidFill>
              <a:schemeClr val="tx1"/>
            </a:solidFill>
          </a:endParaRPr>
        </a:p>
      </dsp:txBody>
      <dsp:txXfrm>
        <a:off x="4768839" y="2338021"/>
        <a:ext cx="1850669" cy="318041"/>
      </dsp:txXfrm>
    </dsp:sp>
    <dsp:sp modelId="{87B053DD-361B-41AE-AE1F-51BB326100FB}">
      <dsp:nvSpPr>
        <dsp:cNvPr id="0" name=""/>
        <dsp:cNvSpPr/>
      </dsp:nvSpPr>
      <dsp:spPr>
        <a:xfrm>
          <a:off x="4538664" y="1226804"/>
          <a:ext cx="185733" cy="2320328"/>
        </a:xfrm>
        <a:custGeom>
          <a:avLst/>
          <a:gdLst/>
          <a:ahLst/>
          <a:cxnLst/>
          <a:rect l="0" t="0" r="0" b="0"/>
          <a:pathLst>
            <a:path>
              <a:moveTo>
                <a:pt x="0" y="0"/>
              </a:moveTo>
              <a:lnTo>
                <a:pt x="0" y="2320328"/>
              </a:lnTo>
              <a:lnTo>
                <a:pt x="185733" y="2320328"/>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A894A4F-31B8-4875-AD9B-A3C80A42341F}">
      <dsp:nvSpPr>
        <dsp:cNvPr id="0" name=""/>
        <dsp:cNvSpPr/>
      </dsp:nvSpPr>
      <dsp:spPr>
        <a:xfrm>
          <a:off x="4724397" y="3290232"/>
          <a:ext cx="1904484" cy="513803"/>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100000"/>
            </a:lnSpc>
            <a:spcBef>
              <a:spcPct val="0"/>
            </a:spcBef>
            <a:spcAft>
              <a:spcPts val="0"/>
            </a:spcAft>
          </a:pPr>
          <a:r>
            <a:rPr lang="en-US" sz="1300" b="1" i="0" kern="1200" dirty="0" smtClean="0">
              <a:solidFill>
                <a:schemeClr val="tx1"/>
              </a:solidFill>
            </a:rPr>
            <a:t>123K Exchangeables </a:t>
          </a:r>
        </a:p>
      </dsp:txBody>
      <dsp:txXfrm>
        <a:off x="4739446" y="3305281"/>
        <a:ext cx="1874386" cy="483705"/>
      </dsp:txXfrm>
    </dsp:sp>
    <dsp:sp modelId="{231FB836-0391-4FED-8019-8335D52AEF04}">
      <dsp:nvSpPr>
        <dsp:cNvPr id="0" name=""/>
        <dsp:cNvSpPr/>
      </dsp:nvSpPr>
      <dsp:spPr>
        <a:xfrm>
          <a:off x="4538664" y="1226804"/>
          <a:ext cx="185733" cy="1735657"/>
        </a:xfrm>
        <a:custGeom>
          <a:avLst/>
          <a:gdLst/>
          <a:ahLst/>
          <a:cxnLst/>
          <a:rect l="0" t="0" r="0" b="0"/>
          <a:pathLst>
            <a:path>
              <a:moveTo>
                <a:pt x="0" y="0"/>
              </a:moveTo>
              <a:lnTo>
                <a:pt x="0" y="1735657"/>
              </a:lnTo>
              <a:lnTo>
                <a:pt x="185733" y="173565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82F454-7B59-479A-985C-6781DDE9F43F}">
      <dsp:nvSpPr>
        <dsp:cNvPr id="0" name=""/>
        <dsp:cNvSpPr/>
      </dsp:nvSpPr>
      <dsp:spPr>
        <a:xfrm>
          <a:off x="4724397" y="2818361"/>
          <a:ext cx="1889863" cy="288201"/>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smtClean="0"/>
            <a:t>Deployable Field Teams </a:t>
          </a:r>
          <a:endParaRPr lang="en-US" sz="1100" b="1" kern="1200" dirty="0"/>
        </a:p>
      </dsp:txBody>
      <dsp:txXfrm>
        <a:off x="4732838" y="2826802"/>
        <a:ext cx="1872981" cy="271319"/>
      </dsp:txXfrm>
    </dsp:sp>
    <dsp:sp modelId="{9CDD89B1-AE7D-4463-ADC9-68C6CAB12723}">
      <dsp:nvSpPr>
        <dsp:cNvPr id="0" name=""/>
        <dsp:cNvSpPr/>
      </dsp:nvSpPr>
      <dsp:spPr>
        <a:xfrm>
          <a:off x="4538664" y="1226804"/>
          <a:ext cx="183765" cy="3074330"/>
        </a:xfrm>
        <a:custGeom>
          <a:avLst/>
          <a:gdLst/>
          <a:ahLst/>
          <a:cxnLst/>
          <a:rect l="0" t="0" r="0" b="0"/>
          <a:pathLst>
            <a:path>
              <a:moveTo>
                <a:pt x="0" y="0"/>
              </a:moveTo>
              <a:lnTo>
                <a:pt x="0" y="3074330"/>
              </a:lnTo>
              <a:lnTo>
                <a:pt x="183765" y="3074330"/>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82EC9BA-B6B1-4844-BC4D-72893994A737}">
      <dsp:nvSpPr>
        <dsp:cNvPr id="0" name=""/>
        <dsp:cNvSpPr/>
      </dsp:nvSpPr>
      <dsp:spPr>
        <a:xfrm>
          <a:off x="4722430" y="3961357"/>
          <a:ext cx="1983164" cy="679556"/>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OFPs, Msn Planning, Test Equip, Support Equip, Msn Support</a:t>
          </a:r>
        </a:p>
      </dsp:txBody>
      <dsp:txXfrm>
        <a:off x="4742334" y="3981261"/>
        <a:ext cx="1943356" cy="6397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4" y="1"/>
            <a:ext cx="3027466" cy="459746"/>
          </a:xfrm>
          <a:prstGeom prst="rect">
            <a:avLst/>
          </a:prstGeom>
          <a:noFill/>
          <a:ln w="12700">
            <a:noFill/>
            <a:miter lim="800000"/>
            <a:headEnd/>
            <a:tailEnd/>
          </a:ln>
          <a:effectLst/>
        </p:spPr>
        <p:txBody>
          <a:bodyPr vert="horz" wrap="square" lIns="92416" tIns="46206" rIns="92416" bIns="46206" numCol="1" anchor="t" anchorCtr="0" compatLnSpc="1">
            <a:prstTxWarp prst="textNoShape">
              <a:avLst/>
            </a:prstTxWarp>
          </a:bodyPr>
          <a:lstStyle>
            <a:lvl1pPr eaLnBrk="0" hangingPunct="0">
              <a:defRPr sz="1200"/>
            </a:lvl1pPr>
          </a:lstStyle>
          <a:p>
            <a:endParaRPr lang="en-US"/>
          </a:p>
        </p:txBody>
      </p:sp>
      <p:sp>
        <p:nvSpPr>
          <p:cNvPr id="82947" name="Rectangle 3"/>
          <p:cNvSpPr>
            <a:spLocks noGrp="1" noChangeArrowheads="1"/>
          </p:cNvSpPr>
          <p:nvPr>
            <p:ph type="dt" sz="quarter" idx="1"/>
          </p:nvPr>
        </p:nvSpPr>
        <p:spPr bwMode="auto">
          <a:xfrm>
            <a:off x="3957537" y="1"/>
            <a:ext cx="3027466" cy="459746"/>
          </a:xfrm>
          <a:prstGeom prst="rect">
            <a:avLst/>
          </a:prstGeom>
          <a:noFill/>
          <a:ln w="12700">
            <a:noFill/>
            <a:miter lim="800000"/>
            <a:headEnd/>
            <a:tailEnd/>
          </a:ln>
          <a:effectLst/>
        </p:spPr>
        <p:txBody>
          <a:bodyPr vert="horz" wrap="square" lIns="92416" tIns="46206" rIns="92416" bIns="46206" numCol="1" anchor="t" anchorCtr="0" compatLnSpc="1">
            <a:prstTxWarp prst="textNoShape">
              <a:avLst/>
            </a:prstTxWarp>
          </a:bodyPr>
          <a:lstStyle>
            <a:lvl1pPr algn="r" eaLnBrk="0" hangingPunct="0">
              <a:defRPr sz="1200"/>
            </a:lvl1pPr>
          </a:lstStyle>
          <a:p>
            <a:endParaRPr lang="en-US"/>
          </a:p>
        </p:txBody>
      </p:sp>
      <p:sp>
        <p:nvSpPr>
          <p:cNvPr id="82948" name="Rectangle 4"/>
          <p:cNvSpPr>
            <a:spLocks noGrp="1" noChangeArrowheads="1"/>
          </p:cNvSpPr>
          <p:nvPr>
            <p:ph type="ftr" sz="quarter" idx="2"/>
          </p:nvPr>
        </p:nvSpPr>
        <p:spPr bwMode="auto">
          <a:xfrm>
            <a:off x="4" y="8811272"/>
            <a:ext cx="3027466" cy="459746"/>
          </a:xfrm>
          <a:prstGeom prst="rect">
            <a:avLst/>
          </a:prstGeom>
          <a:noFill/>
          <a:ln w="12700">
            <a:noFill/>
            <a:miter lim="800000"/>
            <a:headEnd/>
            <a:tailEnd/>
          </a:ln>
          <a:effectLst/>
        </p:spPr>
        <p:txBody>
          <a:bodyPr vert="horz" wrap="square" lIns="92416" tIns="46206" rIns="92416" bIns="46206" numCol="1" anchor="b" anchorCtr="0" compatLnSpc="1">
            <a:prstTxWarp prst="textNoShape">
              <a:avLst/>
            </a:prstTxWarp>
          </a:bodyPr>
          <a:lstStyle>
            <a:lvl1pPr eaLnBrk="0" hangingPunct="0">
              <a:defRPr sz="1200"/>
            </a:lvl1pPr>
          </a:lstStyle>
          <a:p>
            <a:endParaRPr lang="en-US"/>
          </a:p>
        </p:txBody>
      </p:sp>
      <p:sp>
        <p:nvSpPr>
          <p:cNvPr id="82949" name="Rectangle 5"/>
          <p:cNvSpPr>
            <a:spLocks noGrp="1" noChangeArrowheads="1"/>
          </p:cNvSpPr>
          <p:nvPr>
            <p:ph type="sldNum" sz="quarter" idx="3"/>
          </p:nvPr>
        </p:nvSpPr>
        <p:spPr bwMode="auto">
          <a:xfrm>
            <a:off x="3957537" y="8811272"/>
            <a:ext cx="3027466" cy="459746"/>
          </a:xfrm>
          <a:prstGeom prst="rect">
            <a:avLst/>
          </a:prstGeom>
          <a:noFill/>
          <a:ln w="12700">
            <a:noFill/>
            <a:miter lim="800000"/>
            <a:headEnd/>
            <a:tailEnd/>
          </a:ln>
          <a:effectLst/>
        </p:spPr>
        <p:txBody>
          <a:bodyPr vert="horz" wrap="square" lIns="92416" tIns="46206" rIns="92416" bIns="46206" numCol="1" anchor="b" anchorCtr="0" compatLnSpc="1">
            <a:prstTxWarp prst="textNoShape">
              <a:avLst/>
            </a:prstTxWarp>
          </a:bodyPr>
          <a:lstStyle>
            <a:lvl1pPr algn="r" eaLnBrk="0" hangingPunct="0">
              <a:defRPr sz="1200"/>
            </a:lvl1pPr>
          </a:lstStyle>
          <a:p>
            <a:fld id="{EA08F208-309A-4D9A-82AF-E03D6ACF71F0}" type="slidenum">
              <a:rPr lang="en-US"/>
              <a:pPr/>
              <a:t>‹#›</a:t>
            </a:fld>
            <a:endParaRPr lang="en-US"/>
          </a:p>
        </p:txBody>
      </p:sp>
    </p:spTree>
    <p:extLst>
      <p:ext uri="{BB962C8B-B14F-4D97-AF65-F5344CB8AC3E}">
        <p14:creationId xmlns:p14="http://schemas.microsoft.com/office/powerpoint/2010/main" val="965887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4" y="0"/>
            <a:ext cx="3027466" cy="464503"/>
          </a:xfrm>
          <a:prstGeom prst="rect">
            <a:avLst/>
          </a:prstGeom>
          <a:noFill/>
          <a:ln w="9525">
            <a:noFill/>
            <a:miter lim="800000"/>
            <a:headEnd/>
            <a:tailEnd/>
          </a:ln>
          <a:effectLst/>
        </p:spPr>
        <p:txBody>
          <a:bodyPr vert="horz" wrap="square" lIns="92416" tIns="46206" rIns="92416" bIns="46206" numCol="1" anchor="t" anchorCtr="0" compatLnSpc="1">
            <a:prstTxWarp prst="textNoShape">
              <a:avLst/>
            </a:prstTxWarp>
          </a:bodyPr>
          <a:lstStyle>
            <a:lvl1pPr eaLnBrk="0" hangingPunct="0">
              <a:defRPr sz="1200"/>
            </a:lvl1pPr>
          </a:lstStyle>
          <a:p>
            <a:endParaRPr lang="en-US"/>
          </a:p>
        </p:txBody>
      </p:sp>
      <p:sp>
        <p:nvSpPr>
          <p:cNvPr id="39939" name="Rectangle 3"/>
          <p:cNvSpPr>
            <a:spLocks noGrp="1" noChangeArrowheads="1"/>
          </p:cNvSpPr>
          <p:nvPr>
            <p:ph type="dt" idx="1"/>
          </p:nvPr>
        </p:nvSpPr>
        <p:spPr bwMode="auto">
          <a:xfrm>
            <a:off x="3957537" y="0"/>
            <a:ext cx="3027466" cy="464503"/>
          </a:xfrm>
          <a:prstGeom prst="rect">
            <a:avLst/>
          </a:prstGeom>
          <a:noFill/>
          <a:ln w="9525">
            <a:noFill/>
            <a:miter lim="800000"/>
            <a:headEnd/>
            <a:tailEnd/>
          </a:ln>
          <a:effectLst/>
        </p:spPr>
        <p:txBody>
          <a:bodyPr vert="horz" wrap="square" lIns="92416" tIns="46206" rIns="92416" bIns="46206" numCol="1" anchor="t" anchorCtr="0" compatLnSpc="1">
            <a:prstTxWarp prst="textNoShape">
              <a:avLst/>
            </a:prstTxWarp>
          </a:bodyPr>
          <a:lstStyle>
            <a:lvl1pPr algn="r" eaLnBrk="0" hangingPunct="0">
              <a:defRPr sz="1200"/>
            </a:lvl1pPr>
          </a:lstStyle>
          <a:p>
            <a:endParaRPr lang="en-US"/>
          </a:p>
        </p:txBody>
      </p:sp>
      <p:sp>
        <p:nvSpPr>
          <p:cNvPr id="24580" name="Rectangle 4"/>
          <p:cNvSpPr>
            <a:spLocks noGrp="1" noRot="1" noChangeAspect="1" noChangeArrowheads="1" noTextEdit="1"/>
          </p:cNvSpPr>
          <p:nvPr>
            <p:ph type="sldImg" idx="2"/>
          </p:nvPr>
        </p:nvSpPr>
        <p:spPr bwMode="auto">
          <a:xfrm>
            <a:off x="398463" y="695325"/>
            <a:ext cx="6188075" cy="34813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31651" y="4410394"/>
            <a:ext cx="5121701" cy="4177348"/>
          </a:xfrm>
          <a:prstGeom prst="rect">
            <a:avLst/>
          </a:prstGeom>
          <a:noFill/>
          <a:ln w="9525">
            <a:noFill/>
            <a:miter lim="800000"/>
            <a:headEnd/>
            <a:tailEnd/>
          </a:ln>
          <a:effectLst/>
        </p:spPr>
        <p:txBody>
          <a:bodyPr vert="horz" wrap="square" lIns="92416" tIns="46206" rIns="92416" bIns="462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4" y="8819201"/>
            <a:ext cx="3027466" cy="464502"/>
          </a:xfrm>
          <a:prstGeom prst="rect">
            <a:avLst/>
          </a:prstGeom>
          <a:noFill/>
          <a:ln w="9525">
            <a:noFill/>
            <a:miter lim="800000"/>
            <a:headEnd/>
            <a:tailEnd/>
          </a:ln>
          <a:effectLst/>
        </p:spPr>
        <p:txBody>
          <a:bodyPr vert="horz" wrap="square" lIns="92416" tIns="46206" rIns="92416" bIns="46206" numCol="1" anchor="b" anchorCtr="0" compatLnSpc="1">
            <a:prstTxWarp prst="textNoShape">
              <a:avLst/>
            </a:prstTxWarp>
          </a:bodyPr>
          <a:lstStyle>
            <a:lvl1pPr eaLnBrk="0" hangingPunct="0">
              <a:defRPr sz="1200"/>
            </a:lvl1pPr>
          </a:lstStyle>
          <a:p>
            <a:endParaRPr lang="en-US"/>
          </a:p>
        </p:txBody>
      </p:sp>
      <p:sp>
        <p:nvSpPr>
          <p:cNvPr id="39943" name="Rectangle 7"/>
          <p:cNvSpPr>
            <a:spLocks noGrp="1" noChangeArrowheads="1"/>
          </p:cNvSpPr>
          <p:nvPr>
            <p:ph type="sldNum" sz="quarter" idx="5"/>
          </p:nvPr>
        </p:nvSpPr>
        <p:spPr bwMode="auto">
          <a:xfrm>
            <a:off x="3957537" y="8819201"/>
            <a:ext cx="3027466" cy="464502"/>
          </a:xfrm>
          <a:prstGeom prst="rect">
            <a:avLst/>
          </a:prstGeom>
          <a:noFill/>
          <a:ln w="9525">
            <a:noFill/>
            <a:miter lim="800000"/>
            <a:headEnd/>
            <a:tailEnd/>
          </a:ln>
          <a:effectLst/>
        </p:spPr>
        <p:txBody>
          <a:bodyPr vert="horz" wrap="square" lIns="92416" tIns="46206" rIns="92416" bIns="46206" numCol="1" anchor="b" anchorCtr="0" compatLnSpc="1">
            <a:prstTxWarp prst="textNoShape">
              <a:avLst/>
            </a:prstTxWarp>
          </a:bodyPr>
          <a:lstStyle>
            <a:lvl1pPr algn="r" eaLnBrk="0" hangingPunct="0">
              <a:defRPr sz="1200"/>
            </a:lvl1pPr>
          </a:lstStyle>
          <a:p>
            <a:fld id="{5D00C90A-46E3-4F6E-95A0-391D41793F45}" type="slidenum">
              <a:rPr lang="en-US"/>
              <a:pPr/>
              <a:t>‹#›</a:t>
            </a:fld>
            <a:endParaRPr lang="en-US"/>
          </a:p>
        </p:txBody>
      </p:sp>
    </p:spTree>
    <p:extLst>
      <p:ext uri="{BB962C8B-B14F-4D97-AF65-F5344CB8AC3E}">
        <p14:creationId xmlns:p14="http://schemas.microsoft.com/office/powerpoint/2010/main" val="28149083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FB7272-D954-4397-B612-A34B18275158}"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63" name="Rectangle 2"/>
          <p:cNvSpPr>
            <a:spLocks noGrp="1" noRot="1" noChangeAspect="1" noChangeArrowheads="1" noTextEdit="1"/>
          </p:cNvSpPr>
          <p:nvPr>
            <p:ph type="sldImg"/>
          </p:nvPr>
        </p:nvSpPr>
        <p:spPr>
          <a:xfrm>
            <a:off x="406400" y="696913"/>
            <a:ext cx="6197600" cy="3486150"/>
          </a:xfrm>
          <a:ln/>
        </p:spPr>
      </p:sp>
      <p:sp>
        <p:nvSpPr>
          <p:cNvPr id="40964"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2009935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Important</a:t>
            </a:r>
            <a:r>
              <a:rPr lang="en-US" sz="1200" baseline="0" dirty="0" smtClean="0"/>
              <a:t> to advise the acquisition if you can perform as a prime or subcontractor.</a:t>
            </a:r>
          </a:p>
          <a:p>
            <a:r>
              <a:rPr lang="en-US" sz="1200" baseline="0" dirty="0" smtClean="0"/>
              <a:t>Telling the acquisition team what capabilities you can perform will help justify the subcontracting goals.</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0006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88391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14084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Federal Spend $559B, DoD $320B, AF $63.8B, AFMC $52.1B, AFSC $2.6B</a:t>
            </a:r>
          </a:p>
          <a:p>
            <a:endParaRPr lang="en-US" altLang="en-US" dirty="0" smtClean="0">
              <a:latin typeface="Arial" panose="020B0604020202020204" pitchFamily="34" charset="0"/>
            </a:endParaRPr>
          </a:p>
          <a:p>
            <a:r>
              <a:rPr lang="en-US" altLang="en-US" baseline="0" dirty="0" smtClean="0">
                <a:latin typeface="Arial" panose="020B0604020202020204" pitchFamily="34" charset="0"/>
              </a:rPr>
              <a:t> </a:t>
            </a:r>
            <a:r>
              <a:rPr lang="en-US" altLang="en-US" b="1" u="sng" dirty="0" smtClean="0">
                <a:latin typeface="Arial" panose="020B0604020202020204" pitchFamily="34" charset="0"/>
              </a:rPr>
              <a:t>AFSC Obligations to Small Businesses</a:t>
            </a:r>
          </a:p>
          <a:p>
            <a:r>
              <a:rPr lang="en-US" altLang="en-US" b="1" u="sng" dirty="0" smtClean="0">
                <a:latin typeface="Arial" panose="020B0604020202020204" pitchFamily="34" charset="0"/>
              </a:rPr>
              <a:t>FY21 </a:t>
            </a:r>
            <a:r>
              <a:rPr lang="en-US" altLang="en-US" b="1" dirty="0" smtClean="0">
                <a:latin typeface="Arial" panose="020B0604020202020204" pitchFamily="34" charset="0"/>
              </a:rPr>
              <a:t>	          </a:t>
            </a:r>
            <a:r>
              <a:rPr lang="en-US" altLang="en-US" b="1" u="sng" dirty="0" smtClean="0">
                <a:latin typeface="Arial" panose="020B0604020202020204" pitchFamily="34" charset="0"/>
              </a:rPr>
              <a:t>FY20</a:t>
            </a:r>
            <a:r>
              <a:rPr lang="en-US" altLang="en-US" b="1" u="none" dirty="0" smtClean="0">
                <a:latin typeface="Arial" panose="020B0604020202020204" pitchFamily="34" charset="0"/>
              </a:rPr>
              <a:t>	          </a:t>
            </a:r>
            <a:r>
              <a:rPr lang="en-US" altLang="en-US" b="1" dirty="0" smtClean="0">
                <a:latin typeface="Arial" panose="020B0604020202020204" pitchFamily="34" charset="0"/>
              </a:rPr>
              <a:t>         </a:t>
            </a:r>
            <a:r>
              <a:rPr lang="en-US" altLang="en-US" b="1" u="sng" dirty="0" smtClean="0">
                <a:latin typeface="Arial" panose="020B0604020202020204" pitchFamily="34" charset="0"/>
              </a:rPr>
              <a:t>FY19</a:t>
            </a:r>
            <a:r>
              <a:rPr lang="en-US" altLang="en-US" u="sng" dirty="0" smtClean="0">
                <a:latin typeface="Arial" panose="020B0604020202020204" pitchFamily="34" charset="0"/>
              </a:rPr>
              <a:t>   </a:t>
            </a:r>
            <a:r>
              <a:rPr lang="en-US" altLang="en-US" dirty="0" smtClean="0">
                <a:latin typeface="Arial" panose="020B0604020202020204" pitchFamily="34" charset="0"/>
              </a:rPr>
              <a:t>              </a:t>
            </a:r>
            <a:endParaRPr lang="en-US" altLang="en-US" u="sng" dirty="0" smtClean="0">
              <a:latin typeface="Arial" panose="020B0604020202020204" pitchFamily="34" charset="0"/>
            </a:endParaRPr>
          </a:p>
          <a:p>
            <a:r>
              <a:rPr lang="en-US" altLang="en-US" dirty="0" smtClean="0">
                <a:latin typeface="Arial" panose="020B0604020202020204" pitchFamily="34" charset="0"/>
              </a:rPr>
              <a:t>45.78%/$1.06</a:t>
            </a:r>
            <a:r>
              <a:rPr lang="en-US" altLang="en-US" b="1" dirty="0" smtClean="0">
                <a:latin typeface="Arial" panose="020B0604020202020204" pitchFamily="34" charset="0"/>
              </a:rPr>
              <a:t>B</a:t>
            </a:r>
            <a:r>
              <a:rPr lang="en-US" altLang="en-US" dirty="0" smtClean="0">
                <a:latin typeface="Arial" panose="020B0604020202020204" pitchFamily="34" charset="0"/>
              </a:rPr>
              <a:t>     44.58%/$1.06</a:t>
            </a:r>
            <a:r>
              <a:rPr lang="en-US" altLang="en-US" b="1" dirty="0" smtClean="0">
                <a:latin typeface="Arial" panose="020B0604020202020204" pitchFamily="34" charset="0"/>
              </a:rPr>
              <a:t>B</a:t>
            </a:r>
            <a:r>
              <a:rPr lang="en-US" altLang="en-US" dirty="0" smtClean="0">
                <a:latin typeface="Arial" panose="020B0604020202020204" pitchFamily="34" charset="0"/>
              </a:rPr>
              <a:t> </a:t>
            </a:r>
            <a:r>
              <a:rPr lang="en-US" altLang="en-US" b="1" dirty="0" smtClean="0">
                <a:latin typeface="Arial" panose="020B0604020202020204" pitchFamily="34" charset="0"/>
              </a:rPr>
              <a:t>        </a:t>
            </a:r>
            <a:r>
              <a:rPr lang="en-US" altLang="en-US" dirty="0" smtClean="0">
                <a:latin typeface="Arial" panose="020B0604020202020204" pitchFamily="34" charset="0"/>
              </a:rPr>
              <a:t>41%/$1.2</a:t>
            </a:r>
            <a:r>
              <a:rPr lang="en-US" altLang="en-US" b="1" dirty="0" smtClean="0">
                <a:latin typeface="Arial" panose="020B0604020202020204" pitchFamily="34" charset="0"/>
              </a:rPr>
              <a:t>B</a:t>
            </a:r>
            <a:r>
              <a:rPr lang="en-US" altLang="en-US" baseline="0" dirty="0" smtClean="0">
                <a:latin typeface="Arial" panose="020B0604020202020204" pitchFamily="34" charset="0"/>
              </a:rPr>
              <a:t>    </a:t>
            </a:r>
          </a:p>
          <a:p>
            <a:endParaRPr lang="en-US" altLang="en-US" dirty="0" smtClean="0">
              <a:latin typeface="Arial" panose="020B0604020202020204" pitchFamily="34" charset="0"/>
            </a:endParaRPr>
          </a:p>
          <a:p>
            <a:r>
              <a:rPr lang="en-US" altLang="en-US" b="1" u="sng" dirty="0" smtClean="0">
                <a:latin typeface="Arial" panose="020B0604020202020204" pitchFamily="34" charset="0"/>
              </a:rPr>
              <a:t>FY18</a:t>
            </a:r>
            <a:r>
              <a:rPr lang="en-US" altLang="en-US" dirty="0" smtClean="0">
                <a:latin typeface="Arial" panose="020B0604020202020204" pitchFamily="34" charset="0"/>
              </a:rPr>
              <a:t>	           </a:t>
            </a:r>
            <a:r>
              <a:rPr lang="en-US" altLang="en-US" b="1" u="sng" dirty="0" smtClean="0">
                <a:latin typeface="Arial" panose="020B0604020202020204" pitchFamily="34" charset="0"/>
              </a:rPr>
              <a:t>FY17</a:t>
            </a:r>
            <a:r>
              <a:rPr lang="en-US" altLang="en-US" dirty="0" smtClean="0">
                <a:latin typeface="Arial" panose="020B0604020202020204" pitchFamily="34" charset="0"/>
              </a:rPr>
              <a:t>                  </a:t>
            </a:r>
            <a:r>
              <a:rPr lang="en-US" altLang="en-US" b="1" u="sng" dirty="0" smtClean="0">
                <a:latin typeface="Arial" panose="020B0604020202020204" pitchFamily="34" charset="0"/>
              </a:rPr>
              <a:t>FY16</a:t>
            </a:r>
          </a:p>
          <a:p>
            <a:r>
              <a:rPr lang="en-US" altLang="en-US" dirty="0" smtClean="0">
                <a:latin typeface="Arial" panose="020B0604020202020204" pitchFamily="34" charset="0"/>
              </a:rPr>
              <a:t>39.32%/$1.13</a:t>
            </a:r>
            <a:r>
              <a:rPr lang="en-US" altLang="en-US" b="1" dirty="0" smtClean="0">
                <a:latin typeface="Arial" panose="020B0604020202020204" pitchFamily="34" charset="0"/>
              </a:rPr>
              <a:t>B</a:t>
            </a:r>
            <a:r>
              <a:rPr lang="en-US" altLang="en-US" dirty="0" smtClean="0">
                <a:latin typeface="Arial" panose="020B0604020202020204" pitchFamily="34" charset="0"/>
              </a:rPr>
              <a:t>   37.9%/$909</a:t>
            </a:r>
            <a:r>
              <a:rPr lang="en-US" altLang="en-US" b="1" dirty="0" smtClean="0">
                <a:latin typeface="Arial" panose="020B0604020202020204" pitchFamily="34" charset="0"/>
              </a:rPr>
              <a:t>M</a:t>
            </a:r>
            <a:r>
              <a:rPr lang="en-US" altLang="en-US" dirty="0" smtClean="0">
                <a:latin typeface="Arial" panose="020B0604020202020204" pitchFamily="34" charset="0"/>
              </a:rPr>
              <a:t>     36.11%/$930</a:t>
            </a:r>
            <a:r>
              <a:rPr lang="en-US" altLang="en-US" b="1" dirty="0" smtClean="0">
                <a:latin typeface="Arial" panose="020B0604020202020204" pitchFamily="34" charset="0"/>
              </a:rPr>
              <a:t>M</a:t>
            </a: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51802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81335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32163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3FB7272-D954-4397-B612-A34B18275158}" type="slidenum">
              <a:rPr lang="en-US" smtClean="0">
                <a:solidFill>
                  <a:srgbClr val="000000"/>
                </a:solidFill>
                <a:latin typeface="Arial" pitchFamily="34" charset="0"/>
              </a:rPr>
              <a:pPr/>
              <a:t>41</a:t>
            </a:fld>
            <a:endParaRPr lang="en-US" dirty="0">
              <a:solidFill>
                <a:srgbClr val="000000"/>
              </a:solidFill>
              <a:latin typeface="Arial" pitchFamily="34" charset="0"/>
            </a:endParaRPr>
          </a:p>
        </p:txBody>
      </p:sp>
      <p:sp>
        <p:nvSpPr>
          <p:cNvPr id="40963" name="Rectangle 2"/>
          <p:cNvSpPr>
            <a:spLocks noGrp="1" noRot="1" noChangeAspect="1" noChangeArrowheads="1" noTextEdit="1"/>
          </p:cNvSpPr>
          <p:nvPr>
            <p:ph type="sldImg"/>
          </p:nvPr>
        </p:nvSpPr>
        <p:spPr>
          <a:xfrm>
            <a:off x="398463" y="695325"/>
            <a:ext cx="6188075" cy="3481388"/>
          </a:xfrm>
          <a:ln/>
        </p:spPr>
      </p:sp>
      <p:sp>
        <p:nvSpPr>
          <p:cNvPr id="40964"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1266040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42</a:t>
            </a:fld>
            <a:endParaRPr lang="en-US"/>
          </a:p>
        </p:txBody>
      </p:sp>
    </p:spTree>
    <p:extLst>
      <p:ext uri="{BB962C8B-B14F-4D97-AF65-F5344CB8AC3E}">
        <p14:creationId xmlns:p14="http://schemas.microsoft.com/office/powerpoint/2010/main" val="289005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r>
              <a:rPr lang="en-US" baseline="0" dirty="0"/>
              <a:t> have one background check to finish up and then RE/RD program will be fully staffed. </a:t>
            </a:r>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43</a:t>
            </a:fld>
            <a:endParaRPr lang="en-US"/>
          </a:p>
        </p:txBody>
      </p:sp>
    </p:spTree>
    <p:extLst>
      <p:ext uri="{BB962C8B-B14F-4D97-AF65-F5344CB8AC3E}">
        <p14:creationId xmlns:p14="http://schemas.microsoft.com/office/powerpoint/2010/main" val="1860012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Still</a:t>
            </a:r>
            <a:r>
              <a:rPr lang="en-US" baseline="0" dirty="0"/>
              <a:t> have one background check to finish up and then RE/RD program will be fully staffed. </a:t>
            </a:r>
            <a:endParaRPr lang="en-US" dirty="0"/>
          </a:p>
          <a:p>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45</a:t>
            </a:fld>
            <a:endParaRPr lang="en-US"/>
          </a:p>
        </p:txBody>
      </p:sp>
    </p:spTree>
    <p:extLst>
      <p:ext uri="{BB962C8B-B14F-4D97-AF65-F5344CB8AC3E}">
        <p14:creationId xmlns:p14="http://schemas.microsoft.com/office/powerpoint/2010/main" val="29866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9075" y="4416428"/>
            <a:ext cx="6562292" cy="4183063"/>
          </a:xfrm>
        </p:spPr>
        <p:txBody>
          <a:bodyPr/>
          <a:lstStyle/>
          <a:p>
            <a:pPr marL="165261" indent="-165261">
              <a:spcBef>
                <a:spcPts val="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74422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2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2338">
              <a:spcBef>
                <a:spcPct val="30000"/>
              </a:spcBef>
              <a:defRPr sz="1200">
                <a:solidFill>
                  <a:schemeClr val="tx1"/>
                </a:solidFill>
                <a:latin typeface="Times New Roman" panose="02020603050405020304" pitchFamily="18" charset="0"/>
              </a:defRPr>
            </a:lvl1pPr>
            <a:lvl2pPr marL="742950" indent="-285750" defTabSz="922338">
              <a:spcBef>
                <a:spcPct val="30000"/>
              </a:spcBef>
              <a:defRPr sz="1200">
                <a:solidFill>
                  <a:schemeClr val="tx1"/>
                </a:solidFill>
                <a:latin typeface="Times New Roman" panose="02020603050405020304" pitchFamily="18" charset="0"/>
              </a:defRPr>
            </a:lvl2pPr>
            <a:lvl3pPr marL="1143000" indent="-228600" defTabSz="922338">
              <a:spcBef>
                <a:spcPct val="30000"/>
              </a:spcBef>
              <a:defRPr sz="1200">
                <a:solidFill>
                  <a:schemeClr val="tx1"/>
                </a:solidFill>
                <a:latin typeface="Times New Roman" panose="02020603050405020304" pitchFamily="18" charset="0"/>
              </a:defRPr>
            </a:lvl3pPr>
            <a:lvl4pPr marL="1600200" indent="-228600" defTabSz="922338">
              <a:spcBef>
                <a:spcPct val="30000"/>
              </a:spcBef>
              <a:defRPr sz="1200">
                <a:solidFill>
                  <a:schemeClr val="tx1"/>
                </a:solidFill>
                <a:latin typeface="Times New Roman" panose="02020603050405020304" pitchFamily="18" charset="0"/>
              </a:defRPr>
            </a:lvl4pPr>
            <a:lvl5pPr marL="2057400" indent="-228600" defTabSz="922338">
              <a:spcBef>
                <a:spcPct val="30000"/>
              </a:spcBef>
              <a:defRPr sz="1200">
                <a:solidFill>
                  <a:schemeClr val="tx1"/>
                </a:solidFill>
                <a:latin typeface="Times New Roman" panose="02020603050405020304" pitchFamily="18" charset="0"/>
              </a:defRPr>
            </a:lvl5pPr>
            <a:lvl6pPr marL="2514600" indent="-228600" defTabSz="9223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23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23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233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4DB0B747-0228-4319-AB3D-8880D1116E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9164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FB7272-D954-4397-B612-A34B18275158}"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63" name="Rectangle 2"/>
          <p:cNvSpPr>
            <a:spLocks noGrp="1" noRot="1" noChangeAspect="1" noChangeArrowheads="1" noTextEdit="1"/>
          </p:cNvSpPr>
          <p:nvPr>
            <p:ph type="sldImg"/>
          </p:nvPr>
        </p:nvSpPr>
        <p:spPr>
          <a:xfrm>
            <a:off x="398463" y="695325"/>
            <a:ext cx="6188075" cy="3481388"/>
          </a:xfrm>
          <a:ln/>
        </p:spPr>
      </p:sp>
      <p:sp>
        <p:nvSpPr>
          <p:cNvPr id="40964"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3971382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61008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13550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3474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2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2338">
              <a:spcBef>
                <a:spcPct val="30000"/>
              </a:spcBef>
              <a:defRPr sz="1200">
                <a:solidFill>
                  <a:schemeClr val="tx1"/>
                </a:solidFill>
                <a:latin typeface="Times New Roman" panose="02020603050405020304" pitchFamily="18" charset="0"/>
              </a:defRPr>
            </a:lvl1pPr>
            <a:lvl2pPr marL="742950" indent="-285750" defTabSz="922338">
              <a:spcBef>
                <a:spcPct val="30000"/>
              </a:spcBef>
              <a:defRPr sz="1200">
                <a:solidFill>
                  <a:schemeClr val="tx1"/>
                </a:solidFill>
                <a:latin typeface="Times New Roman" panose="02020603050405020304" pitchFamily="18" charset="0"/>
              </a:defRPr>
            </a:lvl2pPr>
            <a:lvl3pPr marL="1143000" indent="-228600" defTabSz="922338">
              <a:spcBef>
                <a:spcPct val="30000"/>
              </a:spcBef>
              <a:defRPr sz="1200">
                <a:solidFill>
                  <a:schemeClr val="tx1"/>
                </a:solidFill>
                <a:latin typeface="Times New Roman" panose="02020603050405020304" pitchFamily="18" charset="0"/>
              </a:defRPr>
            </a:lvl3pPr>
            <a:lvl4pPr marL="1600200" indent="-228600" defTabSz="922338">
              <a:spcBef>
                <a:spcPct val="30000"/>
              </a:spcBef>
              <a:defRPr sz="1200">
                <a:solidFill>
                  <a:schemeClr val="tx1"/>
                </a:solidFill>
                <a:latin typeface="Times New Roman" panose="02020603050405020304" pitchFamily="18" charset="0"/>
              </a:defRPr>
            </a:lvl4pPr>
            <a:lvl5pPr marL="2057400" indent="-228600" defTabSz="922338">
              <a:spcBef>
                <a:spcPct val="30000"/>
              </a:spcBef>
              <a:defRPr sz="1200">
                <a:solidFill>
                  <a:schemeClr val="tx1"/>
                </a:solidFill>
                <a:latin typeface="Times New Roman" panose="02020603050405020304" pitchFamily="18" charset="0"/>
              </a:defRPr>
            </a:lvl5pPr>
            <a:lvl6pPr marL="2514600" indent="-228600" defTabSz="9223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23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23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233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4DB0B747-0228-4319-AB3D-8880D1116E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4909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3FB7272-D954-4397-B612-A34B18275158}" type="slidenum">
              <a:rPr lang="en-US" smtClean="0">
                <a:solidFill>
                  <a:srgbClr val="000000"/>
                </a:solidFill>
                <a:latin typeface="Arial" pitchFamily="34" charset="0"/>
              </a:rPr>
              <a:pPr/>
              <a:t>66</a:t>
            </a:fld>
            <a:endParaRPr lang="en-US" dirty="0">
              <a:solidFill>
                <a:srgbClr val="000000"/>
              </a:solidFill>
              <a:latin typeface="Arial" pitchFamily="34" charset="0"/>
            </a:endParaRPr>
          </a:p>
        </p:txBody>
      </p:sp>
      <p:sp>
        <p:nvSpPr>
          <p:cNvPr id="40963" name="Rectangle 2"/>
          <p:cNvSpPr>
            <a:spLocks noGrp="1" noRot="1" noChangeAspect="1" noChangeArrowheads="1" noTextEdit="1"/>
          </p:cNvSpPr>
          <p:nvPr>
            <p:ph type="sldImg"/>
          </p:nvPr>
        </p:nvSpPr>
        <p:spPr>
          <a:xfrm>
            <a:off x="398463" y="695325"/>
            <a:ext cx="6188075" cy="3481388"/>
          </a:xfrm>
          <a:ln/>
        </p:spPr>
      </p:sp>
      <p:sp>
        <p:nvSpPr>
          <p:cNvPr id="40964"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791518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67</a:t>
            </a:fld>
            <a:endParaRPr lang="en-US"/>
          </a:p>
        </p:txBody>
      </p:sp>
    </p:spTree>
    <p:extLst>
      <p:ext uri="{BB962C8B-B14F-4D97-AF65-F5344CB8AC3E}">
        <p14:creationId xmlns:p14="http://schemas.microsoft.com/office/powerpoint/2010/main" val="3977719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68</a:t>
            </a:fld>
            <a:endParaRPr lang="en-US"/>
          </a:p>
        </p:txBody>
      </p:sp>
    </p:spTree>
    <p:extLst>
      <p:ext uri="{BB962C8B-B14F-4D97-AF65-F5344CB8AC3E}">
        <p14:creationId xmlns:p14="http://schemas.microsoft.com/office/powerpoint/2010/main" val="2435862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69</a:t>
            </a:fld>
            <a:endParaRPr lang="en-US"/>
          </a:p>
        </p:txBody>
      </p:sp>
    </p:spTree>
    <p:extLst>
      <p:ext uri="{BB962C8B-B14F-4D97-AF65-F5344CB8AC3E}">
        <p14:creationId xmlns:p14="http://schemas.microsoft.com/office/powerpoint/2010/main" val="200015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322263"/>
            <a:ext cx="5986463" cy="3368675"/>
          </a:xfrm>
        </p:spPr>
      </p:sp>
      <p:sp>
        <p:nvSpPr>
          <p:cNvPr id="5" name="Notes Placeholder 4"/>
          <p:cNvSpPr>
            <a:spLocks noGrp="1"/>
          </p:cNvSpPr>
          <p:nvPr>
            <p:ph type="body" sz="quarter" idx="11"/>
          </p:nvPr>
        </p:nvSpPr>
        <p:spPr>
          <a:xfrm>
            <a:off x="165821" y="4192830"/>
            <a:ext cx="6721619" cy="4705490"/>
          </a:xfrm>
        </p:spPr>
        <p:txBody>
          <a:bodyPr/>
          <a:lstStyle/>
          <a:p>
            <a:pPr marL="165261" indent="-165261">
              <a:spcBef>
                <a:spcPts val="0"/>
              </a:spcBef>
              <a:buFont typeface="Arial" panose="020B0604020202020204" pitchFamily="34" charset="0"/>
              <a:buChar char="•"/>
            </a:pPr>
            <a:endParaRPr lang="en-US" sz="1000" dirty="0"/>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97978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70</a:t>
            </a:fld>
            <a:endParaRPr lang="en-US"/>
          </a:p>
        </p:txBody>
      </p:sp>
    </p:spTree>
    <p:extLst>
      <p:ext uri="{BB962C8B-B14F-4D97-AF65-F5344CB8AC3E}">
        <p14:creationId xmlns:p14="http://schemas.microsoft.com/office/powerpoint/2010/main" val="120683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77090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63429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2284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60748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0815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02976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55494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09952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17436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246063"/>
            <a:ext cx="6432550" cy="3619500"/>
          </a:xfrm>
        </p:spPr>
      </p:sp>
      <p:sp>
        <p:nvSpPr>
          <p:cNvPr id="5" name="Notes Placeholder 4"/>
          <p:cNvSpPr>
            <a:spLocks noGrp="1"/>
          </p:cNvSpPr>
          <p:nvPr>
            <p:ph type="body" sz="quarter" idx="11"/>
          </p:nvPr>
        </p:nvSpPr>
        <p:spPr>
          <a:xfrm>
            <a:off x="238992" y="4875885"/>
            <a:ext cx="6771408" cy="4183063"/>
          </a:xfrm>
        </p:spPr>
        <p:txBody>
          <a:bodyPr/>
          <a:lstStyle/>
          <a:p>
            <a:pPr marL="165261" indent="-165261">
              <a:spcBef>
                <a:spcPts val="0"/>
              </a:spcBef>
              <a:buFont typeface="Arial" panose="020B0604020202020204" pitchFamily="34" charset="0"/>
              <a:buChar char="•"/>
            </a:pPr>
            <a:endParaRPr lang="en-US" sz="1100" dirty="0"/>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56878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95835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1117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9966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05176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6D4DD445-D032-4C9B-B44D-657D9296AD6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627"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0734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Slide Number Placeholder 3"/>
          <p:cNvSpPr>
            <a:spLocks noGrp="1"/>
          </p:cNvSpPr>
          <p:nvPr>
            <p:ph type="sldNum" sz="quarter" idx="5"/>
          </p:nvPr>
        </p:nvSpPr>
        <p:spPr/>
        <p:txBody>
          <a:bodyPr/>
          <a:lstStyle/>
          <a:p>
            <a:pPr marL="0" marR="0" lvl="0" indent="0" algn="r" defTabSz="916503" rtl="0" eaLnBrk="1" fontAlgn="auto" latinLnBrk="0" hangingPunct="1">
              <a:lnSpc>
                <a:spcPct val="100000"/>
              </a:lnSpc>
              <a:spcBef>
                <a:spcPts val="0"/>
              </a:spcBef>
              <a:spcAft>
                <a:spcPts val="0"/>
              </a:spcAft>
              <a:buClrTx/>
              <a:buSzTx/>
              <a:buFontTx/>
              <a:buNone/>
              <a:tabLst/>
              <a:defRPr/>
            </a:pPr>
            <a:fld id="{6BE9BB18-EB1D-4C6B-B248-DE419CDD89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650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748" name="Notes Placeholder 5"/>
          <p:cNvSpPr>
            <a:spLocks noGrp="1"/>
          </p:cNvSpPr>
          <p:nvPr/>
        </p:nvSpPr>
        <p:spPr bwMode="auto">
          <a:xfrm>
            <a:off x="698500" y="4410076"/>
            <a:ext cx="55880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17" tIns="46858" rIns="93717" bIns="4685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6503" rtl="0" eaLnBrk="0" fontAlgn="auto" latinLnBrk="0" hangingPunct="0">
              <a:lnSpc>
                <a:spcPct val="100000"/>
              </a:lnSpc>
              <a:spcBef>
                <a:spcPct val="3000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083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9075" y="4416428"/>
            <a:ext cx="6612082" cy="4183063"/>
          </a:xfrm>
        </p:spPr>
        <p:txBody>
          <a:bodyPr/>
          <a:lstStyle/>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99986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American Industry Classification System </a:t>
            </a:r>
            <a:r>
              <a:rPr lang="en-US" sz="1200" kern="1200" dirty="0" smtClean="0">
                <a:solidFill>
                  <a:schemeClr val="tx1"/>
                </a:solidFill>
                <a:effectLst/>
                <a:latin typeface="Times New Roman" pitchFamily="18" charset="0"/>
                <a:ea typeface="+mn-ea"/>
                <a:cs typeface="+mn-cs"/>
              </a:rPr>
              <a:t>is the standard used by Federal statistical agencies in classifying business establishments for the purpose of collecting, analyzing, and publishing statistical data related to the U.S. business economy.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0112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 Research…Most Important!!</a:t>
            </a:r>
          </a:p>
          <a:p>
            <a:r>
              <a:rPr lang="en-US" dirty="0" smtClean="0"/>
              <a:t>Acquisition Strategy</a:t>
            </a:r>
            <a:r>
              <a:rPr lang="en-US" baseline="0" dirty="0" smtClean="0"/>
              <a:t> is determined by the results of Market Research.</a:t>
            </a:r>
          </a:p>
          <a:p>
            <a:r>
              <a:rPr lang="en-US" altLang="en-US" b="1" kern="0" dirty="0" smtClean="0"/>
              <a:t>Market Research</a:t>
            </a:r>
          </a:p>
          <a:p>
            <a:pPr lvl="1"/>
            <a:r>
              <a:rPr lang="en-US" altLang="en-US" kern="0" dirty="0" smtClean="0"/>
              <a:t>Most influential time to identify small business opportunities</a:t>
            </a:r>
          </a:p>
          <a:p>
            <a:pPr lvl="1"/>
            <a:r>
              <a:rPr lang="en-US" altLang="en-US" kern="0" dirty="0" smtClean="0"/>
              <a:t>Rule of 2: Is there a reasonable expectation of obtaining offers from two or more responsible Small Businesses</a:t>
            </a:r>
          </a:p>
          <a:p>
            <a:pPr lvl="1"/>
            <a:r>
              <a:rPr lang="en-US" altLang="en-US" kern="0" dirty="0" smtClean="0"/>
              <a:t>If a small business can do some of the work is there opportunity for teaming or possible break-out?</a:t>
            </a:r>
          </a:p>
          <a:p>
            <a:pPr lvl="1"/>
            <a:endParaRPr lang="en-US" altLang="en-US" kern="0" dirty="0" smtClean="0"/>
          </a:p>
          <a:p>
            <a:pPr lvl="1"/>
            <a:r>
              <a:rPr lang="en-US" altLang="en-US" kern="0" dirty="0" smtClean="0"/>
              <a:t>AFMCI 23-113 SAR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449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t>MOST IMPORTANT CHART…Our</a:t>
            </a:r>
            <a:r>
              <a:rPr lang="en-US" sz="1200" baseline="0" dirty="0" smtClean="0"/>
              <a:t> SMALL BUSINESS OFFICE WEBSITE contains a link with one-page of important links!</a:t>
            </a:r>
          </a:p>
          <a:p>
            <a:pPr eaLnBrk="1" hangingPunct="1"/>
            <a:endParaRPr lang="en-US" sz="1200" dirty="0" smtClean="0"/>
          </a:p>
          <a:p>
            <a:pPr eaLnBrk="1" hangingPunct="1"/>
            <a:r>
              <a:rPr lang="en-US" sz="1200" dirty="0" smtClean="0"/>
              <a:t>AFSC Small Business Office Website at www.afsc.af.mil/units/sbo/index.asp contains information</a:t>
            </a:r>
            <a:r>
              <a:rPr lang="en-US" sz="1200" baseline="0" dirty="0" smtClean="0"/>
              <a:t> and links to additional information sites to assist SBs.</a:t>
            </a:r>
          </a:p>
          <a:p>
            <a:pPr eaLnBrk="1" hangingPunct="1"/>
            <a:r>
              <a:rPr lang="en-US" sz="1200" baseline="0" dirty="0" smtClean="0"/>
              <a:t>YOUTUBE Videos on how to use SAM.gov</a:t>
            </a:r>
            <a:endParaRPr lang="en-US" sz="1200" dirty="0" smtClean="0"/>
          </a:p>
          <a:p>
            <a:pPr eaLnBrk="1" hangingPunct="1"/>
            <a:endParaRPr lang="en-US" sz="1200" dirty="0" smtClean="0"/>
          </a:p>
          <a:p>
            <a:pPr eaLnBrk="1" hangingPunct="1"/>
            <a:r>
              <a:rPr lang="en-US" sz="1200" dirty="0" smtClean="0"/>
              <a:t>To</a:t>
            </a:r>
            <a:r>
              <a:rPr lang="en-US" sz="1200" baseline="0" dirty="0" smtClean="0"/>
              <a:t> find out who is buying what you’re selling, use the following systems (PTACs will offer free training classes on how to use)</a:t>
            </a:r>
            <a:endParaRPr lang="en-US" sz="1200" dirty="0" smtClean="0"/>
          </a:p>
          <a:p>
            <a:pPr lvl="2">
              <a:buClrTx/>
              <a:buFont typeface="Arial" panose="020B0604020202020204" pitchFamily="34" charset="0"/>
              <a:buChar char="•"/>
            </a:pPr>
            <a:r>
              <a:rPr lang="en-US" sz="1200" dirty="0" smtClean="0">
                <a:solidFill>
                  <a:schemeClr val="accent1">
                    <a:lumMod val="75000"/>
                  </a:schemeClr>
                </a:solidFill>
                <a:cs typeface="Times New Roman" pitchFamily="18" charset="0"/>
              </a:rPr>
              <a:t>SAM.gov has</a:t>
            </a:r>
            <a:r>
              <a:rPr lang="en-US" sz="1200" baseline="0" dirty="0" smtClean="0">
                <a:solidFill>
                  <a:schemeClr val="accent1">
                    <a:lumMod val="75000"/>
                  </a:schemeClr>
                </a:solidFill>
                <a:cs typeface="Times New Roman" pitchFamily="18" charset="0"/>
              </a:rPr>
              <a:t> a report section</a:t>
            </a:r>
            <a:endParaRPr lang="en-US" sz="1200" dirty="0" smtClean="0">
              <a:solidFill>
                <a:schemeClr val="accent1">
                  <a:lumMod val="75000"/>
                </a:schemeClr>
              </a:solidFill>
              <a:cs typeface="Times New Roman" pitchFamily="18" charset="0"/>
            </a:endParaRPr>
          </a:p>
          <a:p>
            <a:pPr lvl="2">
              <a:buClrTx/>
              <a:buFont typeface="Arial" panose="020B0604020202020204" pitchFamily="34" charset="0"/>
              <a:buChar char="•"/>
            </a:pPr>
            <a:r>
              <a:rPr lang="en-US" sz="1200" dirty="0" smtClean="0">
                <a:solidFill>
                  <a:schemeClr val="accent1">
                    <a:lumMod val="75000"/>
                  </a:schemeClr>
                </a:solidFill>
                <a:cs typeface="Times New Roman" pitchFamily="18" charset="0"/>
              </a:rPr>
              <a:t>USASpending.Gov</a:t>
            </a:r>
          </a:p>
          <a:p>
            <a:pPr eaLnBrk="1" hangingPunct="1"/>
            <a:r>
              <a:rPr lang="en-US" sz="1200" dirty="0" smtClean="0"/>
              <a:t>Strategic Contracts:</a:t>
            </a:r>
          </a:p>
          <a:p>
            <a:pPr eaLnBrk="1" hangingPunct="1"/>
            <a:r>
              <a:rPr lang="en-US" sz="1200" dirty="0" smtClean="0"/>
              <a:t>	- OASIS</a:t>
            </a:r>
            <a:r>
              <a:rPr lang="en-US" sz="1200" baseline="0" dirty="0" smtClean="0"/>
              <a:t> (One Acquisition Solution for Integrated Services)</a:t>
            </a:r>
          </a:p>
          <a:p>
            <a:pPr eaLnBrk="1" hangingPunct="1"/>
            <a:r>
              <a:rPr lang="en-US" sz="1200" baseline="0" dirty="0" smtClean="0"/>
              <a:t>	- NETCENTS II; 2GIT (IT solutions)</a:t>
            </a:r>
          </a:p>
          <a:p>
            <a:pPr eaLnBrk="1" hangingPunct="1"/>
            <a:r>
              <a:rPr lang="en-US" sz="1200" baseline="0" dirty="0" smtClean="0"/>
              <a:t>	- Ability One (Janitorial Support at Tinker)</a:t>
            </a:r>
          </a:p>
          <a:p>
            <a:pPr eaLnBrk="1" hangingPunct="1"/>
            <a:r>
              <a:rPr lang="en-US" sz="1200" baseline="0" dirty="0" smtClean="0"/>
              <a:t>	- AFICA mandatory list</a:t>
            </a:r>
          </a:p>
          <a:p>
            <a:pPr eaLnBrk="1" hangingPunct="1"/>
            <a:endParaRPr lang="en-US" sz="1200" baseline="0" dirty="0" smtClean="0"/>
          </a:p>
          <a:p>
            <a:pPr eaLnBrk="1" hangingPunct="1"/>
            <a:endParaRPr lang="en-US" sz="1200" baseline="0" dirty="0" smtClean="0"/>
          </a:p>
          <a:p>
            <a:pPr eaLnBrk="1" hangingPunct="1"/>
            <a:r>
              <a:rPr lang="en-US" sz="1200" baseline="0" dirty="0" smtClean="0"/>
              <a:t>Other Transaction Authority</a:t>
            </a:r>
          </a:p>
          <a:p>
            <a:pPr eaLnBrk="1" hangingPunct="1"/>
            <a:r>
              <a:rPr lang="en-US" sz="1200" baseline="0" dirty="0" smtClean="0"/>
              <a:t>SBIR/STTR Program</a:t>
            </a:r>
          </a:p>
          <a:p>
            <a:pPr eaLnBrk="1" hangingPunct="1"/>
            <a:endParaRPr lang="en-US" sz="1200"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5411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0191" name="Rectangle 15"/>
          <p:cNvSpPr>
            <a:spLocks noGrp="1" noChangeArrowheads="1"/>
          </p:cNvSpPr>
          <p:nvPr>
            <p:ph type="ctrTitle"/>
          </p:nvPr>
        </p:nvSpPr>
        <p:spPr>
          <a:xfrm>
            <a:off x="508000" y="1708098"/>
            <a:ext cx="8009468"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5" name="Text Placeholder 17"/>
          <p:cNvSpPr>
            <a:spLocks noGrp="1"/>
          </p:cNvSpPr>
          <p:nvPr>
            <p:ph type="body" sz="quarter" idx="12" hasCustomPrompt="1"/>
          </p:nvPr>
        </p:nvSpPr>
        <p:spPr>
          <a:xfrm>
            <a:off x="6839096" y="4489851"/>
            <a:ext cx="4844904" cy="1550601"/>
          </a:xfrm>
        </p:spPr>
        <p:txBody>
          <a:bodyPr/>
          <a:lstStyle>
            <a:lvl1pPr marL="0" indent="0" algn="r">
              <a:buNone/>
              <a:defRPr b="1"/>
            </a:lvl1pPr>
          </a:lstStyle>
          <a:p>
            <a:pPr lvl="0"/>
            <a:r>
              <a:rPr lang="en-US" dirty="0"/>
              <a:t>Click to add subtitle</a:t>
            </a:r>
          </a:p>
        </p:txBody>
      </p:sp>
      <p:sp>
        <p:nvSpPr>
          <p:cNvPr id="16" name="Rectangle 15"/>
          <p:cNvSpPr/>
          <p:nvPr userDrawn="1"/>
        </p:nvSpPr>
        <p:spPr>
          <a:xfrm>
            <a:off x="508001" y="281928"/>
            <a:ext cx="11175999" cy="707886"/>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noProof="0" dirty="0">
                <a:solidFill>
                  <a:schemeClr val="tx1"/>
                </a:solidFill>
                <a:latin typeface="Tahoma" charset="0"/>
                <a:ea typeface="+mn-ea"/>
                <a:cs typeface="+mn-cs"/>
              </a:rPr>
              <a:t>448</a:t>
            </a:r>
            <a:r>
              <a:rPr lang="en-US" sz="4000" b="1" kern="1200" baseline="0" noProof="0" dirty="0">
                <a:solidFill>
                  <a:schemeClr val="tx1"/>
                </a:solidFill>
                <a:latin typeface="Tahoma" charset="0"/>
                <a:ea typeface="+mn-ea"/>
                <a:cs typeface="+mn-cs"/>
              </a:rPr>
              <a:t>th</a:t>
            </a:r>
            <a:r>
              <a:rPr lang="en-US" sz="4000" b="1" kern="1200" noProof="0" dirty="0">
                <a:solidFill>
                  <a:schemeClr val="tx1"/>
                </a:solidFill>
                <a:latin typeface="Tahoma" charset="0"/>
                <a:ea typeface="+mn-ea"/>
                <a:cs typeface="+mn-cs"/>
              </a:rPr>
              <a:t> Supply Chain Management Wing</a:t>
            </a:r>
          </a:p>
        </p:txBody>
      </p:sp>
      <p:sp>
        <p:nvSpPr>
          <p:cNvPr id="11" name="object 5"/>
          <p:cNvSpPr/>
          <p:nvPr userDrawn="1"/>
        </p:nvSpPr>
        <p:spPr>
          <a:xfrm>
            <a:off x="472975" y="3336154"/>
            <a:ext cx="2899489" cy="2872549"/>
          </a:xfrm>
          <a:prstGeom prst="rect">
            <a:avLst/>
          </a:prstGeom>
          <a:blipFill>
            <a:blip r:embed="rId2" cstate="print"/>
            <a:stretch>
              <a:fillRect/>
            </a:stretch>
          </a:blipFill>
        </p:spPr>
        <p:txBody>
          <a:bodyPr wrap="square" lIns="0" tIns="0" rIns="0" bIns="0" rtlCol="0"/>
          <a:lstStyle/>
          <a:p>
            <a:endParaRPr/>
          </a:p>
        </p:txBody>
      </p:sp>
      <p:sp>
        <p:nvSpPr>
          <p:cNvPr id="10" name="TextBox 9"/>
          <p:cNvSpPr txBox="1"/>
          <p:nvPr userDrawn="1"/>
        </p:nvSpPr>
        <p:spPr>
          <a:xfrm>
            <a:off x="-1" y="6451600"/>
            <a:ext cx="3229337" cy="276999"/>
          </a:xfrm>
          <a:prstGeom prst="rect">
            <a:avLst/>
          </a:prstGeom>
          <a:noFill/>
        </p:spPr>
        <p:txBody>
          <a:bodyPr wrap="square" rtlCol="0">
            <a:spAutoFit/>
          </a:bodyPr>
          <a:lstStyle/>
          <a:p>
            <a:pPr algn="l" fontAlgn="auto">
              <a:spcBef>
                <a:spcPts val="0"/>
              </a:spcBef>
              <a:spcAft>
                <a:spcPts val="0"/>
              </a:spcAft>
            </a:pPr>
            <a:r>
              <a:rPr lang="en-US" sz="1200" b="1" dirty="0" smtClean="0">
                <a:solidFill>
                  <a:srgbClr val="00B050"/>
                </a:solidFill>
                <a:latin typeface="Arial"/>
              </a:rPr>
              <a:t>UNCLASSIFIED</a:t>
            </a:r>
            <a:endParaRPr lang="en-US" sz="1200" b="1" dirty="0">
              <a:solidFill>
                <a:srgbClr val="00B050"/>
              </a:solidFill>
              <a:latin typeface="Arial"/>
            </a:endParaRPr>
          </a:p>
        </p:txBody>
      </p:sp>
    </p:spTree>
    <p:extLst>
      <p:ext uri="{BB962C8B-B14F-4D97-AF65-F5344CB8AC3E}">
        <p14:creationId xmlns:p14="http://schemas.microsoft.com/office/powerpoint/2010/main" val="321764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4" name="Rectangle 2"/>
          <p:cNvSpPr>
            <a:spLocks noGrp="1" noChangeArrowheads="1"/>
          </p:cNvSpPr>
          <p:nvPr>
            <p:ph type="title"/>
          </p:nvPr>
        </p:nvSpPr>
        <p:spPr>
          <a:xfrm>
            <a:off x="3082413" y="86953"/>
            <a:ext cx="7728156" cy="1143000"/>
          </a:xfrm>
        </p:spPr>
        <p:txBody>
          <a:bodyPr/>
          <a:lstStyle/>
          <a:p>
            <a:r>
              <a:rPr lang="en-US" dirty="0"/>
              <a:t>Purpose</a:t>
            </a:r>
            <a:endParaRPr lang="en-US" sz="3200" dirty="0"/>
          </a:p>
        </p:txBody>
      </p:sp>
      <p:sp>
        <p:nvSpPr>
          <p:cNvPr id="12" name="Content Placeholder 2"/>
          <p:cNvSpPr>
            <a:spLocks noGrp="1"/>
          </p:cNvSpPr>
          <p:nvPr>
            <p:ph idx="1"/>
          </p:nvPr>
        </p:nvSpPr>
        <p:spPr>
          <a:xfrm>
            <a:off x="437576" y="2438400"/>
            <a:ext cx="11197167" cy="946150"/>
          </a:xfrm>
        </p:spPr>
        <p:txBody>
          <a:bodyPr anchor="ctr"/>
          <a:lstStyle>
            <a:lvl1pPr marL="0" indent="0" algn="ctr">
              <a:buNone/>
              <a:defRPr sz="2800" i="1"/>
            </a:lvl1pPr>
            <a:lvl2pPr algn="ctr">
              <a:defRPr/>
            </a:lvl2pPr>
            <a:lvl3pPr algn="ctr">
              <a:defRPr/>
            </a:lvl3pPr>
            <a:lvl4pPr algn="ctr">
              <a:defRPr/>
            </a:lvl4pPr>
            <a:lvl5pPr algn="ctr">
              <a:defRPr b="1"/>
            </a:lvl5pPr>
          </a:lstStyle>
          <a:p>
            <a:pPr lvl="0"/>
            <a:r>
              <a:rPr lang="en-US" dirty="0"/>
              <a:t>Click to edit Master text styles</a:t>
            </a:r>
          </a:p>
        </p:txBody>
      </p:sp>
      <p:pic>
        <p:nvPicPr>
          <p:cNvPr id="11" name="Picture 10"/>
          <p:cNvPicPr>
            <a:picLocks noChangeAspect="1"/>
          </p:cNvPicPr>
          <p:nvPr userDrawn="1"/>
        </p:nvPicPr>
        <p:blipFill>
          <a:blip r:embed="rId2"/>
          <a:stretch>
            <a:fillRect/>
          </a:stretch>
        </p:blipFill>
        <p:spPr>
          <a:xfrm>
            <a:off x="10937537" y="130055"/>
            <a:ext cx="1015117" cy="976074"/>
          </a:xfrm>
          <a:prstGeom prst="rect">
            <a:avLst/>
          </a:prstGeom>
        </p:spPr>
      </p:pic>
      <p:sp>
        <p:nvSpPr>
          <p:cNvPr id="13" name="object 5"/>
          <p:cNvSpPr/>
          <p:nvPr userDrawn="1"/>
        </p:nvSpPr>
        <p:spPr>
          <a:xfrm>
            <a:off x="245095" y="103694"/>
            <a:ext cx="1066339" cy="109351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544333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23418" y="69057"/>
            <a:ext cx="7831395" cy="1143000"/>
          </a:xfrm>
        </p:spPr>
        <p:txBody>
          <a:bodyPr/>
          <a:lstStyle/>
          <a:p>
            <a:r>
              <a:rPr lang="en-US" dirty="0"/>
              <a:t>Click to edit Master title style</a:t>
            </a:r>
          </a:p>
        </p:txBody>
      </p:sp>
      <p:sp>
        <p:nvSpPr>
          <p:cNvPr id="3" name="Content Placeholder 2"/>
          <p:cNvSpPr>
            <a:spLocks noGrp="1"/>
          </p:cNvSpPr>
          <p:nvPr>
            <p:ph idx="1"/>
          </p:nvPr>
        </p:nvSpPr>
        <p:spPr/>
        <p:txBody>
          <a:bodyPr/>
          <a:lstStyle>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pic>
        <p:nvPicPr>
          <p:cNvPr id="11" name="Picture 10"/>
          <p:cNvPicPr>
            <a:picLocks noChangeAspect="1"/>
          </p:cNvPicPr>
          <p:nvPr userDrawn="1"/>
        </p:nvPicPr>
        <p:blipFill>
          <a:blip r:embed="rId2"/>
          <a:stretch>
            <a:fillRect/>
          </a:stretch>
        </p:blipFill>
        <p:spPr>
          <a:xfrm>
            <a:off x="10937537" y="130055"/>
            <a:ext cx="1015117" cy="976074"/>
          </a:xfrm>
          <a:prstGeom prst="rect">
            <a:avLst/>
          </a:prstGeom>
        </p:spPr>
      </p:pic>
      <p:sp>
        <p:nvSpPr>
          <p:cNvPr id="12" name="object 5"/>
          <p:cNvSpPr/>
          <p:nvPr userDrawn="1"/>
        </p:nvSpPr>
        <p:spPr>
          <a:xfrm>
            <a:off x="229230" y="127692"/>
            <a:ext cx="1035759" cy="986402"/>
          </a:xfrm>
          <a:prstGeom prst="rect">
            <a:avLst/>
          </a:prstGeom>
          <a:blipFill>
            <a:blip r:embed="rId3" cstate="print"/>
            <a:stretch>
              <a:fillRect/>
            </a:stretch>
          </a:blipFill>
        </p:spPr>
        <p:txBody>
          <a:bodyPr wrap="square" lIns="0" tIns="0" rIns="0" bIns="0" rtlCol="0"/>
          <a:lstStyle/>
          <a:p>
            <a:endParaRPr dirty="0"/>
          </a:p>
        </p:txBody>
      </p:sp>
      <p:sp>
        <p:nvSpPr>
          <p:cNvPr id="10" name="TextBox 9"/>
          <p:cNvSpPr txBox="1"/>
          <p:nvPr userDrawn="1"/>
        </p:nvSpPr>
        <p:spPr>
          <a:xfrm>
            <a:off x="-1" y="6451600"/>
            <a:ext cx="3229337" cy="461665"/>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a:p>
            <a:pPr algn="l" fontAlgn="auto">
              <a:spcBef>
                <a:spcPts val="0"/>
              </a:spcBef>
              <a:spcAft>
                <a:spcPts val="0"/>
              </a:spcAft>
            </a:pPr>
            <a:r>
              <a:rPr lang="en-US" sz="1200" b="0" dirty="0">
                <a:solidFill>
                  <a:schemeClr val="tx1"/>
                </a:solidFill>
                <a:latin typeface="Arial"/>
              </a:rPr>
              <a:t>Briefer:  </a:t>
            </a:r>
            <a:r>
              <a:rPr lang="en-US" sz="1200" b="0" dirty="0" smtClean="0">
                <a:solidFill>
                  <a:schemeClr val="tx1"/>
                </a:solidFill>
                <a:latin typeface="Arial"/>
              </a:rPr>
              <a:t>429</a:t>
            </a:r>
            <a:r>
              <a:rPr lang="en-US" sz="1200" b="0" baseline="30000" dirty="0" smtClean="0">
                <a:solidFill>
                  <a:schemeClr val="tx1"/>
                </a:solidFill>
                <a:latin typeface="Arial"/>
              </a:rPr>
              <a:t>th</a:t>
            </a:r>
            <a:r>
              <a:rPr lang="en-US" sz="1200" b="0" dirty="0" smtClean="0">
                <a:solidFill>
                  <a:schemeClr val="tx1"/>
                </a:solidFill>
                <a:latin typeface="Arial"/>
              </a:rPr>
              <a:t> SCMS</a:t>
            </a:r>
            <a:r>
              <a:rPr lang="en-US" sz="1200" b="0" baseline="0" dirty="0" smtClean="0">
                <a:solidFill>
                  <a:schemeClr val="tx1"/>
                </a:solidFill>
                <a:latin typeface="Arial"/>
              </a:rPr>
              <a:t>/GUMD</a:t>
            </a:r>
            <a:endParaRPr lang="en-US" sz="1200" b="0" dirty="0">
              <a:solidFill>
                <a:schemeClr val="tx1"/>
              </a:solidFill>
              <a:latin typeface="Arial"/>
            </a:endParaRPr>
          </a:p>
        </p:txBody>
      </p:sp>
    </p:spTree>
    <p:extLst>
      <p:ext uri="{BB962C8B-B14F-4D97-AF65-F5344CB8AC3E}">
        <p14:creationId xmlns:p14="http://schemas.microsoft.com/office/powerpoint/2010/main" val="2588711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pic>
        <p:nvPicPr>
          <p:cNvPr id="3" name="Picture 2"/>
          <p:cNvPicPr>
            <a:picLocks noChangeAspect="1"/>
          </p:cNvPicPr>
          <p:nvPr userDrawn="1"/>
        </p:nvPicPr>
        <p:blipFill>
          <a:blip r:embed="rId2"/>
          <a:stretch>
            <a:fillRect/>
          </a:stretch>
        </p:blipFill>
        <p:spPr>
          <a:xfrm>
            <a:off x="10937537" y="130055"/>
            <a:ext cx="1015117" cy="976074"/>
          </a:xfrm>
          <a:prstGeom prst="rect">
            <a:avLst/>
          </a:prstGeom>
        </p:spPr>
      </p:pic>
    </p:spTree>
    <p:extLst>
      <p:ext uri="{BB962C8B-B14F-4D97-AF65-F5344CB8AC3E}">
        <p14:creationId xmlns:p14="http://schemas.microsoft.com/office/powerpoint/2010/main" val="37010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06123" y="2130426"/>
            <a:ext cx="5371476" cy="1470025"/>
          </a:xfrm>
        </p:spPr>
        <p:txBody>
          <a:bodyPr/>
          <a:lstStyle>
            <a:lvl1pPr>
              <a:defRPr/>
            </a:lvl1pPr>
          </a:lstStyle>
          <a:p>
            <a:r>
              <a:rPr lang="en-US" dirty="0" smtClean="0"/>
              <a:t>Title</a:t>
            </a:r>
            <a:endParaRPr lang="en-US" dirty="0"/>
          </a:p>
        </p:txBody>
      </p:sp>
      <p:pic>
        <p:nvPicPr>
          <p:cNvPr id="8" name="Picture 2" descr="C:\Users\LanducTE\AppData\Local\Microsoft\Windows\Temporary Internet Files\Content.Outlook\SMNILSHL\Atch 2 AFLCMC Emblem - Color 2012 (7).jpg"/>
          <p:cNvPicPr>
            <a:picLocks noChangeAspect="1" noChangeArrowheads="1"/>
          </p:cNvPicPr>
          <p:nvPr userDrawn="1"/>
        </p:nvPicPr>
        <p:blipFill>
          <a:blip r:embed="rId2" cstate="print"/>
          <a:srcRect/>
          <a:stretch>
            <a:fillRect/>
          </a:stretch>
        </p:blipFill>
        <p:spPr bwMode="auto">
          <a:xfrm>
            <a:off x="914400" y="2017397"/>
            <a:ext cx="3657600" cy="2707007"/>
          </a:xfrm>
          <a:prstGeom prst="rect">
            <a:avLst/>
          </a:prstGeom>
          <a:noFill/>
        </p:spPr>
      </p:pic>
      <p:sp>
        <p:nvSpPr>
          <p:cNvPr id="9" name="Text Box 5"/>
          <p:cNvSpPr txBox="1">
            <a:spLocks noChangeArrowheads="1"/>
          </p:cNvSpPr>
          <p:nvPr userDrawn="1"/>
        </p:nvSpPr>
        <p:spPr bwMode="auto">
          <a:xfrm>
            <a:off x="2691062" y="177226"/>
            <a:ext cx="6809877" cy="58477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3200" b="1" dirty="0" smtClean="0"/>
              <a:t>AF Life Cycle Management Center</a:t>
            </a:r>
            <a:endParaRPr lang="en-US" sz="3200" b="1" dirty="0"/>
          </a:p>
        </p:txBody>
      </p:sp>
      <p:sp>
        <p:nvSpPr>
          <p:cNvPr id="10" name="Rectangle 205"/>
          <p:cNvSpPr>
            <a:spLocks noChangeArrowheads="1"/>
          </p:cNvSpPr>
          <p:nvPr userDrawn="1"/>
        </p:nvSpPr>
        <p:spPr bwMode="auto">
          <a:xfrm flipV="1">
            <a:off x="0" y="961697"/>
            <a:ext cx="12192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fontAlgn="base">
              <a:spcBef>
                <a:spcPct val="0"/>
              </a:spcBef>
              <a:spcAft>
                <a:spcPct val="0"/>
              </a:spcAft>
            </a:pPr>
            <a:endParaRPr lang="en-US" sz="1100" b="1" dirty="0">
              <a:solidFill>
                <a:srgbClr val="000000"/>
              </a:solidFill>
            </a:endParaRPr>
          </a:p>
        </p:txBody>
      </p:sp>
      <p:sp>
        <p:nvSpPr>
          <p:cNvPr id="12" name="Rectangle 205"/>
          <p:cNvSpPr>
            <a:spLocks noChangeArrowheads="1"/>
          </p:cNvSpPr>
          <p:nvPr userDrawn="1"/>
        </p:nvSpPr>
        <p:spPr bwMode="auto">
          <a:xfrm flipV="1">
            <a:off x="0" y="6117769"/>
            <a:ext cx="12192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fontAlgn="base">
              <a:spcBef>
                <a:spcPct val="0"/>
              </a:spcBef>
              <a:spcAft>
                <a:spcPct val="0"/>
              </a:spcAft>
            </a:pPr>
            <a:endParaRPr lang="en-US" sz="1100" b="1" dirty="0">
              <a:solidFill>
                <a:srgbClr val="000000"/>
              </a:solidFill>
            </a:endParaRPr>
          </a:p>
        </p:txBody>
      </p:sp>
      <p:sp>
        <p:nvSpPr>
          <p:cNvPr id="13" name="TextBox 12"/>
          <p:cNvSpPr txBox="1"/>
          <p:nvPr userDrawn="1"/>
        </p:nvSpPr>
        <p:spPr>
          <a:xfrm>
            <a:off x="2538336" y="6369279"/>
            <a:ext cx="7519304" cy="276999"/>
          </a:xfrm>
          <a:prstGeom prst="rect">
            <a:avLst/>
          </a:prstGeom>
          <a:solidFill>
            <a:schemeClr val="bg1"/>
          </a:solidFill>
        </p:spPr>
        <p:txBody>
          <a:bodyPr wrap="square" tIns="0" bIns="0" rtlCol="0">
            <a:spAutoFit/>
          </a:bodyPr>
          <a:lstStyle/>
          <a:p>
            <a:pPr algn="ctr" fontAlgn="base">
              <a:spcBef>
                <a:spcPct val="0"/>
              </a:spcBef>
              <a:spcAft>
                <a:spcPct val="0"/>
              </a:spcAft>
            </a:pPr>
            <a:r>
              <a:rPr lang="en-US" sz="1800" b="1" i="1" dirty="0" smtClean="0">
                <a:solidFill>
                  <a:schemeClr val="tx1"/>
                </a:solidFill>
                <a:latin typeface="Lucida Calligraphy" panose="03010101010101010101" pitchFamily="66" charset="0"/>
              </a:rPr>
              <a:t>Providing </a:t>
            </a:r>
            <a:r>
              <a:rPr lang="en-US" sz="1800" b="1" i="1" dirty="0">
                <a:solidFill>
                  <a:schemeClr val="tx1"/>
                </a:solidFill>
                <a:latin typeface="Lucida Calligraphy" panose="03010101010101010101" pitchFamily="66" charset="0"/>
              </a:rPr>
              <a:t>the Warfighter’s Edge</a:t>
            </a:r>
          </a:p>
        </p:txBody>
      </p:sp>
    </p:spTree>
    <p:extLst>
      <p:ext uri="{BB962C8B-B14F-4D97-AF65-F5344CB8AC3E}">
        <p14:creationId xmlns:p14="http://schemas.microsoft.com/office/powerpoint/2010/main" val="257203437"/>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3009" y="1380038"/>
            <a:ext cx="5064356" cy="4097802"/>
          </a:xfrm>
          <a:prstGeom prst="rect">
            <a:avLst/>
          </a:prstGeom>
        </p:spPr>
      </p:pic>
      <p:pic>
        <p:nvPicPr>
          <p:cNvPr id="2" name="Picture 1"/>
          <p:cNvPicPr>
            <a:picLocks noChangeAspect="1"/>
          </p:cNvPicPr>
          <p:nvPr userDrawn="1"/>
        </p:nvPicPr>
        <p:blipFill>
          <a:blip r:embed="rId3"/>
          <a:stretch>
            <a:fillRect/>
          </a:stretch>
        </p:blipFill>
        <p:spPr>
          <a:xfrm>
            <a:off x="2110977" y="294781"/>
            <a:ext cx="9510584" cy="11376122"/>
          </a:xfrm>
          <a:prstGeom prst="rect">
            <a:avLst/>
          </a:prstGeom>
        </p:spPr>
      </p:pic>
    </p:spTree>
    <p:extLst>
      <p:ext uri="{BB962C8B-B14F-4D97-AF65-F5344CB8AC3E}">
        <p14:creationId xmlns:p14="http://schemas.microsoft.com/office/powerpoint/2010/main" val="217419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300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a:lvl1pPr>
          </a:lstStyle>
          <a:p>
            <a:endParaRPr lang="en-US" dirty="0" smtClean="0"/>
          </a:p>
          <a:p>
            <a:r>
              <a:rPr lang="en-US" dirty="0" smtClean="0"/>
              <a:t>DISTRIBUTION B</a:t>
            </a: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
        <p:nvSpPr>
          <p:cNvPr id="7" name="TextBox 6"/>
          <p:cNvSpPr txBox="1"/>
          <p:nvPr userDrawn="1"/>
        </p:nvSpPr>
        <p:spPr>
          <a:xfrm>
            <a:off x="3502780" y="868367"/>
            <a:ext cx="5184017" cy="215444"/>
          </a:xfrm>
          <a:prstGeom prst="rect">
            <a:avLst/>
          </a:prstGeom>
          <a:solidFill>
            <a:schemeClr val="bg1"/>
          </a:solidFill>
        </p:spPr>
        <p:txBody>
          <a:bodyPr wrap="square" tIns="0" bIns="0" rtlCol="0">
            <a:spAutoFit/>
          </a:bodyPr>
          <a:lstStyle/>
          <a:p>
            <a:pPr algn="ctr"/>
            <a:r>
              <a:rPr lang="en-US" sz="1400" b="1" i="1" dirty="0">
                <a:solidFill>
                  <a:srgbClr val="3333CC">
                    <a:lumMod val="75000"/>
                  </a:srgbClr>
                </a:solidFill>
                <a:latin typeface="Arial"/>
              </a:rPr>
              <a:t>AFLCMC… Providing the Warfighter’s Edge</a:t>
            </a:r>
          </a:p>
        </p:txBody>
      </p:sp>
    </p:spTree>
    <p:extLst>
      <p:ext uri="{BB962C8B-B14F-4D97-AF65-F5344CB8AC3E}">
        <p14:creationId xmlns:p14="http://schemas.microsoft.com/office/powerpoint/2010/main" val="3231257486"/>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7"/>
          <p:cNvSpPr>
            <a:spLocks noGrp="1" noChangeArrowheads="1"/>
          </p:cNvSpPr>
          <p:nvPr>
            <p:ph type="sldNum" sz="quarter" idx="10"/>
          </p:nvPr>
        </p:nvSpPr>
        <p:spPr>
          <a:ln/>
        </p:spPr>
        <p:txBody>
          <a:bodyPr/>
          <a:lstStyle>
            <a:lvl1pPr>
              <a:defRPr>
                <a:latin typeface="Calibri" panose="020F0502020204030204" pitchFamily="34" charset="0"/>
              </a:defRPr>
            </a:lvl1pPr>
          </a:lstStyle>
          <a:p>
            <a:pPr>
              <a:defRPr/>
            </a:pPr>
            <a:fld id="{2F914479-291D-4B5B-A0EA-6B01B39F5806}" type="slidenum">
              <a:rPr lang="en-US" smtClean="0"/>
              <a:pPr>
                <a:defRPr/>
              </a:pPr>
              <a:t>‹#›</a:t>
            </a:fld>
            <a:endParaRPr lang="en-US" dirty="0"/>
          </a:p>
        </p:txBody>
      </p:sp>
      <p:sp>
        <p:nvSpPr>
          <p:cNvPr id="6" name="Title Placeholder 1"/>
          <p:cNvSpPr>
            <a:spLocks noGrp="1"/>
          </p:cNvSpPr>
          <p:nvPr>
            <p:ph type="title"/>
          </p:nvPr>
        </p:nvSpPr>
        <p:spPr bwMode="auto">
          <a:xfrm>
            <a:off x="1320800" y="0"/>
            <a:ext cx="9550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 name="Rectangle 4"/>
          <p:cNvSpPr/>
          <p:nvPr userDrawn="1"/>
        </p:nvSpPr>
        <p:spPr>
          <a:xfrm>
            <a:off x="4398240" y="6596390"/>
            <a:ext cx="3219151" cy="261610"/>
          </a:xfrm>
          <a:prstGeom prst="rect">
            <a:avLst/>
          </a:prstGeom>
        </p:spPr>
        <p:txBody>
          <a:bodyPr wrap="none">
            <a:spAutoFit/>
          </a:bodyPr>
          <a:lstStyle/>
          <a:p>
            <a:r>
              <a:rPr lang="en-US" sz="1100" dirty="0" smtClean="0"/>
              <a:t>DISTRIBUTION A   Approved for Public Release</a:t>
            </a:r>
            <a:endParaRPr lang="en-US" sz="1100" dirty="0"/>
          </a:p>
        </p:txBody>
      </p:sp>
    </p:spTree>
    <p:extLst>
      <p:ext uri="{BB962C8B-B14F-4D97-AF65-F5344CB8AC3E}">
        <p14:creationId xmlns:p14="http://schemas.microsoft.com/office/powerpoint/2010/main" val="4104903270"/>
      </p:ext>
    </p:extLst>
  </p:cSld>
  <p:clrMapOvr>
    <a:masterClrMapping/>
  </p:clrMapOvr>
  <p:transition>
    <p:split orient="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0205" y="1259895"/>
            <a:ext cx="5918447"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30205" y="1899657"/>
            <a:ext cx="5918447" cy="4563287"/>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27751" y="1259895"/>
            <a:ext cx="5922207"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27751" y="1899657"/>
            <a:ext cx="5922207" cy="4563286"/>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27"/>
          <p:cNvSpPr>
            <a:spLocks noGrp="1" noChangeArrowheads="1"/>
          </p:cNvSpPr>
          <p:nvPr>
            <p:ph type="sldNum" sz="quarter" idx="10"/>
          </p:nvPr>
        </p:nvSpPr>
        <p:spPr>
          <a:ln/>
        </p:spPr>
        <p:txBody>
          <a:bodyPr/>
          <a:lstStyle>
            <a:lvl1pPr>
              <a:defRPr>
                <a:latin typeface="Calibri" panose="020F0502020204030204" pitchFamily="34" charset="0"/>
              </a:defRPr>
            </a:lvl1pPr>
          </a:lstStyle>
          <a:p>
            <a:pPr>
              <a:defRPr/>
            </a:pPr>
            <a:fld id="{95A8E3CB-55AE-4E37-9E6F-F79C3C632B85}" type="slidenum">
              <a:rPr lang="en-US" smtClean="0"/>
              <a:pPr>
                <a:defRPr/>
              </a:pPr>
              <a:t>‹#›</a:t>
            </a:fld>
            <a:endParaRPr lang="en-US" dirty="0"/>
          </a:p>
        </p:txBody>
      </p:sp>
      <p:sp>
        <p:nvSpPr>
          <p:cNvPr id="9" name="Title Placeholder 1"/>
          <p:cNvSpPr>
            <a:spLocks noGrp="1"/>
          </p:cNvSpPr>
          <p:nvPr>
            <p:ph type="title"/>
          </p:nvPr>
        </p:nvSpPr>
        <p:spPr bwMode="auto">
          <a:xfrm>
            <a:off x="1320800" y="0"/>
            <a:ext cx="9550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8" name="Rectangle 7"/>
          <p:cNvSpPr/>
          <p:nvPr userDrawn="1"/>
        </p:nvSpPr>
        <p:spPr>
          <a:xfrm>
            <a:off x="4398240" y="6596390"/>
            <a:ext cx="3219151" cy="261610"/>
          </a:xfrm>
          <a:prstGeom prst="rect">
            <a:avLst/>
          </a:prstGeom>
        </p:spPr>
        <p:txBody>
          <a:bodyPr wrap="none">
            <a:spAutoFit/>
          </a:bodyPr>
          <a:lstStyle/>
          <a:p>
            <a:r>
              <a:rPr lang="en-US" sz="1100" dirty="0" smtClean="0"/>
              <a:t>DISTRIBUTION A   Approved for Public Release</a:t>
            </a:r>
            <a:endParaRPr lang="en-US" sz="1100" dirty="0"/>
          </a:p>
        </p:txBody>
      </p:sp>
      <p:sp>
        <p:nvSpPr>
          <p:cNvPr id="10" name="TextBox 9"/>
          <p:cNvSpPr txBox="1"/>
          <p:nvPr userDrawn="1"/>
        </p:nvSpPr>
        <p:spPr>
          <a:xfrm>
            <a:off x="3502780" y="868367"/>
            <a:ext cx="5184017" cy="215444"/>
          </a:xfrm>
          <a:prstGeom prst="rect">
            <a:avLst/>
          </a:prstGeom>
          <a:solidFill>
            <a:schemeClr val="bg1"/>
          </a:solidFill>
        </p:spPr>
        <p:txBody>
          <a:bodyPr wrap="square" tIns="0" bIns="0" rtlCol="0">
            <a:spAutoFit/>
          </a:bodyPr>
          <a:lstStyle/>
          <a:p>
            <a:pPr algn="ctr"/>
            <a:r>
              <a:rPr lang="en-US" sz="1400" b="1" i="1" dirty="0">
                <a:solidFill>
                  <a:srgbClr val="3333CC">
                    <a:lumMod val="75000"/>
                  </a:srgbClr>
                </a:solidFill>
                <a:latin typeface="Arial"/>
              </a:rPr>
              <a:t>AFLCMC… Providing the Warfighter’s Edge</a:t>
            </a:r>
          </a:p>
        </p:txBody>
      </p:sp>
    </p:spTree>
    <p:extLst>
      <p:ext uri="{BB962C8B-B14F-4D97-AF65-F5344CB8AC3E}">
        <p14:creationId xmlns:p14="http://schemas.microsoft.com/office/powerpoint/2010/main" val="2413589601"/>
      </p:ext>
    </p:extLst>
  </p:cSld>
  <p:clrMapOvr>
    <a:masterClrMapping/>
  </p:clrMapOvr>
  <p:transition>
    <p:split orient="vert"/>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0191" name="Rectangle 15"/>
          <p:cNvSpPr>
            <a:spLocks noGrp="1" noChangeArrowheads="1"/>
          </p:cNvSpPr>
          <p:nvPr>
            <p:ph type="ctrTitle"/>
          </p:nvPr>
        </p:nvSpPr>
        <p:spPr>
          <a:xfrm>
            <a:off x="3674533" y="1962150"/>
            <a:ext cx="8009468"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2" name="TextBox 11"/>
          <p:cNvSpPr txBox="1"/>
          <p:nvPr userDrawn="1"/>
        </p:nvSpPr>
        <p:spPr>
          <a:xfrm>
            <a:off x="0" y="6581001"/>
            <a:ext cx="2641600" cy="276999"/>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p:txBody>
      </p:sp>
      <p:sp>
        <p:nvSpPr>
          <p:cNvPr id="15" name="Text Placeholder 17"/>
          <p:cNvSpPr>
            <a:spLocks noGrp="1"/>
          </p:cNvSpPr>
          <p:nvPr>
            <p:ph type="body" sz="quarter" idx="12" hasCustomPrompt="1"/>
          </p:nvPr>
        </p:nvSpPr>
        <p:spPr>
          <a:xfrm>
            <a:off x="6839096" y="4489851"/>
            <a:ext cx="4844904" cy="1550601"/>
          </a:xfrm>
        </p:spPr>
        <p:txBody>
          <a:bodyPr/>
          <a:lstStyle>
            <a:lvl1pPr marL="0" indent="0" algn="r">
              <a:buNone/>
              <a:defRPr b="1"/>
            </a:lvl1pPr>
          </a:lstStyle>
          <a:p>
            <a:pPr lvl="0"/>
            <a:r>
              <a:rPr lang="en-US" dirty="0"/>
              <a:t>Click to add subtitle</a:t>
            </a:r>
          </a:p>
        </p:txBody>
      </p:sp>
      <p:sp>
        <p:nvSpPr>
          <p:cNvPr id="16" name="Rectangle 15"/>
          <p:cNvSpPr/>
          <p:nvPr userDrawn="1"/>
        </p:nvSpPr>
        <p:spPr>
          <a:xfrm>
            <a:off x="508001" y="281928"/>
            <a:ext cx="11175999" cy="707886"/>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noProof="0" dirty="0">
                <a:solidFill>
                  <a:schemeClr val="tx1"/>
                </a:solidFill>
                <a:latin typeface="Tahoma" charset="0"/>
                <a:ea typeface="+mn-ea"/>
                <a:cs typeface="+mn-cs"/>
              </a:rPr>
              <a:t>Air Force Sustainment</a:t>
            </a:r>
            <a:r>
              <a:rPr lang="en-US" sz="4000" b="1" kern="1200" baseline="0" noProof="0" dirty="0">
                <a:solidFill>
                  <a:schemeClr val="tx1"/>
                </a:solidFill>
                <a:latin typeface="Tahoma" charset="0"/>
                <a:ea typeface="+mn-ea"/>
                <a:cs typeface="+mn-cs"/>
              </a:rPr>
              <a:t> Center</a:t>
            </a:r>
            <a:endParaRPr lang="en-US" sz="4000" b="1" kern="1200" noProof="0" dirty="0">
              <a:solidFill>
                <a:schemeClr val="tx1"/>
              </a:solidFill>
              <a:latin typeface="Tahoma" charset="0"/>
              <a:ea typeface="+mn-ea"/>
              <a:cs typeface="+mn-cs"/>
            </a:endParaRPr>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615" y="3259138"/>
            <a:ext cx="2938767" cy="2940278"/>
          </a:xfrm>
          <a:prstGeom prst="rect">
            <a:avLst/>
          </a:prstGeom>
        </p:spPr>
      </p:pic>
    </p:spTree>
    <p:extLst>
      <p:ext uri="{BB962C8B-B14F-4D97-AF65-F5344CB8AC3E}">
        <p14:creationId xmlns:p14="http://schemas.microsoft.com/office/powerpoint/2010/main" val="3123855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4" name="Rectangle 2"/>
          <p:cNvSpPr>
            <a:spLocks noGrp="1" noChangeArrowheads="1"/>
          </p:cNvSpPr>
          <p:nvPr>
            <p:ph type="title"/>
          </p:nvPr>
        </p:nvSpPr>
        <p:spPr>
          <a:xfrm>
            <a:off x="3082413" y="47625"/>
            <a:ext cx="7728156" cy="1143000"/>
          </a:xfrm>
        </p:spPr>
        <p:txBody>
          <a:bodyPr/>
          <a:lstStyle/>
          <a:p>
            <a:r>
              <a:rPr lang="en-US" dirty="0"/>
              <a:t>Purpose</a:t>
            </a:r>
            <a:endParaRPr lang="en-US" sz="3200" dirty="0"/>
          </a:p>
        </p:txBody>
      </p:sp>
      <p:sp>
        <p:nvSpPr>
          <p:cNvPr id="12" name="Content Placeholder 2"/>
          <p:cNvSpPr>
            <a:spLocks noGrp="1"/>
          </p:cNvSpPr>
          <p:nvPr>
            <p:ph idx="1"/>
          </p:nvPr>
        </p:nvSpPr>
        <p:spPr>
          <a:xfrm>
            <a:off x="437576" y="2438400"/>
            <a:ext cx="11197167" cy="946150"/>
          </a:xfrm>
        </p:spPr>
        <p:txBody>
          <a:bodyPr anchor="ctr"/>
          <a:lstStyle>
            <a:lvl1pPr marL="0" indent="0" algn="ctr">
              <a:buNone/>
              <a:defRPr sz="2800" i="1"/>
            </a:lvl1pPr>
            <a:lvl2pPr algn="ctr">
              <a:defRPr/>
            </a:lvl2pPr>
            <a:lvl3pPr algn="ctr">
              <a:defRPr/>
            </a:lvl3pPr>
            <a:lvl4pPr algn="ctr">
              <a:defRPr/>
            </a:lvl4pPr>
            <a:lvl5pPr algn="ctr">
              <a:defRPr b="1"/>
            </a:lvl5pPr>
          </a:lstStyle>
          <a:p>
            <a:pPr lvl="0"/>
            <a:r>
              <a:rPr lang="en-US" dirty="0"/>
              <a:t>Click to edit Master text styles</a:t>
            </a:r>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508" y="124432"/>
            <a:ext cx="974313" cy="968606"/>
          </a:xfrm>
          <a:prstGeom prst="rect">
            <a:avLst/>
          </a:prstGeom>
        </p:spPr>
      </p:pic>
      <p:pic>
        <p:nvPicPr>
          <p:cNvPr id="11" name="Picture 10"/>
          <p:cNvPicPr>
            <a:picLocks noChangeAspect="1"/>
          </p:cNvPicPr>
          <p:nvPr userDrawn="1"/>
        </p:nvPicPr>
        <p:blipFill>
          <a:blip r:embed="rId3"/>
          <a:stretch>
            <a:fillRect/>
          </a:stretch>
        </p:blipFill>
        <p:spPr>
          <a:xfrm>
            <a:off x="10937537" y="130055"/>
            <a:ext cx="1015117" cy="976074"/>
          </a:xfrm>
          <a:prstGeom prst="rect">
            <a:avLst/>
          </a:prstGeom>
        </p:spPr>
      </p:pic>
    </p:spTree>
    <p:extLst>
      <p:ext uri="{BB962C8B-B14F-4D97-AF65-F5344CB8AC3E}">
        <p14:creationId xmlns:p14="http://schemas.microsoft.com/office/powerpoint/2010/main" val="134009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4" name="Rectangle 2"/>
          <p:cNvSpPr>
            <a:spLocks noGrp="1" noChangeArrowheads="1"/>
          </p:cNvSpPr>
          <p:nvPr>
            <p:ph type="title"/>
          </p:nvPr>
        </p:nvSpPr>
        <p:spPr>
          <a:xfrm>
            <a:off x="1524000" y="47625"/>
            <a:ext cx="9205400" cy="1143000"/>
          </a:xfrm>
        </p:spPr>
        <p:txBody>
          <a:bodyPr/>
          <a:lstStyle/>
          <a:p>
            <a:r>
              <a:rPr lang="en-US" dirty="0"/>
              <a:t>Purpose</a:t>
            </a:r>
            <a:endParaRPr lang="en-US" sz="3200" dirty="0"/>
          </a:p>
        </p:txBody>
      </p:sp>
      <p:sp>
        <p:nvSpPr>
          <p:cNvPr id="12" name="Content Placeholder 2"/>
          <p:cNvSpPr>
            <a:spLocks noGrp="1"/>
          </p:cNvSpPr>
          <p:nvPr>
            <p:ph idx="1"/>
          </p:nvPr>
        </p:nvSpPr>
        <p:spPr>
          <a:xfrm>
            <a:off x="437576" y="2438400"/>
            <a:ext cx="11197167" cy="946150"/>
          </a:xfrm>
        </p:spPr>
        <p:txBody>
          <a:bodyPr anchor="ctr"/>
          <a:lstStyle>
            <a:lvl1pPr marL="0" indent="0" algn="ctr">
              <a:buNone/>
              <a:defRPr sz="2800" i="1"/>
            </a:lvl1pPr>
            <a:lvl2pPr algn="ctr">
              <a:defRPr/>
            </a:lvl2pPr>
            <a:lvl3pPr algn="ctr">
              <a:defRPr/>
            </a:lvl3pPr>
            <a:lvl4pPr algn="ctr">
              <a:defRPr/>
            </a:lvl4pPr>
            <a:lvl5pPr algn="ctr">
              <a:defRPr b="1"/>
            </a:lvl5pPr>
          </a:lstStyle>
          <a:p>
            <a:pPr lvl="0"/>
            <a:r>
              <a:rPr lang="en-US" dirty="0"/>
              <a:t>Click to edit Master text styles</a:t>
            </a:r>
          </a:p>
        </p:txBody>
      </p:sp>
      <p:sp>
        <p:nvSpPr>
          <p:cNvPr id="11" name="object 5"/>
          <p:cNvSpPr/>
          <p:nvPr userDrawn="1"/>
        </p:nvSpPr>
        <p:spPr>
          <a:xfrm>
            <a:off x="437576" y="144348"/>
            <a:ext cx="949273" cy="968606"/>
          </a:xfrm>
          <a:prstGeom prst="rect">
            <a:avLst/>
          </a:prstGeom>
          <a:blipFill>
            <a:blip r:embed="rId2" cstate="print"/>
            <a:stretch>
              <a:fillRect/>
            </a:stretch>
          </a:blipFill>
        </p:spPr>
        <p:txBody>
          <a:bodyPr wrap="square" lIns="0" tIns="0" rIns="0" bIns="0" rtlCol="0"/>
          <a:lstStyle/>
          <a:p>
            <a:endParaRPr/>
          </a:p>
        </p:txBody>
      </p:sp>
      <p:pic>
        <p:nvPicPr>
          <p:cNvPr id="17" name="Picture 16"/>
          <p:cNvPicPr>
            <a:picLocks noChangeAspect="1"/>
          </p:cNvPicPr>
          <p:nvPr userDrawn="1"/>
        </p:nvPicPr>
        <p:blipFill>
          <a:blip r:embed="rId3"/>
          <a:stretch>
            <a:fillRect/>
          </a:stretch>
        </p:blipFill>
        <p:spPr>
          <a:xfrm>
            <a:off x="447658" y="6397894"/>
            <a:ext cx="11150550" cy="580221"/>
          </a:xfrm>
          <a:prstGeom prst="rect">
            <a:avLst/>
          </a:prstGeom>
        </p:spPr>
      </p:pic>
      <p:pic>
        <p:nvPicPr>
          <p:cNvPr id="18" name="Picture 17"/>
          <p:cNvPicPr>
            <a:picLocks noChangeAspect="1"/>
          </p:cNvPicPr>
          <p:nvPr userDrawn="1"/>
        </p:nvPicPr>
        <p:blipFill>
          <a:blip r:embed="rId4"/>
          <a:stretch>
            <a:fillRect/>
          </a:stretch>
        </p:blipFill>
        <p:spPr>
          <a:xfrm>
            <a:off x="10937537" y="130055"/>
            <a:ext cx="1015117" cy="976074"/>
          </a:xfrm>
          <a:prstGeom prst="rect">
            <a:avLst/>
          </a:prstGeom>
        </p:spPr>
      </p:pic>
      <p:sp>
        <p:nvSpPr>
          <p:cNvPr id="13" name="TextBox 12"/>
          <p:cNvSpPr txBox="1"/>
          <p:nvPr userDrawn="1"/>
        </p:nvSpPr>
        <p:spPr>
          <a:xfrm>
            <a:off x="-1" y="6451600"/>
            <a:ext cx="3229337" cy="461665"/>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a:p>
            <a:pPr algn="l" fontAlgn="auto">
              <a:spcBef>
                <a:spcPts val="0"/>
              </a:spcBef>
              <a:spcAft>
                <a:spcPts val="0"/>
              </a:spcAft>
            </a:pPr>
            <a:r>
              <a:rPr lang="en-US" sz="1200" b="0" dirty="0">
                <a:solidFill>
                  <a:schemeClr val="tx1"/>
                </a:solidFill>
                <a:latin typeface="Arial"/>
              </a:rPr>
              <a:t>Briefer:  </a:t>
            </a:r>
            <a:r>
              <a:rPr lang="en-US" sz="1200" b="0" dirty="0" smtClean="0">
                <a:solidFill>
                  <a:schemeClr val="tx1"/>
                </a:solidFill>
                <a:latin typeface="Arial"/>
              </a:rPr>
              <a:t>429</a:t>
            </a:r>
            <a:r>
              <a:rPr lang="en-US" sz="1200" b="0" baseline="30000" dirty="0" smtClean="0">
                <a:solidFill>
                  <a:schemeClr val="tx1"/>
                </a:solidFill>
                <a:latin typeface="Arial"/>
              </a:rPr>
              <a:t>th</a:t>
            </a:r>
            <a:r>
              <a:rPr lang="en-US" sz="1200" b="0" dirty="0" smtClean="0">
                <a:solidFill>
                  <a:schemeClr val="tx1"/>
                </a:solidFill>
                <a:latin typeface="Arial"/>
              </a:rPr>
              <a:t> SCMS</a:t>
            </a:r>
            <a:r>
              <a:rPr lang="en-US" sz="1200" b="0" baseline="0" dirty="0" smtClean="0">
                <a:solidFill>
                  <a:schemeClr val="tx1"/>
                </a:solidFill>
                <a:latin typeface="Arial"/>
              </a:rPr>
              <a:t>/GUMD</a:t>
            </a:r>
            <a:endParaRPr lang="en-US" sz="1200" b="0" dirty="0">
              <a:solidFill>
                <a:schemeClr val="tx1"/>
              </a:solidFill>
              <a:latin typeface="Arial"/>
            </a:endParaRPr>
          </a:p>
        </p:txBody>
      </p:sp>
    </p:spTree>
    <p:extLst>
      <p:ext uri="{BB962C8B-B14F-4D97-AF65-F5344CB8AC3E}">
        <p14:creationId xmlns:p14="http://schemas.microsoft.com/office/powerpoint/2010/main" val="2140181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23418" y="69057"/>
            <a:ext cx="7831395" cy="1143000"/>
          </a:xfrm>
        </p:spPr>
        <p:txBody>
          <a:bodyPr/>
          <a:lstStyle/>
          <a:p>
            <a:r>
              <a:rPr lang="en-US" dirty="0"/>
              <a:t>Click to edit Master title style</a:t>
            </a:r>
          </a:p>
        </p:txBody>
      </p:sp>
      <p:sp>
        <p:nvSpPr>
          <p:cNvPr id="3" name="Content Placeholder 2"/>
          <p:cNvSpPr>
            <a:spLocks noGrp="1"/>
          </p:cNvSpPr>
          <p:nvPr>
            <p:ph idx="1"/>
          </p:nvPr>
        </p:nvSpPr>
        <p:spPr/>
        <p:txBody>
          <a:bodyPr/>
          <a:lstStyle>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508" y="124432"/>
            <a:ext cx="974313" cy="968606"/>
          </a:xfrm>
          <a:prstGeom prst="rect">
            <a:avLst/>
          </a:prstGeom>
        </p:spPr>
      </p:pic>
      <p:pic>
        <p:nvPicPr>
          <p:cNvPr id="11" name="Picture 10"/>
          <p:cNvPicPr>
            <a:picLocks noChangeAspect="1"/>
          </p:cNvPicPr>
          <p:nvPr userDrawn="1"/>
        </p:nvPicPr>
        <p:blipFill>
          <a:blip r:embed="rId3"/>
          <a:stretch>
            <a:fillRect/>
          </a:stretch>
        </p:blipFill>
        <p:spPr>
          <a:xfrm>
            <a:off x="10937537" y="130055"/>
            <a:ext cx="1015117" cy="976074"/>
          </a:xfrm>
          <a:prstGeom prst="rect">
            <a:avLst/>
          </a:prstGeom>
        </p:spPr>
      </p:pic>
    </p:spTree>
    <p:extLst>
      <p:ext uri="{BB962C8B-B14F-4D97-AF65-F5344CB8AC3E}">
        <p14:creationId xmlns:p14="http://schemas.microsoft.com/office/powerpoint/2010/main" val="1811515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pic>
        <p:nvPicPr>
          <p:cNvPr id="3" name="Picture 2"/>
          <p:cNvPicPr>
            <a:picLocks noChangeAspect="1"/>
          </p:cNvPicPr>
          <p:nvPr userDrawn="1"/>
        </p:nvPicPr>
        <p:blipFill>
          <a:blip r:embed="rId2"/>
          <a:stretch>
            <a:fillRect/>
          </a:stretch>
        </p:blipFill>
        <p:spPr>
          <a:xfrm>
            <a:off x="10937537" y="130055"/>
            <a:ext cx="1015117" cy="976074"/>
          </a:xfrm>
          <a:prstGeom prst="rect">
            <a:avLst/>
          </a:prstGeom>
        </p:spPr>
      </p:pic>
    </p:spTree>
    <p:extLst>
      <p:ext uri="{BB962C8B-B14F-4D97-AF65-F5344CB8AC3E}">
        <p14:creationId xmlns:p14="http://schemas.microsoft.com/office/powerpoint/2010/main" val="3860584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1" i="1">
                <a:solidFill>
                  <a:schemeClr val="tx1"/>
                </a:solidFill>
                <a:latin typeface="Times New Roman"/>
                <a:cs typeface="Times New Roman"/>
              </a:defRPr>
            </a:lvl1pPr>
          </a:lstStyle>
          <a:p>
            <a:pPr marL="12700">
              <a:lnSpc>
                <a:spcPts val="1650"/>
              </a:lnSpc>
            </a:pPr>
            <a:r>
              <a:rPr dirty="0"/>
              <a:t>Built</a:t>
            </a:r>
            <a:r>
              <a:rPr spc="-114" dirty="0"/>
              <a:t> </a:t>
            </a:r>
            <a:r>
              <a:rPr dirty="0"/>
              <a:t>Right,</a:t>
            </a:r>
            <a:r>
              <a:rPr spc="-70" dirty="0"/>
              <a:t> </a:t>
            </a:r>
            <a:r>
              <a:rPr dirty="0"/>
              <a:t>Ready</a:t>
            </a:r>
            <a:r>
              <a:rPr spc="-125" dirty="0"/>
              <a:t> </a:t>
            </a:r>
            <a:r>
              <a:rPr spc="-10" dirty="0"/>
              <a:t>to</a:t>
            </a:r>
            <a:r>
              <a:rPr spc="-135" dirty="0"/>
              <a:t> </a:t>
            </a:r>
            <a:r>
              <a:rPr spc="-20" dirty="0"/>
              <a:t>Fight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7365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51C7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u="sng">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1" i="1">
                <a:solidFill>
                  <a:schemeClr val="tx1"/>
                </a:solidFill>
                <a:latin typeface="Times New Roman"/>
                <a:cs typeface="Times New Roman"/>
              </a:defRPr>
            </a:lvl1pPr>
          </a:lstStyle>
          <a:p>
            <a:pPr marL="12700">
              <a:lnSpc>
                <a:spcPts val="1650"/>
              </a:lnSpc>
            </a:pPr>
            <a:r>
              <a:rPr dirty="0"/>
              <a:t>Built</a:t>
            </a:r>
            <a:r>
              <a:rPr spc="-114" dirty="0"/>
              <a:t> </a:t>
            </a:r>
            <a:r>
              <a:rPr dirty="0"/>
              <a:t>Right,</a:t>
            </a:r>
            <a:r>
              <a:rPr spc="-70" dirty="0"/>
              <a:t> </a:t>
            </a:r>
            <a:r>
              <a:rPr dirty="0"/>
              <a:t>Ready</a:t>
            </a:r>
            <a:r>
              <a:rPr spc="-125" dirty="0"/>
              <a:t> </a:t>
            </a:r>
            <a:r>
              <a:rPr spc="-10" dirty="0"/>
              <a:t>to</a:t>
            </a:r>
            <a:r>
              <a:rPr spc="-135" dirty="0"/>
              <a:t> </a:t>
            </a:r>
            <a:r>
              <a:rPr spc="-20" dirty="0"/>
              <a:t>Fight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75431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51C77"/>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1" i="1">
                <a:solidFill>
                  <a:schemeClr val="tx1"/>
                </a:solidFill>
                <a:latin typeface="Times New Roman"/>
                <a:cs typeface="Times New Roman"/>
              </a:defRPr>
            </a:lvl1pPr>
          </a:lstStyle>
          <a:p>
            <a:pPr marL="12700">
              <a:lnSpc>
                <a:spcPts val="1650"/>
              </a:lnSpc>
            </a:pPr>
            <a:r>
              <a:rPr dirty="0"/>
              <a:t>Built</a:t>
            </a:r>
            <a:r>
              <a:rPr spc="-114" dirty="0"/>
              <a:t> </a:t>
            </a:r>
            <a:r>
              <a:rPr dirty="0"/>
              <a:t>Right,</a:t>
            </a:r>
            <a:r>
              <a:rPr spc="-70" dirty="0"/>
              <a:t> </a:t>
            </a:r>
            <a:r>
              <a:rPr dirty="0"/>
              <a:t>Ready</a:t>
            </a:r>
            <a:r>
              <a:rPr spc="-125" dirty="0"/>
              <a:t> </a:t>
            </a:r>
            <a:r>
              <a:rPr spc="-10" dirty="0"/>
              <a:t>to</a:t>
            </a:r>
            <a:r>
              <a:rPr spc="-135" dirty="0"/>
              <a:t> </a:t>
            </a:r>
            <a:r>
              <a:rPr spc="-20" dirty="0"/>
              <a:t>Fight</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93017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51C7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1" i="1">
                <a:solidFill>
                  <a:schemeClr val="tx1"/>
                </a:solidFill>
                <a:latin typeface="Times New Roman"/>
                <a:cs typeface="Times New Roman"/>
              </a:defRPr>
            </a:lvl1pPr>
          </a:lstStyle>
          <a:p>
            <a:pPr marL="12700">
              <a:lnSpc>
                <a:spcPts val="1650"/>
              </a:lnSpc>
            </a:pPr>
            <a:r>
              <a:rPr dirty="0"/>
              <a:t>Built</a:t>
            </a:r>
            <a:r>
              <a:rPr spc="-114" dirty="0"/>
              <a:t> </a:t>
            </a:r>
            <a:r>
              <a:rPr dirty="0"/>
              <a:t>Right,</a:t>
            </a:r>
            <a:r>
              <a:rPr spc="-70" dirty="0"/>
              <a:t> </a:t>
            </a:r>
            <a:r>
              <a:rPr dirty="0"/>
              <a:t>Ready</a:t>
            </a:r>
            <a:r>
              <a:rPr spc="-125" dirty="0"/>
              <a:t> </a:t>
            </a:r>
            <a:r>
              <a:rPr spc="-10" dirty="0"/>
              <a:t>to</a:t>
            </a:r>
            <a:r>
              <a:rPr spc="-135" dirty="0"/>
              <a:t> </a:t>
            </a:r>
            <a:r>
              <a:rPr spc="-20" dirty="0"/>
              <a:t>Fight</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37172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1" i="1">
                <a:solidFill>
                  <a:schemeClr val="tx1"/>
                </a:solidFill>
                <a:latin typeface="Times New Roman"/>
                <a:cs typeface="Times New Roman"/>
              </a:defRPr>
            </a:lvl1pPr>
          </a:lstStyle>
          <a:p>
            <a:pPr marL="12700">
              <a:lnSpc>
                <a:spcPts val="1650"/>
              </a:lnSpc>
            </a:pPr>
            <a:r>
              <a:rPr dirty="0"/>
              <a:t>Built</a:t>
            </a:r>
            <a:r>
              <a:rPr spc="-114" dirty="0"/>
              <a:t> </a:t>
            </a:r>
            <a:r>
              <a:rPr dirty="0"/>
              <a:t>Right,</a:t>
            </a:r>
            <a:r>
              <a:rPr spc="-70" dirty="0"/>
              <a:t> </a:t>
            </a:r>
            <a:r>
              <a:rPr dirty="0"/>
              <a:t>Ready</a:t>
            </a:r>
            <a:r>
              <a:rPr spc="-125" dirty="0"/>
              <a:t> </a:t>
            </a:r>
            <a:r>
              <a:rPr spc="-10" dirty="0"/>
              <a:t>to</a:t>
            </a:r>
            <a:r>
              <a:rPr spc="-135" dirty="0"/>
              <a:t> </a:t>
            </a:r>
            <a:r>
              <a:rPr spc="-20" dirty="0"/>
              <a:t>Fight</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195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6682" y="69057"/>
            <a:ext cx="8572717" cy="1143000"/>
          </a:xfrm>
        </p:spPr>
        <p:txBody>
          <a:bodyPr/>
          <a:lstStyle/>
          <a:p>
            <a:r>
              <a:rPr lang="en-US" dirty="0"/>
              <a:t>Click to edit Master title style</a:t>
            </a:r>
          </a:p>
        </p:txBody>
      </p:sp>
      <p:sp>
        <p:nvSpPr>
          <p:cNvPr id="3" name="Content Placeholder 2"/>
          <p:cNvSpPr>
            <a:spLocks noGrp="1"/>
          </p:cNvSpPr>
          <p:nvPr>
            <p:ph idx="1"/>
          </p:nvPr>
        </p:nvSpPr>
        <p:spPr/>
        <p:txBody>
          <a:bodyPr/>
          <a:lstStyle>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2" name="object 5"/>
          <p:cNvSpPr/>
          <p:nvPr userDrawn="1"/>
        </p:nvSpPr>
        <p:spPr>
          <a:xfrm>
            <a:off x="507999" y="161889"/>
            <a:ext cx="966839" cy="969264"/>
          </a:xfrm>
          <a:prstGeom prst="rect">
            <a:avLst/>
          </a:prstGeom>
          <a:blipFill>
            <a:blip r:embed="rId2" cstate="print"/>
            <a:stretch>
              <a:fillRect/>
            </a:stretch>
          </a:blipFill>
        </p:spPr>
        <p:txBody>
          <a:bodyPr wrap="square" lIns="0" tIns="0" rIns="0" bIns="0" rtlCol="0"/>
          <a:lstStyle/>
          <a:p>
            <a:endParaRPr/>
          </a:p>
        </p:txBody>
      </p:sp>
      <p:pic>
        <p:nvPicPr>
          <p:cNvPr id="15" name="Picture 14"/>
          <p:cNvPicPr>
            <a:picLocks noChangeAspect="1"/>
          </p:cNvPicPr>
          <p:nvPr userDrawn="1"/>
        </p:nvPicPr>
        <p:blipFill>
          <a:blip r:embed="rId3"/>
          <a:stretch>
            <a:fillRect/>
          </a:stretch>
        </p:blipFill>
        <p:spPr>
          <a:xfrm>
            <a:off x="447658" y="6397894"/>
            <a:ext cx="11150550" cy="580221"/>
          </a:xfrm>
          <a:prstGeom prst="rect">
            <a:avLst/>
          </a:prstGeom>
        </p:spPr>
      </p:pic>
      <p:pic>
        <p:nvPicPr>
          <p:cNvPr id="16" name="Picture 15"/>
          <p:cNvPicPr>
            <a:picLocks noChangeAspect="1"/>
          </p:cNvPicPr>
          <p:nvPr userDrawn="1"/>
        </p:nvPicPr>
        <p:blipFill>
          <a:blip r:embed="rId4"/>
          <a:stretch>
            <a:fillRect/>
          </a:stretch>
        </p:blipFill>
        <p:spPr>
          <a:xfrm>
            <a:off x="10937537" y="130055"/>
            <a:ext cx="1015117" cy="976074"/>
          </a:xfrm>
          <a:prstGeom prst="rect">
            <a:avLst/>
          </a:prstGeom>
        </p:spPr>
      </p:pic>
      <p:sp>
        <p:nvSpPr>
          <p:cNvPr id="11" name="TextBox 10"/>
          <p:cNvSpPr txBox="1"/>
          <p:nvPr userDrawn="1"/>
        </p:nvSpPr>
        <p:spPr>
          <a:xfrm>
            <a:off x="-1" y="6451600"/>
            <a:ext cx="3229337" cy="461665"/>
          </a:xfrm>
          <a:prstGeom prst="rect">
            <a:avLst/>
          </a:prstGeom>
          <a:noFill/>
        </p:spPr>
        <p:txBody>
          <a:bodyPr wrap="square" rtlCol="0">
            <a:spAutoFit/>
          </a:bodyPr>
          <a:lstStyle/>
          <a:p>
            <a:pPr algn="l" fontAlgn="auto">
              <a:spcBef>
                <a:spcPts val="0"/>
              </a:spcBef>
              <a:spcAft>
                <a:spcPts val="0"/>
              </a:spcAft>
            </a:pPr>
            <a:r>
              <a:rPr lang="en-US" sz="1200" b="1" dirty="0" smtClean="0">
                <a:solidFill>
                  <a:srgbClr val="00B050"/>
                </a:solidFill>
                <a:latin typeface="Arial"/>
              </a:rPr>
              <a:t>UNCLASSIFIED</a:t>
            </a:r>
          </a:p>
          <a:p>
            <a:pPr algn="l" fontAlgn="auto">
              <a:spcBef>
                <a:spcPts val="0"/>
              </a:spcBef>
              <a:spcAft>
                <a:spcPts val="0"/>
              </a:spcAft>
            </a:pPr>
            <a:r>
              <a:rPr lang="en-US" sz="1200" b="0" dirty="0" smtClean="0">
                <a:solidFill>
                  <a:schemeClr val="tx1"/>
                </a:solidFill>
                <a:latin typeface="Arial"/>
              </a:rPr>
              <a:t>Briefer:  429</a:t>
            </a:r>
            <a:r>
              <a:rPr lang="en-US" sz="1200" b="0" baseline="30000" dirty="0" smtClean="0">
                <a:solidFill>
                  <a:schemeClr val="tx1"/>
                </a:solidFill>
                <a:latin typeface="Arial"/>
              </a:rPr>
              <a:t>th</a:t>
            </a:r>
            <a:r>
              <a:rPr lang="en-US" sz="1200" b="0" dirty="0" smtClean="0">
                <a:solidFill>
                  <a:schemeClr val="tx1"/>
                </a:solidFill>
                <a:latin typeface="Arial"/>
              </a:rPr>
              <a:t> SCMS</a:t>
            </a:r>
            <a:r>
              <a:rPr lang="en-US" sz="1200" b="0" baseline="0" dirty="0" smtClean="0">
                <a:solidFill>
                  <a:schemeClr val="tx1"/>
                </a:solidFill>
                <a:latin typeface="Arial"/>
              </a:rPr>
              <a:t>/GUMD</a:t>
            </a:r>
            <a:endParaRPr lang="en-US" sz="1200" b="0" dirty="0">
              <a:solidFill>
                <a:schemeClr val="tx1"/>
              </a:solidFill>
              <a:latin typeface="Arial"/>
            </a:endParaRPr>
          </a:p>
        </p:txBody>
      </p:sp>
    </p:spTree>
    <p:extLst>
      <p:ext uri="{BB962C8B-B14F-4D97-AF65-F5344CB8AC3E}">
        <p14:creationId xmlns:p14="http://schemas.microsoft.com/office/powerpoint/2010/main" val="239410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spTree>
    <p:extLst>
      <p:ext uri="{BB962C8B-B14F-4D97-AF65-F5344CB8AC3E}">
        <p14:creationId xmlns:p14="http://schemas.microsoft.com/office/powerpoint/2010/main" val="209977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06123" y="2130426"/>
            <a:ext cx="5371476" cy="1470025"/>
          </a:xfrm>
        </p:spPr>
        <p:txBody>
          <a:bodyPr/>
          <a:lstStyle>
            <a:lvl1pPr>
              <a:defRPr/>
            </a:lvl1pPr>
          </a:lstStyle>
          <a:p>
            <a:r>
              <a:rPr lang="en-US" dirty="0" smtClean="0"/>
              <a:t>Title</a:t>
            </a:r>
            <a:endParaRPr lang="en-US" dirty="0"/>
          </a:p>
        </p:txBody>
      </p:sp>
      <p:pic>
        <p:nvPicPr>
          <p:cNvPr id="8" name="Picture 2" descr="C:\Users\LanducTE\AppData\Local\Microsoft\Windows\Temporary Internet Files\Content.Outlook\SMNILSHL\Atch 2 AFLCMC Emblem - Color 2012 (7).jpg"/>
          <p:cNvPicPr>
            <a:picLocks noChangeAspect="1" noChangeArrowheads="1"/>
          </p:cNvPicPr>
          <p:nvPr userDrawn="1"/>
        </p:nvPicPr>
        <p:blipFill>
          <a:blip r:embed="rId2" cstate="print"/>
          <a:srcRect/>
          <a:stretch>
            <a:fillRect/>
          </a:stretch>
        </p:blipFill>
        <p:spPr bwMode="auto">
          <a:xfrm>
            <a:off x="914400" y="2017397"/>
            <a:ext cx="3657600" cy="2707007"/>
          </a:xfrm>
          <a:prstGeom prst="rect">
            <a:avLst/>
          </a:prstGeom>
          <a:noFill/>
        </p:spPr>
      </p:pic>
      <p:sp>
        <p:nvSpPr>
          <p:cNvPr id="9" name="Text Box 5"/>
          <p:cNvSpPr txBox="1">
            <a:spLocks noChangeArrowheads="1"/>
          </p:cNvSpPr>
          <p:nvPr userDrawn="1"/>
        </p:nvSpPr>
        <p:spPr bwMode="auto">
          <a:xfrm>
            <a:off x="2691062" y="177226"/>
            <a:ext cx="6809877" cy="58477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3200" b="1" dirty="0" smtClean="0"/>
              <a:t>AF Life Cycle Management Center</a:t>
            </a:r>
            <a:endParaRPr lang="en-US" sz="3200" b="1" dirty="0"/>
          </a:p>
        </p:txBody>
      </p:sp>
      <p:sp>
        <p:nvSpPr>
          <p:cNvPr id="10" name="Rectangle 205"/>
          <p:cNvSpPr>
            <a:spLocks noChangeArrowheads="1"/>
          </p:cNvSpPr>
          <p:nvPr userDrawn="1"/>
        </p:nvSpPr>
        <p:spPr bwMode="auto">
          <a:xfrm flipV="1">
            <a:off x="0" y="961697"/>
            <a:ext cx="12192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fontAlgn="base">
              <a:spcBef>
                <a:spcPct val="0"/>
              </a:spcBef>
              <a:spcAft>
                <a:spcPct val="0"/>
              </a:spcAft>
            </a:pPr>
            <a:endParaRPr lang="en-US" sz="1100" b="1" dirty="0">
              <a:solidFill>
                <a:srgbClr val="000000"/>
              </a:solidFill>
            </a:endParaRPr>
          </a:p>
        </p:txBody>
      </p:sp>
      <p:sp>
        <p:nvSpPr>
          <p:cNvPr id="12" name="Rectangle 205"/>
          <p:cNvSpPr>
            <a:spLocks noChangeArrowheads="1"/>
          </p:cNvSpPr>
          <p:nvPr userDrawn="1"/>
        </p:nvSpPr>
        <p:spPr bwMode="auto">
          <a:xfrm flipV="1">
            <a:off x="0" y="6117769"/>
            <a:ext cx="12192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fontAlgn="base">
              <a:spcBef>
                <a:spcPct val="0"/>
              </a:spcBef>
              <a:spcAft>
                <a:spcPct val="0"/>
              </a:spcAft>
            </a:pPr>
            <a:endParaRPr lang="en-US" sz="1100" b="1" dirty="0">
              <a:solidFill>
                <a:srgbClr val="000000"/>
              </a:solidFill>
            </a:endParaRPr>
          </a:p>
        </p:txBody>
      </p:sp>
      <p:sp>
        <p:nvSpPr>
          <p:cNvPr id="13" name="TextBox 12"/>
          <p:cNvSpPr txBox="1"/>
          <p:nvPr userDrawn="1"/>
        </p:nvSpPr>
        <p:spPr>
          <a:xfrm>
            <a:off x="2538336" y="6369279"/>
            <a:ext cx="7519304" cy="276999"/>
          </a:xfrm>
          <a:prstGeom prst="rect">
            <a:avLst/>
          </a:prstGeom>
          <a:solidFill>
            <a:schemeClr val="bg1"/>
          </a:solidFill>
        </p:spPr>
        <p:txBody>
          <a:bodyPr wrap="square" tIns="0" bIns="0" rtlCol="0">
            <a:spAutoFit/>
          </a:bodyPr>
          <a:lstStyle/>
          <a:p>
            <a:pPr algn="ctr" fontAlgn="base">
              <a:spcBef>
                <a:spcPct val="0"/>
              </a:spcBef>
              <a:spcAft>
                <a:spcPct val="0"/>
              </a:spcAft>
            </a:pPr>
            <a:r>
              <a:rPr lang="en-US" sz="1800" b="1" i="1" dirty="0" smtClean="0">
                <a:solidFill>
                  <a:schemeClr val="tx1"/>
                </a:solidFill>
                <a:latin typeface="Lucida Calligraphy" panose="03010101010101010101" pitchFamily="66" charset="0"/>
              </a:rPr>
              <a:t>Providing </a:t>
            </a:r>
            <a:r>
              <a:rPr lang="en-US" sz="1800" b="1" i="1" dirty="0">
                <a:solidFill>
                  <a:schemeClr val="tx1"/>
                </a:solidFill>
                <a:latin typeface="Lucida Calligraphy" panose="03010101010101010101" pitchFamily="66" charset="0"/>
              </a:rPr>
              <a:t>the Warfighter’s Edge</a:t>
            </a:r>
          </a:p>
        </p:txBody>
      </p:sp>
    </p:spTree>
    <p:extLst>
      <p:ext uri="{BB962C8B-B14F-4D97-AF65-F5344CB8AC3E}">
        <p14:creationId xmlns:p14="http://schemas.microsoft.com/office/powerpoint/2010/main" val="3440464476"/>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3009" y="1380038"/>
            <a:ext cx="5064356" cy="4097802"/>
          </a:xfrm>
          <a:prstGeom prst="rect">
            <a:avLst/>
          </a:prstGeom>
        </p:spPr>
      </p:pic>
      <p:pic>
        <p:nvPicPr>
          <p:cNvPr id="2" name="Picture 1"/>
          <p:cNvPicPr>
            <a:picLocks noChangeAspect="1"/>
          </p:cNvPicPr>
          <p:nvPr userDrawn="1"/>
        </p:nvPicPr>
        <p:blipFill>
          <a:blip r:embed="rId3"/>
          <a:stretch>
            <a:fillRect/>
          </a:stretch>
        </p:blipFill>
        <p:spPr>
          <a:xfrm>
            <a:off x="2110977" y="294781"/>
            <a:ext cx="9510584" cy="11376122"/>
          </a:xfrm>
          <a:prstGeom prst="rect">
            <a:avLst/>
          </a:prstGeom>
        </p:spPr>
      </p:pic>
    </p:spTree>
    <p:extLst>
      <p:ext uri="{BB962C8B-B14F-4D97-AF65-F5344CB8AC3E}">
        <p14:creationId xmlns:p14="http://schemas.microsoft.com/office/powerpoint/2010/main" val="245389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300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
        <p:nvSpPr>
          <p:cNvPr id="7" name="TextBox 6"/>
          <p:cNvSpPr txBox="1"/>
          <p:nvPr userDrawn="1"/>
        </p:nvSpPr>
        <p:spPr>
          <a:xfrm>
            <a:off x="3502780" y="868367"/>
            <a:ext cx="5184017" cy="215444"/>
          </a:xfrm>
          <a:prstGeom prst="rect">
            <a:avLst/>
          </a:prstGeom>
          <a:solidFill>
            <a:schemeClr val="bg1"/>
          </a:solidFill>
        </p:spPr>
        <p:txBody>
          <a:bodyPr wrap="square" tIns="0" bIns="0" rtlCol="0">
            <a:spAutoFit/>
          </a:bodyPr>
          <a:lstStyle/>
          <a:p>
            <a:pPr algn="ctr"/>
            <a:r>
              <a:rPr lang="en-US" sz="1400" b="1" i="1" dirty="0">
                <a:solidFill>
                  <a:srgbClr val="3333CC">
                    <a:lumMod val="75000"/>
                  </a:srgbClr>
                </a:solidFill>
                <a:latin typeface="Arial"/>
              </a:rPr>
              <a:t>AFLCMC… Providing the Warfighter’s Edge</a:t>
            </a:r>
          </a:p>
        </p:txBody>
      </p:sp>
    </p:spTree>
    <p:extLst>
      <p:ext uri="{BB962C8B-B14F-4D97-AF65-F5344CB8AC3E}">
        <p14:creationId xmlns:p14="http://schemas.microsoft.com/office/powerpoint/2010/main" val="976911571"/>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7"/>
          <p:cNvSpPr>
            <a:spLocks noGrp="1" noChangeArrowheads="1"/>
          </p:cNvSpPr>
          <p:nvPr>
            <p:ph type="sldNum" sz="quarter" idx="10"/>
          </p:nvPr>
        </p:nvSpPr>
        <p:spPr>
          <a:ln/>
        </p:spPr>
        <p:txBody>
          <a:bodyPr/>
          <a:lstStyle>
            <a:lvl1pPr>
              <a:defRPr>
                <a:latin typeface="Calibri" panose="020F0502020204030204" pitchFamily="34" charset="0"/>
              </a:defRPr>
            </a:lvl1pPr>
          </a:lstStyle>
          <a:p>
            <a:pPr>
              <a:defRPr/>
            </a:pPr>
            <a:fld id="{2F914479-291D-4B5B-A0EA-6B01B39F5806}" type="slidenum">
              <a:rPr lang="en-US" smtClean="0"/>
              <a:pPr>
                <a:defRPr/>
              </a:pPr>
              <a:t>‹#›</a:t>
            </a:fld>
            <a:endParaRPr lang="en-US" dirty="0"/>
          </a:p>
        </p:txBody>
      </p:sp>
      <p:sp>
        <p:nvSpPr>
          <p:cNvPr id="6" name="Title Placeholder 1"/>
          <p:cNvSpPr>
            <a:spLocks noGrp="1"/>
          </p:cNvSpPr>
          <p:nvPr>
            <p:ph type="title"/>
          </p:nvPr>
        </p:nvSpPr>
        <p:spPr bwMode="auto">
          <a:xfrm>
            <a:off x="1320800" y="0"/>
            <a:ext cx="9550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 name="Rectangle 4"/>
          <p:cNvSpPr/>
          <p:nvPr userDrawn="1"/>
        </p:nvSpPr>
        <p:spPr>
          <a:xfrm>
            <a:off x="4398240" y="6596390"/>
            <a:ext cx="3219151" cy="261610"/>
          </a:xfrm>
          <a:prstGeom prst="rect">
            <a:avLst/>
          </a:prstGeom>
        </p:spPr>
        <p:txBody>
          <a:bodyPr wrap="none">
            <a:spAutoFit/>
          </a:bodyPr>
          <a:lstStyle/>
          <a:p>
            <a:r>
              <a:rPr lang="en-US" sz="1100" dirty="0" smtClean="0"/>
              <a:t>DISTRIBUTION A   Approved for Public Release</a:t>
            </a:r>
            <a:endParaRPr lang="en-US" sz="1100" dirty="0"/>
          </a:p>
        </p:txBody>
      </p:sp>
    </p:spTree>
    <p:extLst>
      <p:ext uri="{BB962C8B-B14F-4D97-AF65-F5344CB8AC3E}">
        <p14:creationId xmlns:p14="http://schemas.microsoft.com/office/powerpoint/2010/main" val="3788307263"/>
      </p:ext>
    </p:extLst>
  </p:cSld>
  <p:clrMapOvr>
    <a:masterClrMapping/>
  </p:clrMapOvr>
  <p:transition>
    <p:split orient="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0191" name="Rectangle 15"/>
          <p:cNvSpPr>
            <a:spLocks noGrp="1" noChangeArrowheads="1"/>
          </p:cNvSpPr>
          <p:nvPr>
            <p:ph type="ctrTitle"/>
          </p:nvPr>
        </p:nvSpPr>
        <p:spPr>
          <a:xfrm>
            <a:off x="3674533" y="1962150"/>
            <a:ext cx="8009468"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5" name="Text Placeholder 17"/>
          <p:cNvSpPr>
            <a:spLocks noGrp="1"/>
          </p:cNvSpPr>
          <p:nvPr>
            <p:ph type="body" sz="quarter" idx="12" hasCustomPrompt="1"/>
          </p:nvPr>
        </p:nvSpPr>
        <p:spPr>
          <a:xfrm>
            <a:off x="6839096" y="4489851"/>
            <a:ext cx="4844904" cy="1550601"/>
          </a:xfrm>
        </p:spPr>
        <p:txBody>
          <a:bodyPr/>
          <a:lstStyle>
            <a:lvl1pPr marL="0" indent="0" algn="r">
              <a:buNone/>
              <a:defRPr b="1"/>
            </a:lvl1pPr>
          </a:lstStyle>
          <a:p>
            <a:pPr lvl="0"/>
            <a:r>
              <a:rPr lang="en-US" dirty="0"/>
              <a:t>Click to add subtitle</a:t>
            </a:r>
          </a:p>
        </p:txBody>
      </p:sp>
      <p:sp>
        <p:nvSpPr>
          <p:cNvPr id="16" name="Rectangle 15"/>
          <p:cNvSpPr/>
          <p:nvPr userDrawn="1"/>
        </p:nvSpPr>
        <p:spPr>
          <a:xfrm>
            <a:off x="508001" y="281928"/>
            <a:ext cx="11175999" cy="707886"/>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noProof="0" dirty="0" smtClean="0">
                <a:solidFill>
                  <a:schemeClr val="tx1"/>
                </a:solidFill>
                <a:latin typeface="Tahoma" charset="0"/>
                <a:ea typeface="+mn-ea"/>
                <a:cs typeface="+mn-cs"/>
              </a:rPr>
              <a:t>448</a:t>
            </a:r>
            <a:r>
              <a:rPr lang="en-US" sz="4000" b="1" kern="1200" baseline="0" noProof="0" dirty="0" smtClean="0">
                <a:solidFill>
                  <a:schemeClr val="tx1"/>
                </a:solidFill>
                <a:latin typeface="Tahoma" charset="0"/>
                <a:ea typeface="+mn-ea"/>
                <a:cs typeface="+mn-cs"/>
              </a:rPr>
              <a:t>th</a:t>
            </a:r>
            <a:r>
              <a:rPr lang="en-US" sz="4000" b="1" kern="1200" noProof="0" dirty="0" smtClean="0">
                <a:solidFill>
                  <a:schemeClr val="tx1"/>
                </a:solidFill>
                <a:latin typeface="Tahoma" charset="0"/>
                <a:ea typeface="+mn-ea"/>
                <a:cs typeface="+mn-cs"/>
              </a:rPr>
              <a:t> Supply Chain Management</a:t>
            </a:r>
            <a:r>
              <a:rPr lang="en-US" sz="4000" b="1" kern="1200" baseline="0" noProof="0" dirty="0" smtClean="0">
                <a:solidFill>
                  <a:schemeClr val="tx1"/>
                </a:solidFill>
                <a:latin typeface="Tahoma" charset="0"/>
                <a:ea typeface="+mn-ea"/>
                <a:cs typeface="+mn-cs"/>
              </a:rPr>
              <a:t> Wing</a:t>
            </a:r>
            <a:endParaRPr lang="en-US" sz="4000" b="1" kern="1200" noProof="0" dirty="0">
              <a:solidFill>
                <a:schemeClr val="tx1"/>
              </a:solidFill>
              <a:latin typeface="Tahoma" charset="0"/>
              <a:ea typeface="+mn-ea"/>
              <a:cs typeface="+mn-cs"/>
            </a:endParaRPr>
          </a:p>
        </p:txBody>
      </p:sp>
      <p:sp>
        <p:nvSpPr>
          <p:cNvPr id="13" name="object 5"/>
          <p:cNvSpPr/>
          <p:nvPr userDrawn="1"/>
        </p:nvSpPr>
        <p:spPr>
          <a:xfrm>
            <a:off x="472975" y="3345581"/>
            <a:ext cx="2899489" cy="287254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8980203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4.xml"/><Relationship Id="rId7"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6.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2156682" y="69057"/>
            <a:ext cx="9525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1040"/>
          <p:cNvSpPr>
            <a:spLocks noGrp="1" noChangeArrowheads="1"/>
          </p:cNvSpPr>
          <p:nvPr>
            <p:ph type="body" idx="1"/>
          </p:nvPr>
        </p:nvSpPr>
        <p:spPr bwMode="auto">
          <a:xfrm>
            <a:off x="437576" y="128327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2nd Bullet</a:t>
            </a:r>
          </a:p>
        </p:txBody>
      </p:sp>
    </p:spTree>
    <p:extLst>
      <p:ext uri="{BB962C8B-B14F-4D97-AF65-F5344CB8AC3E}">
        <p14:creationId xmlns:p14="http://schemas.microsoft.com/office/powerpoint/2010/main" val="1488027147"/>
      </p:ext>
    </p:extLst>
  </p:cSld>
  <p:clrMap bg1="lt1" tx1="dk1" bg2="lt2" tx2="dk2" accent1="accent1" accent2="accent2" accent3="accent3" accent4="accent4" accent5="accent5" accent6="accent6" hlink="hlink" folHlink="folHlink"/>
  <p:sldLayoutIdLst>
    <p:sldLayoutId id="2147484631" r:id="rId1"/>
    <p:sldLayoutId id="2147484634" r:id="rId2"/>
    <p:sldLayoutId id="2147484632" r:id="rId3"/>
    <p:sldLayoutId id="2147484633" r:id="rId4"/>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0000" y="76200"/>
            <a:ext cx="9652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18067" y="1257300"/>
            <a:ext cx="10337800" cy="4991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en-US" b="1" dirty="0">
              <a:solidFill>
                <a:srgbClr val="000000"/>
              </a:solidFill>
              <a:latin typeface="Arial"/>
            </a:endParaRPr>
          </a:p>
        </p:txBody>
      </p:sp>
      <p:sp>
        <p:nvSpPr>
          <p:cNvPr id="1030" name="Rectangle 6"/>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11218C2E-65CB-4471-B8A9-3704A852BB21}" type="slidenum">
              <a:rPr lang="en-US" smtClean="0">
                <a:solidFill>
                  <a:srgbClr val="000000"/>
                </a:solidFill>
                <a:latin typeface="Arial"/>
              </a:rPr>
              <a:pPr/>
              <a:t>‹#›</a:t>
            </a:fld>
            <a:endParaRPr lang="en-US" dirty="0">
              <a:solidFill>
                <a:srgbClr val="000000"/>
              </a:solidFill>
              <a:latin typeface="Arial"/>
            </a:endParaRPr>
          </a:p>
        </p:txBody>
      </p:sp>
      <p:sp>
        <p:nvSpPr>
          <p:cNvPr id="1103" name="Text Box 79"/>
          <p:cNvSpPr txBox="1">
            <a:spLocks noChangeArrowheads="1"/>
          </p:cNvSpPr>
          <p:nvPr/>
        </p:nvSpPr>
        <p:spPr bwMode="auto">
          <a:xfrm>
            <a:off x="3930651" y="854075"/>
            <a:ext cx="184731" cy="369332"/>
          </a:xfrm>
          <a:prstGeom prst="rect">
            <a:avLst/>
          </a:prstGeom>
          <a:noFill/>
          <a:ln w="9525">
            <a:noFill/>
            <a:miter lim="800000"/>
            <a:headEnd/>
            <a:tailEnd/>
          </a:ln>
          <a:effectLst/>
        </p:spPr>
        <p:txBody>
          <a:bodyPr wrap="none">
            <a:spAutoFit/>
          </a:bodyPr>
          <a:lstStyle/>
          <a:p>
            <a:endParaRPr lang="en-US" sz="1800" b="1" i="1" dirty="0">
              <a:solidFill>
                <a:srgbClr val="3333CC"/>
              </a:solidFill>
              <a:latin typeface="Arial"/>
            </a:endParaRPr>
          </a:p>
        </p:txBody>
      </p:sp>
      <p:sp>
        <p:nvSpPr>
          <p:cNvPr id="15" name="Rectangle 205"/>
          <p:cNvSpPr>
            <a:spLocks noChangeArrowheads="1"/>
          </p:cNvSpPr>
          <p:nvPr/>
        </p:nvSpPr>
        <p:spPr bwMode="auto">
          <a:xfrm flipV="1">
            <a:off x="0" y="961697"/>
            <a:ext cx="12192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endParaRPr lang="en-US" sz="1100" b="1" dirty="0">
              <a:solidFill>
                <a:srgbClr val="000000"/>
              </a:solidFill>
              <a:latin typeface="Arial"/>
            </a:endParaRPr>
          </a:p>
        </p:txBody>
      </p:sp>
      <p:sp>
        <p:nvSpPr>
          <p:cNvPr id="11" name="TextBox 10"/>
          <p:cNvSpPr txBox="1"/>
          <p:nvPr/>
        </p:nvSpPr>
        <p:spPr>
          <a:xfrm>
            <a:off x="3502780" y="868367"/>
            <a:ext cx="5184017" cy="215444"/>
          </a:xfrm>
          <a:prstGeom prst="rect">
            <a:avLst/>
          </a:prstGeom>
          <a:solidFill>
            <a:schemeClr val="bg1"/>
          </a:solidFill>
        </p:spPr>
        <p:txBody>
          <a:bodyPr wrap="square" tIns="0" bIns="0" rtlCol="0">
            <a:spAutoFit/>
          </a:bodyPr>
          <a:lstStyle/>
          <a:p>
            <a:pPr algn="ctr"/>
            <a:r>
              <a:rPr lang="en-US" sz="1400" b="1" i="1" dirty="0">
                <a:solidFill>
                  <a:srgbClr val="3333CC">
                    <a:lumMod val="75000"/>
                  </a:srgbClr>
                </a:solidFill>
                <a:latin typeface="Arial"/>
              </a:rPr>
              <a:t>AFLCMC… Providing the Warfighter’s Edge</a:t>
            </a:r>
          </a:p>
        </p:txBody>
      </p:sp>
    </p:spTree>
    <p:extLst>
      <p:ext uri="{BB962C8B-B14F-4D97-AF65-F5344CB8AC3E}">
        <p14:creationId xmlns:p14="http://schemas.microsoft.com/office/powerpoint/2010/main" val="2925198870"/>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Lst>
  <p:transition/>
  <p:timing>
    <p:tnLst>
      <p:par>
        <p:cTn id="1" dur="indefinite" restart="never" nodeType="tmRoot"/>
      </p:par>
    </p:tnLst>
  </p:timing>
  <p:hf hdr="0"/>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1327356" y="69057"/>
            <a:ext cx="954220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1040"/>
          <p:cNvSpPr>
            <a:spLocks noGrp="1" noChangeArrowheads="1"/>
          </p:cNvSpPr>
          <p:nvPr>
            <p:ph type="body" idx="1"/>
          </p:nvPr>
        </p:nvSpPr>
        <p:spPr bwMode="auto">
          <a:xfrm>
            <a:off x="437576" y="128327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2nd Bullet</a:t>
            </a:r>
          </a:p>
        </p:txBody>
      </p:sp>
      <p:pic>
        <p:nvPicPr>
          <p:cNvPr id="7" name="Picture 6"/>
          <p:cNvPicPr>
            <a:picLocks noChangeAspect="1"/>
          </p:cNvPicPr>
          <p:nvPr userDrawn="1"/>
        </p:nvPicPr>
        <p:blipFill>
          <a:blip r:embed="rId6"/>
          <a:stretch>
            <a:fillRect/>
          </a:stretch>
        </p:blipFill>
        <p:spPr>
          <a:xfrm>
            <a:off x="10937537" y="130055"/>
            <a:ext cx="1015117" cy="976074"/>
          </a:xfrm>
          <a:prstGeom prst="rect">
            <a:avLst/>
          </a:prstGeom>
        </p:spPr>
      </p:pic>
      <p:pic>
        <p:nvPicPr>
          <p:cNvPr id="10" name="Picture 9"/>
          <p:cNvPicPr>
            <a:picLocks noChangeAspect="1"/>
          </p:cNvPicPr>
          <p:nvPr userDrawn="1"/>
        </p:nvPicPr>
        <p:blipFill>
          <a:blip r:embed="rId7"/>
          <a:stretch>
            <a:fillRect/>
          </a:stretch>
        </p:blipFill>
        <p:spPr>
          <a:xfrm>
            <a:off x="447658" y="6397894"/>
            <a:ext cx="11150550" cy="580221"/>
          </a:xfrm>
          <a:prstGeom prst="rect">
            <a:avLst/>
          </a:prstGeom>
        </p:spPr>
      </p:pic>
    </p:spTree>
    <p:extLst>
      <p:ext uri="{BB962C8B-B14F-4D97-AF65-F5344CB8AC3E}">
        <p14:creationId xmlns:p14="http://schemas.microsoft.com/office/powerpoint/2010/main" val="2817640777"/>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0000" y="76200"/>
            <a:ext cx="9652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18067" y="1257300"/>
            <a:ext cx="10337800" cy="4991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en-US" dirty="0" smtClean="0"/>
          </a:p>
          <a:p>
            <a:endParaRPr lang="en-US" dirty="0" smtClean="0"/>
          </a:p>
          <a:p>
            <a:r>
              <a:rPr lang="en-US" dirty="0" smtClean="0"/>
              <a:t>DISTRIBUTION B</a:t>
            </a:r>
            <a:endParaRPr lang="en-US" b="1" dirty="0">
              <a:solidFill>
                <a:srgbClr val="000000"/>
              </a:solidFill>
              <a:latin typeface="Arial"/>
            </a:endParaRPr>
          </a:p>
        </p:txBody>
      </p:sp>
      <p:sp>
        <p:nvSpPr>
          <p:cNvPr id="1030" name="Rectangle 6"/>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11218C2E-65CB-4471-B8A9-3704A852BB21}" type="slidenum">
              <a:rPr lang="en-US" smtClean="0">
                <a:solidFill>
                  <a:srgbClr val="000000"/>
                </a:solidFill>
                <a:latin typeface="Arial"/>
              </a:rPr>
              <a:pPr/>
              <a:t>‹#›</a:t>
            </a:fld>
            <a:endParaRPr lang="en-US" dirty="0">
              <a:solidFill>
                <a:srgbClr val="000000"/>
              </a:solidFill>
              <a:latin typeface="Arial"/>
            </a:endParaRPr>
          </a:p>
        </p:txBody>
      </p:sp>
      <p:sp>
        <p:nvSpPr>
          <p:cNvPr id="1103" name="Text Box 79"/>
          <p:cNvSpPr txBox="1">
            <a:spLocks noChangeArrowheads="1"/>
          </p:cNvSpPr>
          <p:nvPr/>
        </p:nvSpPr>
        <p:spPr bwMode="auto">
          <a:xfrm>
            <a:off x="3930651" y="854075"/>
            <a:ext cx="184731" cy="307777"/>
          </a:xfrm>
          <a:prstGeom prst="rect">
            <a:avLst/>
          </a:prstGeom>
          <a:noFill/>
          <a:ln w="9525">
            <a:noFill/>
            <a:miter lim="800000"/>
            <a:headEnd/>
            <a:tailEnd/>
          </a:ln>
          <a:effectLst/>
        </p:spPr>
        <p:txBody>
          <a:bodyPr wrap="none">
            <a:spAutoFit/>
          </a:bodyPr>
          <a:lstStyle/>
          <a:p>
            <a:endParaRPr lang="en-US" sz="1400" b="1" i="1" dirty="0">
              <a:solidFill>
                <a:srgbClr val="3333CC"/>
              </a:solidFill>
              <a:latin typeface="Arial"/>
            </a:endParaRPr>
          </a:p>
        </p:txBody>
      </p:sp>
      <p:sp>
        <p:nvSpPr>
          <p:cNvPr id="15" name="Rectangle 205"/>
          <p:cNvSpPr>
            <a:spLocks noChangeArrowheads="1"/>
          </p:cNvSpPr>
          <p:nvPr/>
        </p:nvSpPr>
        <p:spPr bwMode="auto">
          <a:xfrm flipV="1">
            <a:off x="0" y="961697"/>
            <a:ext cx="12192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endParaRPr lang="en-US" sz="1100" b="1" dirty="0">
              <a:solidFill>
                <a:srgbClr val="000000"/>
              </a:solidFill>
              <a:latin typeface="Arial"/>
            </a:endParaRPr>
          </a:p>
        </p:txBody>
      </p:sp>
      <p:pic>
        <p:nvPicPr>
          <p:cNvPr id="2050" name="Picture 2" descr="C:\Users\ft4dwph\AppData\Local\Microsoft\Windows\Temporary Internet Files\Content.Outlook\LELKI7OT\Atch 2 AFLCMC Emblem - Color 2012 (2).jpg"/>
          <p:cNvPicPr>
            <a:picLocks noChangeAspect="1" noChangeArrowheads="1"/>
          </p:cNvPicPr>
          <p:nvPr/>
        </p:nvPicPr>
        <p:blipFill>
          <a:blip r:embed="rId7" cstate="print"/>
          <a:srcRect/>
          <a:stretch>
            <a:fillRect/>
          </a:stretch>
        </p:blipFill>
        <p:spPr bwMode="auto">
          <a:xfrm>
            <a:off x="10850880" y="45721"/>
            <a:ext cx="1219200" cy="902335"/>
          </a:xfrm>
          <a:prstGeom prst="rect">
            <a:avLst/>
          </a:prstGeom>
          <a:noFill/>
        </p:spPr>
      </p:pic>
      <p:sp>
        <p:nvSpPr>
          <p:cNvPr id="11" name="TextBox 10"/>
          <p:cNvSpPr txBox="1"/>
          <p:nvPr/>
        </p:nvSpPr>
        <p:spPr>
          <a:xfrm>
            <a:off x="3502780" y="868367"/>
            <a:ext cx="5184017" cy="215444"/>
          </a:xfrm>
          <a:prstGeom prst="rect">
            <a:avLst/>
          </a:prstGeom>
          <a:solidFill>
            <a:schemeClr val="bg1"/>
          </a:solidFill>
        </p:spPr>
        <p:txBody>
          <a:bodyPr wrap="square" tIns="0" bIns="0" rtlCol="0">
            <a:spAutoFit/>
          </a:bodyPr>
          <a:lstStyle/>
          <a:p>
            <a:pPr algn="ctr"/>
            <a:r>
              <a:rPr lang="en-US" sz="1400" b="1" i="1" dirty="0">
                <a:solidFill>
                  <a:srgbClr val="3333CC">
                    <a:lumMod val="75000"/>
                  </a:srgbClr>
                </a:solidFill>
                <a:latin typeface="Arial"/>
              </a:rPr>
              <a:t>AFLCMC… Providing the Warfighter’s Edge</a:t>
            </a:r>
          </a:p>
        </p:txBody>
      </p:sp>
    </p:spTree>
    <p:extLst>
      <p:ext uri="{BB962C8B-B14F-4D97-AF65-F5344CB8AC3E}">
        <p14:creationId xmlns:p14="http://schemas.microsoft.com/office/powerpoint/2010/main" val="3878273652"/>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1327356" y="69057"/>
            <a:ext cx="954220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1040"/>
          <p:cNvSpPr>
            <a:spLocks noGrp="1" noChangeArrowheads="1"/>
          </p:cNvSpPr>
          <p:nvPr>
            <p:ph type="body" idx="1"/>
          </p:nvPr>
        </p:nvSpPr>
        <p:spPr bwMode="auto">
          <a:xfrm>
            <a:off x="437576" y="128327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2nd Bullet</a:t>
            </a:r>
          </a:p>
        </p:txBody>
      </p:sp>
      <p:pic>
        <p:nvPicPr>
          <p:cNvPr id="5" name="Picture 4"/>
          <p:cNvPicPr>
            <a:picLocks noChangeAspect="1"/>
          </p:cNvPicPr>
          <p:nvPr userDrawn="1"/>
        </p:nvPicPr>
        <p:blipFill>
          <a:blip r:embed="rId6"/>
          <a:stretch>
            <a:fillRect/>
          </a:stretch>
        </p:blipFill>
        <p:spPr>
          <a:xfrm>
            <a:off x="10937538" y="190244"/>
            <a:ext cx="951058" cy="914479"/>
          </a:xfrm>
          <a:prstGeom prst="rect">
            <a:avLst/>
          </a:prstGeom>
        </p:spPr>
      </p:pic>
      <p:pic>
        <p:nvPicPr>
          <p:cNvPr id="6" name="Picture 5"/>
          <p:cNvPicPr>
            <a:picLocks noChangeAspect="1"/>
          </p:cNvPicPr>
          <p:nvPr userDrawn="1"/>
        </p:nvPicPr>
        <p:blipFill>
          <a:blip r:embed="rId7"/>
          <a:stretch>
            <a:fillRect/>
          </a:stretch>
        </p:blipFill>
        <p:spPr>
          <a:xfrm>
            <a:off x="624634" y="6407726"/>
            <a:ext cx="11150550" cy="580221"/>
          </a:xfrm>
          <a:prstGeom prst="rect">
            <a:avLst/>
          </a:prstGeom>
        </p:spPr>
      </p:pic>
    </p:spTree>
    <p:extLst>
      <p:ext uri="{BB962C8B-B14F-4D97-AF65-F5344CB8AC3E}">
        <p14:creationId xmlns:p14="http://schemas.microsoft.com/office/powerpoint/2010/main" val="2503451960"/>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228725" y="1209675"/>
            <a:ext cx="6800850" cy="76200"/>
          </a:xfrm>
          <a:prstGeom prst="rect">
            <a:avLst/>
          </a:prstGeom>
        </p:spPr>
      </p:pic>
      <p:pic>
        <p:nvPicPr>
          <p:cNvPr id="17" name="bg object 17"/>
          <p:cNvPicPr/>
          <p:nvPr/>
        </p:nvPicPr>
        <p:blipFill>
          <a:blip r:embed="rId8" cstate="print"/>
          <a:stretch>
            <a:fillRect/>
          </a:stretch>
        </p:blipFill>
        <p:spPr>
          <a:xfrm>
            <a:off x="0" y="6400800"/>
            <a:ext cx="12192000" cy="76200"/>
          </a:xfrm>
          <a:prstGeom prst="rect">
            <a:avLst/>
          </a:prstGeom>
        </p:spPr>
      </p:pic>
      <p:sp>
        <p:nvSpPr>
          <p:cNvPr id="2" name="Holder 2"/>
          <p:cNvSpPr>
            <a:spLocks noGrp="1"/>
          </p:cNvSpPr>
          <p:nvPr>
            <p:ph type="title"/>
          </p:nvPr>
        </p:nvSpPr>
        <p:spPr>
          <a:xfrm>
            <a:off x="2216150" y="25780"/>
            <a:ext cx="7759699" cy="1089660"/>
          </a:xfrm>
          <a:prstGeom prst="rect">
            <a:avLst/>
          </a:prstGeom>
        </p:spPr>
        <p:txBody>
          <a:bodyPr wrap="square" lIns="0" tIns="0" rIns="0" bIns="0">
            <a:spAutoFit/>
          </a:bodyPr>
          <a:lstStyle>
            <a:lvl1pPr>
              <a:defRPr sz="3600" b="1" i="0">
                <a:solidFill>
                  <a:srgbClr val="151C77"/>
                </a:solidFill>
                <a:latin typeface="Arial"/>
                <a:cs typeface="Arial"/>
              </a:defRPr>
            </a:lvl1pPr>
          </a:lstStyle>
          <a:p>
            <a:endParaRPr/>
          </a:p>
        </p:txBody>
      </p:sp>
      <p:sp>
        <p:nvSpPr>
          <p:cNvPr id="3" name="Holder 3"/>
          <p:cNvSpPr>
            <a:spLocks noGrp="1"/>
          </p:cNvSpPr>
          <p:nvPr>
            <p:ph type="body" idx="1"/>
          </p:nvPr>
        </p:nvSpPr>
        <p:spPr>
          <a:xfrm>
            <a:off x="742950" y="1479867"/>
            <a:ext cx="10706100" cy="4495165"/>
          </a:xfrm>
          <a:prstGeom prst="rect">
            <a:avLst/>
          </a:prstGeom>
        </p:spPr>
        <p:txBody>
          <a:bodyPr wrap="square" lIns="0" tIns="0" rIns="0" bIns="0">
            <a:spAutoFit/>
          </a:bodyPr>
          <a:lstStyle>
            <a:lvl1pPr>
              <a:defRPr sz="2400" b="1" i="0" u="sng">
                <a:solidFill>
                  <a:schemeClr val="tx1"/>
                </a:solidFill>
                <a:latin typeface="Arial"/>
                <a:cs typeface="Arial"/>
              </a:defRPr>
            </a:lvl1pPr>
          </a:lstStyle>
          <a:p>
            <a:endParaRPr/>
          </a:p>
        </p:txBody>
      </p:sp>
      <p:sp>
        <p:nvSpPr>
          <p:cNvPr id="4" name="Holder 4"/>
          <p:cNvSpPr>
            <a:spLocks noGrp="1"/>
          </p:cNvSpPr>
          <p:nvPr>
            <p:ph type="ftr" sz="quarter" idx="5"/>
          </p:nvPr>
        </p:nvSpPr>
        <p:spPr>
          <a:xfrm>
            <a:off x="5090414" y="6573257"/>
            <a:ext cx="1995804" cy="226695"/>
          </a:xfrm>
          <a:prstGeom prst="rect">
            <a:avLst/>
          </a:prstGeom>
        </p:spPr>
        <p:txBody>
          <a:bodyPr wrap="square" lIns="0" tIns="0" rIns="0" bIns="0">
            <a:spAutoFit/>
          </a:bodyPr>
          <a:lstStyle>
            <a:lvl1pPr>
              <a:defRPr sz="1400" b="1" i="1">
                <a:solidFill>
                  <a:schemeClr val="tx1"/>
                </a:solidFill>
                <a:latin typeface="Times New Roman"/>
                <a:cs typeface="Times New Roman"/>
              </a:defRPr>
            </a:lvl1pPr>
          </a:lstStyle>
          <a:p>
            <a:pPr marL="12700">
              <a:lnSpc>
                <a:spcPts val="1650"/>
              </a:lnSpc>
            </a:pPr>
            <a:r>
              <a:rPr dirty="0"/>
              <a:t>Built</a:t>
            </a:r>
            <a:r>
              <a:rPr spc="-114" dirty="0"/>
              <a:t> </a:t>
            </a:r>
            <a:r>
              <a:rPr dirty="0"/>
              <a:t>Right,</a:t>
            </a:r>
            <a:r>
              <a:rPr spc="-70" dirty="0"/>
              <a:t> </a:t>
            </a:r>
            <a:r>
              <a:rPr dirty="0"/>
              <a:t>Ready</a:t>
            </a:r>
            <a:r>
              <a:rPr spc="-125" dirty="0"/>
              <a:t> </a:t>
            </a:r>
            <a:r>
              <a:rPr spc="-10" dirty="0"/>
              <a:t>to</a:t>
            </a:r>
            <a:r>
              <a:rPr spc="-135" dirty="0"/>
              <a:t> </a:t>
            </a:r>
            <a:r>
              <a:rPr spc="-20" dirty="0"/>
              <a:t>Fight</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7/28/2022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9163700"/>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acy.cochran@us.af.mil"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496.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498.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9.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50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acquisition.gov/"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hyperlink" Target="http://www.sam.gov/"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502.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3" Type="http://schemas.openxmlformats.org/officeDocument/2006/relationships/image" Target="../media/image505.png"/><Relationship Id="rId7" Type="http://schemas.openxmlformats.org/officeDocument/2006/relationships/image" Target="../media/image506.png"/><Relationship Id="rId2" Type="http://schemas.openxmlformats.org/officeDocument/2006/relationships/image" Target="../media/image504.png"/><Relationship Id="rId1" Type="http://schemas.openxmlformats.org/officeDocument/2006/relationships/slideLayout" Target="../slideLayouts/slideLayout16.xml"/><Relationship Id="rId6" Type="http://schemas.openxmlformats.org/officeDocument/2006/relationships/hyperlink" Target="https://sam.gov/content/home" TargetMode="External"/><Relationship Id="rId5" Type="http://schemas.openxmlformats.org/officeDocument/2006/relationships/hyperlink" Target="http://www.tinker.af.mil/Home/429SCMS-SASPO/" TargetMode="External"/><Relationship Id="rId4" Type="http://schemas.openxmlformats.org/officeDocument/2006/relationships/hyperlink" Target="http://www.afsc.af.mil/Units/SBO.aspx"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dsbs.sba.gov/dsbs/search/dsp_dsbs.cfm"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hyperlink" Target="https://www.afsc.af.mil/Units/SBO.aspx"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www.afsc.af.mil/units/sbo.aspx"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hyperlink" Target="mailto:Afsc/sb/workflow@us.af.mi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jp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72.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hyperlink" Target="http://www.hill.af.mil/Home/Ogden-ALC/" TargetMode="External"/><Relationship Id="rId2"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70.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jp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5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image" Target="../media/image71.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1" Type="http://schemas.openxmlformats.org/officeDocument/2006/relationships/slideLayout" Target="../slideLayouts/slideLayout23.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5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5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70.png"/></Relationships>
</file>

<file path=ppt/slides/_rels/slide25.xml.rels><?xml version="1.0" encoding="UTF-8" standalone="yes"?>
<Relationships xmlns="http://schemas.openxmlformats.org/package/2006/relationships"><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39" Type="http://schemas.openxmlformats.org/officeDocument/2006/relationships/image" Target="../media/image136.png"/><Relationship Id="rId21" Type="http://schemas.openxmlformats.org/officeDocument/2006/relationships/image" Target="../media/image118.png"/><Relationship Id="rId34" Type="http://schemas.openxmlformats.org/officeDocument/2006/relationships/image" Target="../media/image131.png"/><Relationship Id="rId42" Type="http://schemas.openxmlformats.org/officeDocument/2006/relationships/image" Target="../media/image139.png"/><Relationship Id="rId47" Type="http://schemas.openxmlformats.org/officeDocument/2006/relationships/image" Target="../media/image144.png"/><Relationship Id="rId50" Type="http://schemas.openxmlformats.org/officeDocument/2006/relationships/image" Target="../media/image147.png"/><Relationship Id="rId55" Type="http://schemas.openxmlformats.org/officeDocument/2006/relationships/image" Target="../media/image152.png"/><Relationship Id="rId63" Type="http://schemas.openxmlformats.org/officeDocument/2006/relationships/image" Target="../media/image160.png"/><Relationship Id="rId68" Type="http://schemas.openxmlformats.org/officeDocument/2006/relationships/image" Target="../media/image165.png"/><Relationship Id="rId76" Type="http://schemas.openxmlformats.org/officeDocument/2006/relationships/image" Target="../media/image173.png"/><Relationship Id="rId84" Type="http://schemas.openxmlformats.org/officeDocument/2006/relationships/image" Target="../media/image181.png"/><Relationship Id="rId89" Type="http://schemas.openxmlformats.org/officeDocument/2006/relationships/image" Target="../media/image186.png"/><Relationship Id="rId7" Type="http://schemas.openxmlformats.org/officeDocument/2006/relationships/image" Target="../media/image104.png"/><Relationship Id="rId71" Type="http://schemas.openxmlformats.org/officeDocument/2006/relationships/image" Target="../media/image168.png"/><Relationship Id="rId92" Type="http://schemas.openxmlformats.org/officeDocument/2006/relationships/image" Target="../media/image189.png"/><Relationship Id="rId2" Type="http://schemas.openxmlformats.org/officeDocument/2006/relationships/image" Target="../media/image71.png"/><Relationship Id="rId16" Type="http://schemas.openxmlformats.org/officeDocument/2006/relationships/image" Target="../media/image113.png"/><Relationship Id="rId29" Type="http://schemas.openxmlformats.org/officeDocument/2006/relationships/image" Target="../media/image126.png"/><Relationship Id="rId11" Type="http://schemas.openxmlformats.org/officeDocument/2006/relationships/image" Target="../media/image108.png"/><Relationship Id="rId24" Type="http://schemas.openxmlformats.org/officeDocument/2006/relationships/image" Target="../media/image121.png"/><Relationship Id="rId32" Type="http://schemas.openxmlformats.org/officeDocument/2006/relationships/image" Target="../media/image129.png"/><Relationship Id="rId37" Type="http://schemas.openxmlformats.org/officeDocument/2006/relationships/image" Target="../media/image134.png"/><Relationship Id="rId40" Type="http://schemas.openxmlformats.org/officeDocument/2006/relationships/image" Target="../media/image137.png"/><Relationship Id="rId45" Type="http://schemas.openxmlformats.org/officeDocument/2006/relationships/image" Target="../media/image142.png"/><Relationship Id="rId53" Type="http://schemas.openxmlformats.org/officeDocument/2006/relationships/image" Target="../media/image150.png"/><Relationship Id="rId58" Type="http://schemas.openxmlformats.org/officeDocument/2006/relationships/image" Target="../media/image155.png"/><Relationship Id="rId66" Type="http://schemas.openxmlformats.org/officeDocument/2006/relationships/image" Target="../media/image163.png"/><Relationship Id="rId74" Type="http://schemas.openxmlformats.org/officeDocument/2006/relationships/image" Target="../media/image171.png"/><Relationship Id="rId79" Type="http://schemas.openxmlformats.org/officeDocument/2006/relationships/image" Target="../media/image176.png"/><Relationship Id="rId87" Type="http://schemas.openxmlformats.org/officeDocument/2006/relationships/image" Target="../media/image184.png"/><Relationship Id="rId5" Type="http://schemas.openxmlformats.org/officeDocument/2006/relationships/image" Target="../media/image58.png"/><Relationship Id="rId61" Type="http://schemas.openxmlformats.org/officeDocument/2006/relationships/image" Target="../media/image158.png"/><Relationship Id="rId82" Type="http://schemas.openxmlformats.org/officeDocument/2006/relationships/image" Target="../media/image179.png"/><Relationship Id="rId90" Type="http://schemas.openxmlformats.org/officeDocument/2006/relationships/image" Target="../media/image187.png"/><Relationship Id="rId19" Type="http://schemas.openxmlformats.org/officeDocument/2006/relationships/image" Target="../media/image116.pn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png"/><Relationship Id="rId30" Type="http://schemas.openxmlformats.org/officeDocument/2006/relationships/image" Target="../media/image127.png"/><Relationship Id="rId35" Type="http://schemas.openxmlformats.org/officeDocument/2006/relationships/image" Target="../media/image132.png"/><Relationship Id="rId43" Type="http://schemas.openxmlformats.org/officeDocument/2006/relationships/image" Target="../media/image140.png"/><Relationship Id="rId48" Type="http://schemas.openxmlformats.org/officeDocument/2006/relationships/image" Target="../media/image145.png"/><Relationship Id="rId56" Type="http://schemas.openxmlformats.org/officeDocument/2006/relationships/image" Target="../media/image153.png"/><Relationship Id="rId64" Type="http://schemas.openxmlformats.org/officeDocument/2006/relationships/image" Target="../media/image161.png"/><Relationship Id="rId69" Type="http://schemas.openxmlformats.org/officeDocument/2006/relationships/image" Target="../media/image166.png"/><Relationship Id="rId77" Type="http://schemas.openxmlformats.org/officeDocument/2006/relationships/image" Target="../media/image174.png"/><Relationship Id="rId8" Type="http://schemas.openxmlformats.org/officeDocument/2006/relationships/image" Target="../media/image105.png"/><Relationship Id="rId51" Type="http://schemas.openxmlformats.org/officeDocument/2006/relationships/image" Target="../media/image148.png"/><Relationship Id="rId72" Type="http://schemas.openxmlformats.org/officeDocument/2006/relationships/image" Target="../media/image169.png"/><Relationship Id="rId80" Type="http://schemas.openxmlformats.org/officeDocument/2006/relationships/image" Target="../media/image177.png"/><Relationship Id="rId85" Type="http://schemas.openxmlformats.org/officeDocument/2006/relationships/image" Target="../media/image182.png"/><Relationship Id="rId93" Type="http://schemas.openxmlformats.org/officeDocument/2006/relationships/image" Target="../media/image70.png"/><Relationship Id="rId3" Type="http://schemas.openxmlformats.org/officeDocument/2006/relationships/image" Target="../media/image56.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33" Type="http://schemas.openxmlformats.org/officeDocument/2006/relationships/image" Target="../media/image130.png"/><Relationship Id="rId38" Type="http://schemas.openxmlformats.org/officeDocument/2006/relationships/image" Target="../media/image135.png"/><Relationship Id="rId46" Type="http://schemas.openxmlformats.org/officeDocument/2006/relationships/image" Target="../media/image143.png"/><Relationship Id="rId59" Type="http://schemas.openxmlformats.org/officeDocument/2006/relationships/image" Target="../media/image156.png"/><Relationship Id="rId67" Type="http://schemas.openxmlformats.org/officeDocument/2006/relationships/image" Target="../media/image164.png"/><Relationship Id="rId20" Type="http://schemas.openxmlformats.org/officeDocument/2006/relationships/image" Target="../media/image117.png"/><Relationship Id="rId41" Type="http://schemas.openxmlformats.org/officeDocument/2006/relationships/image" Target="../media/image138.png"/><Relationship Id="rId54" Type="http://schemas.openxmlformats.org/officeDocument/2006/relationships/image" Target="../media/image151.png"/><Relationship Id="rId62" Type="http://schemas.openxmlformats.org/officeDocument/2006/relationships/image" Target="../media/image159.png"/><Relationship Id="rId70" Type="http://schemas.openxmlformats.org/officeDocument/2006/relationships/image" Target="../media/image167.png"/><Relationship Id="rId75" Type="http://schemas.openxmlformats.org/officeDocument/2006/relationships/image" Target="../media/image172.png"/><Relationship Id="rId83" Type="http://schemas.openxmlformats.org/officeDocument/2006/relationships/image" Target="../media/image180.png"/><Relationship Id="rId88" Type="http://schemas.openxmlformats.org/officeDocument/2006/relationships/image" Target="../media/image185.png"/><Relationship Id="rId91" Type="http://schemas.openxmlformats.org/officeDocument/2006/relationships/image" Target="../media/image188.png"/><Relationship Id="rId1" Type="http://schemas.openxmlformats.org/officeDocument/2006/relationships/slideLayout" Target="../slideLayouts/slideLayout23.xml"/><Relationship Id="rId6" Type="http://schemas.openxmlformats.org/officeDocument/2006/relationships/image" Target="../media/image103.png"/><Relationship Id="rId15" Type="http://schemas.openxmlformats.org/officeDocument/2006/relationships/image" Target="../media/image112.png"/><Relationship Id="rId23" Type="http://schemas.openxmlformats.org/officeDocument/2006/relationships/image" Target="../media/image120.png"/><Relationship Id="rId28" Type="http://schemas.openxmlformats.org/officeDocument/2006/relationships/image" Target="../media/image125.png"/><Relationship Id="rId36" Type="http://schemas.openxmlformats.org/officeDocument/2006/relationships/image" Target="../media/image133.png"/><Relationship Id="rId49" Type="http://schemas.openxmlformats.org/officeDocument/2006/relationships/image" Target="../media/image146.png"/><Relationship Id="rId57" Type="http://schemas.openxmlformats.org/officeDocument/2006/relationships/image" Target="../media/image154.png"/><Relationship Id="rId10" Type="http://schemas.openxmlformats.org/officeDocument/2006/relationships/image" Target="../media/image107.png"/><Relationship Id="rId31" Type="http://schemas.openxmlformats.org/officeDocument/2006/relationships/image" Target="../media/image128.png"/><Relationship Id="rId44" Type="http://schemas.openxmlformats.org/officeDocument/2006/relationships/image" Target="../media/image141.png"/><Relationship Id="rId52" Type="http://schemas.openxmlformats.org/officeDocument/2006/relationships/image" Target="../media/image149.png"/><Relationship Id="rId60" Type="http://schemas.openxmlformats.org/officeDocument/2006/relationships/image" Target="../media/image157.png"/><Relationship Id="rId65" Type="http://schemas.openxmlformats.org/officeDocument/2006/relationships/image" Target="../media/image162.png"/><Relationship Id="rId73" Type="http://schemas.openxmlformats.org/officeDocument/2006/relationships/image" Target="../media/image170.png"/><Relationship Id="rId78" Type="http://schemas.openxmlformats.org/officeDocument/2006/relationships/image" Target="../media/image175.png"/><Relationship Id="rId81" Type="http://schemas.openxmlformats.org/officeDocument/2006/relationships/image" Target="../media/image178.png"/><Relationship Id="rId86" Type="http://schemas.openxmlformats.org/officeDocument/2006/relationships/image" Target="../media/image183.png"/><Relationship Id="rId4" Type="http://schemas.openxmlformats.org/officeDocument/2006/relationships/image" Target="../media/image57.png"/><Relationship Id="rId9" Type="http://schemas.openxmlformats.org/officeDocument/2006/relationships/image" Target="../media/image106.png"/></Relationships>
</file>

<file path=ppt/slides/_rels/slide26.xml.rels><?xml version="1.0" encoding="UTF-8" standalone="yes"?>
<Relationships xmlns="http://schemas.openxmlformats.org/package/2006/relationships"><Relationship Id="rId13" Type="http://schemas.openxmlformats.org/officeDocument/2006/relationships/image" Target="../media/image196.png"/><Relationship Id="rId18" Type="http://schemas.openxmlformats.org/officeDocument/2006/relationships/image" Target="../media/image201.png"/><Relationship Id="rId26" Type="http://schemas.openxmlformats.org/officeDocument/2006/relationships/image" Target="../media/image209.png"/><Relationship Id="rId39" Type="http://schemas.openxmlformats.org/officeDocument/2006/relationships/image" Target="../media/image222.png"/><Relationship Id="rId21" Type="http://schemas.openxmlformats.org/officeDocument/2006/relationships/image" Target="../media/image204.png"/><Relationship Id="rId34" Type="http://schemas.openxmlformats.org/officeDocument/2006/relationships/image" Target="../media/image217.png"/><Relationship Id="rId42" Type="http://schemas.openxmlformats.org/officeDocument/2006/relationships/image" Target="../media/image225.png"/><Relationship Id="rId47" Type="http://schemas.openxmlformats.org/officeDocument/2006/relationships/image" Target="../media/image230.png"/><Relationship Id="rId50" Type="http://schemas.openxmlformats.org/officeDocument/2006/relationships/image" Target="../media/image233.png"/><Relationship Id="rId55" Type="http://schemas.openxmlformats.org/officeDocument/2006/relationships/image" Target="../media/image238.png"/><Relationship Id="rId63" Type="http://schemas.openxmlformats.org/officeDocument/2006/relationships/image" Target="../media/image246.png"/><Relationship Id="rId7" Type="http://schemas.openxmlformats.org/officeDocument/2006/relationships/image" Target="../media/image58.png"/><Relationship Id="rId2" Type="http://schemas.openxmlformats.org/officeDocument/2006/relationships/image" Target="../media/image71.png"/><Relationship Id="rId16" Type="http://schemas.openxmlformats.org/officeDocument/2006/relationships/image" Target="../media/image199.png"/><Relationship Id="rId20" Type="http://schemas.openxmlformats.org/officeDocument/2006/relationships/image" Target="../media/image203.png"/><Relationship Id="rId29" Type="http://schemas.openxmlformats.org/officeDocument/2006/relationships/image" Target="../media/image212.png"/><Relationship Id="rId41" Type="http://schemas.openxmlformats.org/officeDocument/2006/relationships/image" Target="../media/image224.png"/><Relationship Id="rId54" Type="http://schemas.openxmlformats.org/officeDocument/2006/relationships/image" Target="../media/image237.png"/><Relationship Id="rId62" Type="http://schemas.openxmlformats.org/officeDocument/2006/relationships/image" Target="../media/image245.png"/><Relationship Id="rId1" Type="http://schemas.openxmlformats.org/officeDocument/2006/relationships/slideLayout" Target="../slideLayouts/slideLayout24.xml"/><Relationship Id="rId6" Type="http://schemas.openxmlformats.org/officeDocument/2006/relationships/image" Target="../media/image57.png"/><Relationship Id="rId11" Type="http://schemas.openxmlformats.org/officeDocument/2006/relationships/image" Target="../media/image194.png"/><Relationship Id="rId24" Type="http://schemas.openxmlformats.org/officeDocument/2006/relationships/image" Target="../media/image207.png"/><Relationship Id="rId32" Type="http://schemas.openxmlformats.org/officeDocument/2006/relationships/image" Target="../media/image215.png"/><Relationship Id="rId37" Type="http://schemas.openxmlformats.org/officeDocument/2006/relationships/image" Target="../media/image220.png"/><Relationship Id="rId40" Type="http://schemas.openxmlformats.org/officeDocument/2006/relationships/image" Target="../media/image223.png"/><Relationship Id="rId45" Type="http://schemas.openxmlformats.org/officeDocument/2006/relationships/image" Target="../media/image228.png"/><Relationship Id="rId53" Type="http://schemas.openxmlformats.org/officeDocument/2006/relationships/image" Target="../media/image236.png"/><Relationship Id="rId58" Type="http://schemas.openxmlformats.org/officeDocument/2006/relationships/image" Target="../media/image241.png"/><Relationship Id="rId5" Type="http://schemas.openxmlformats.org/officeDocument/2006/relationships/image" Target="../media/image190.png"/><Relationship Id="rId15" Type="http://schemas.openxmlformats.org/officeDocument/2006/relationships/image" Target="../media/image198.png"/><Relationship Id="rId23" Type="http://schemas.openxmlformats.org/officeDocument/2006/relationships/image" Target="../media/image206.png"/><Relationship Id="rId28" Type="http://schemas.openxmlformats.org/officeDocument/2006/relationships/image" Target="../media/image211.png"/><Relationship Id="rId36" Type="http://schemas.openxmlformats.org/officeDocument/2006/relationships/image" Target="../media/image219.png"/><Relationship Id="rId49" Type="http://schemas.openxmlformats.org/officeDocument/2006/relationships/image" Target="../media/image232.png"/><Relationship Id="rId57" Type="http://schemas.openxmlformats.org/officeDocument/2006/relationships/image" Target="../media/image240.png"/><Relationship Id="rId61" Type="http://schemas.openxmlformats.org/officeDocument/2006/relationships/image" Target="../media/image244.png"/><Relationship Id="rId10" Type="http://schemas.openxmlformats.org/officeDocument/2006/relationships/image" Target="../media/image193.png"/><Relationship Id="rId19" Type="http://schemas.openxmlformats.org/officeDocument/2006/relationships/image" Target="../media/image202.png"/><Relationship Id="rId31" Type="http://schemas.openxmlformats.org/officeDocument/2006/relationships/image" Target="../media/image214.png"/><Relationship Id="rId44" Type="http://schemas.openxmlformats.org/officeDocument/2006/relationships/image" Target="../media/image227.png"/><Relationship Id="rId52" Type="http://schemas.openxmlformats.org/officeDocument/2006/relationships/image" Target="../media/image235.png"/><Relationship Id="rId60" Type="http://schemas.openxmlformats.org/officeDocument/2006/relationships/image" Target="../media/image243.png"/><Relationship Id="rId4" Type="http://schemas.openxmlformats.org/officeDocument/2006/relationships/image" Target="../media/image101.png"/><Relationship Id="rId9" Type="http://schemas.openxmlformats.org/officeDocument/2006/relationships/image" Target="../media/image192.jpg"/><Relationship Id="rId14" Type="http://schemas.openxmlformats.org/officeDocument/2006/relationships/image" Target="../media/image197.png"/><Relationship Id="rId22" Type="http://schemas.openxmlformats.org/officeDocument/2006/relationships/image" Target="../media/image205.png"/><Relationship Id="rId27" Type="http://schemas.openxmlformats.org/officeDocument/2006/relationships/image" Target="../media/image210.png"/><Relationship Id="rId30" Type="http://schemas.openxmlformats.org/officeDocument/2006/relationships/image" Target="../media/image213.png"/><Relationship Id="rId35" Type="http://schemas.openxmlformats.org/officeDocument/2006/relationships/image" Target="../media/image218.png"/><Relationship Id="rId43" Type="http://schemas.openxmlformats.org/officeDocument/2006/relationships/image" Target="../media/image226.png"/><Relationship Id="rId48" Type="http://schemas.openxmlformats.org/officeDocument/2006/relationships/image" Target="../media/image231.png"/><Relationship Id="rId56" Type="http://schemas.openxmlformats.org/officeDocument/2006/relationships/image" Target="../media/image239.png"/><Relationship Id="rId64" Type="http://schemas.openxmlformats.org/officeDocument/2006/relationships/image" Target="../media/image70.png"/><Relationship Id="rId8" Type="http://schemas.openxmlformats.org/officeDocument/2006/relationships/image" Target="../media/image191.png"/><Relationship Id="rId51" Type="http://schemas.openxmlformats.org/officeDocument/2006/relationships/image" Target="../media/image234.png"/><Relationship Id="rId3" Type="http://schemas.openxmlformats.org/officeDocument/2006/relationships/image" Target="../media/image56.png"/><Relationship Id="rId12" Type="http://schemas.openxmlformats.org/officeDocument/2006/relationships/image" Target="../media/image195.png"/><Relationship Id="rId17" Type="http://schemas.openxmlformats.org/officeDocument/2006/relationships/image" Target="../media/image200.png"/><Relationship Id="rId25" Type="http://schemas.openxmlformats.org/officeDocument/2006/relationships/image" Target="../media/image208.png"/><Relationship Id="rId33" Type="http://schemas.openxmlformats.org/officeDocument/2006/relationships/image" Target="../media/image216.png"/><Relationship Id="rId38" Type="http://schemas.openxmlformats.org/officeDocument/2006/relationships/image" Target="../media/image221.png"/><Relationship Id="rId46" Type="http://schemas.openxmlformats.org/officeDocument/2006/relationships/image" Target="../media/image229.png"/><Relationship Id="rId59" Type="http://schemas.openxmlformats.org/officeDocument/2006/relationships/image" Target="../media/image242.png"/></Relationships>
</file>

<file path=ppt/slides/_rels/slide27.xml.rels><?xml version="1.0" encoding="UTF-8" standalone="yes"?>
<Relationships xmlns="http://schemas.openxmlformats.org/package/2006/relationships"><Relationship Id="rId8" Type="http://schemas.openxmlformats.org/officeDocument/2006/relationships/image" Target="../media/image249.png"/><Relationship Id="rId13" Type="http://schemas.openxmlformats.org/officeDocument/2006/relationships/image" Target="../media/image254.png"/><Relationship Id="rId3" Type="http://schemas.openxmlformats.org/officeDocument/2006/relationships/image" Target="../media/image56.png"/><Relationship Id="rId7" Type="http://schemas.openxmlformats.org/officeDocument/2006/relationships/image" Target="../media/image248.png"/><Relationship Id="rId12" Type="http://schemas.openxmlformats.org/officeDocument/2006/relationships/image" Target="../media/image253.png"/><Relationship Id="rId2" Type="http://schemas.openxmlformats.org/officeDocument/2006/relationships/image" Target="../media/image71.png"/><Relationship Id="rId16" Type="http://schemas.openxmlformats.org/officeDocument/2006/relationships/image" Target="../media/image257.png"/><Relationship Id="rId1" Type="http://schemas.openxmlformats.org/officeDocument/2006/relationships/slideLayout" Target="../slideLayouts/slideLayout25.xml"/><Relationship Id="rId6" Type="http://schemas.openxmlformats.org/officeDocument/2006/relationships/image" Target="../media/image247.png"/><Relationship Id="rId11" Type="http://schemas.openxmlformats.org/officeDocument/2006/relationships/image" Target="../media/image252.png"/><Relationship Id="rId5" Type="http://schemas.openxmlformats.org/officeDocument/2006/relationships/image" Target="../media/image58.png"/><Relationship Id="rId15" Type="http://schemas.openxmlformats.org/officeDocument/2006/relationships/image" Target="../media/image256.png"/><Relationship Id="rId10" Type="http://schemas.openxmlformats.org/officeDocument/2006/relationships/image" Target="../media/image251.png"/><Relationship Id="rId4" Type="http://schemas.openxmlformats.org/officeDocument/2006/relationships/image" Target="../media/image57.png"/><Relationship Id="rId9" Type="http://schemas.openxmlformats.org/officeDocument/2006/relationships/image" Target="../media/image250.png"/><Relationship Id="rId14" Type="http://schemas.openxmlformats.org/officeDocument/2006/relationships/image" Target="../media/image255.png"/></Relationships>
</file>

<file path=ppt/slides/_rels/slide28.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265.png"/><Relationship Id="rId3" Type="http://schemas.openxmlformats.org/officeDocument/2006/relationships/image" Target="../media/image56.png"/><Relationship Id="rId7" Type="http://schemas.openxmlformats.org/officeDocument/2006/relationships/image" Target="../media/image259.png"/><Relationship Id="rId12" Type="http://schemas.openxmlformats.org/officeDocument/2006/relationships/image" Target="../media/image264.png"/><Relationship Id="rId2"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258.png"/><Relationship Id="rId11" Type="http://schemas.openxmlformats.org/officeDocument/2006/relationships/image" Target="../media/image263.png"/><Relationship Id="rId5" Type="http://schemas.openxmlformats.org/officeDocument/2006/relationships/image" Target="../media/image58.png"/><Relationship Id="rId15" Type="http://schemas.openxmlformats.org/officeDocument/2006/relationships/image" Target="../media/image257.png"/><Relationship Id="rId10" Type="http://schemas.openxmlformats.org/officeDocument/2006/relationships/image" Target="../media/image262.png"/><Relationship Id="rId4" Type="http://schemas.openxmlformats.org/officeDocument/2006/relationships/image" Target="../media/image57.png"/><Relationship Id="rId9" Type="http://schemas.openxmlformats.org/officeDocument/2006/relationships/image" Target="../media/image261.png"/><Relationship Id="rId14" Type="http://schemas.openxmlformats.org/officeDocument/2006/relationships/image" Target="../media/image266.png"/></Relationships>
</file>

<file path=ppt/slides/_rels/slide29.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3" Type="http://schemas.openxmlformats.org/officeDocument/2006/relationships/image" Target="../media/image56.png"/><Relationship Id="rId7" Type="http://schemas.openxmlformats.org/officeDocument/2006/relationships/image" Target="../media/image268.png"/><Relationship Id="rId12" Type="http://schemas.openxmlformats.org/officeDocument/2006/relationships/image" Target="../media/image273.png"/><Relationship Id="rId2" Type="http://schemas.openxmlformats.org/officeDocument/2006/relationships/image" Target="../media/image71.png"/><Relationship Id="rId16" Type="http://schemas.openxmlformats.org/officeDocument/2006/relationships/image" Target="../media/image70.png"/><Relationship Id="rId1" Type="http://schemas.openxmlformats.org/officeDocument/2006/relationships/slideLayout" Target="../slideLayouts/slideLayout25.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58.png"/><Relationship Id="rId15" Type="http://schemas.openxmlformats.org/officeDocument/2006/relationships/image" Target="../media/image276.png"/><Relationship Id="rId10" Type="http://schemas.openxmlformats.org/officeDocument/2006/relationships/image" Target="../media/image271.png"/><Relationship Id="rId4" Type="http://schemas.openxmlformats.org/officeDocument/2006/relationships/image" Target="../media/image57.png"/><Relationship Id="rId9" Type="http://schemas.openxmlformats.org/officeDocument/2006/relationships/image" Target="../media/image270.png"/><Relationship Id="rId14" Type="http://schemas.openxmlformats.org/officeDocument/2006/relationships/image" Target="../media/image2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4.png"/><Relationship Id="rId3" Type="http://schemas.openxmlformats.org/officeDocument/2006/relationships/image" Target="../media/image56.png"/><Relationship Id="rId7" Type="http://schemas.openxmlformats.org/officeDocument/2006/relationships/image" Target="../media/image278.png"/><Relationship Id="rId12" Type="http://schemas.openxmlformats.org/officeDocument/2006/relationships/image" Target="../media/image283.png"/><Relationship Id="rId2"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277.png"/><Relationship Id="rId11" Type="http://schemas.openxmlformats.org/officeDocument/2006/relationships/image" Target="../media/image282.png"/><Relationship Id="rId5" Type="http://schemas.openxmlformats.org/officeDocument/2006/relationships/image" Target="../media/image58.png"/><Relationship Id="rId10" Type="http://schemas.openxmlformats.org/officeDocument/2006/relationships/image" Target="../media/image281.png"/><Relationship Id="rId4" Type="http://schemas.openxmlformats.org/officeDocument/2006/relationships/image" Target="../media/image57.png"/><Relationship Id="rId9" Type="http://schemas.openxmlformats.org/officeDocument/2006/relationships/image" Target="../media/image280.png"/><Relationship Id="rId14" Type="http://schemas.openxmlformats.org/officeDocument/2006/relationships/image" Target="../media/image257.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92.png"/><Relationship Id="rId3" Type="http://schemas.openxmlformats.org/officeDocument/2006/relationships/image" Target="../media/image286.png"/><Relationship Id="rId7" Type="http://schemas.openxmlformats.org/officeDocument/2006/relationships/image" Target="../media/image56.png"/><Relationship Id="rId12" Type="http://schemas.openxmlformats.org/officeDocument/2006/relationships/image" Target="../media/image291.png"/><Relationship Id="rId2" Type="http://schemas.openxmlformats.org/officeDocument/2006/relationships/image" Target="../media/image285.png"/><Relationship Id="rId1" Type="http://schemas.openxmlformats.org/officeDocument/2006/relationships/slideLayout" Target="../slideLayouts/slideLayout25.xml"/><Relationship Id="rId6" Type="http://schemas.openxmlformats.org/officeDocument/2006/relationships/image" Target="../media/image71.png"/><Relationship Id="rId11" Type="http://schemas.openxmlformats.org/officeDocument/2006/relationships/image" Target="../media/image290.png"/><Relationship Id="rId5" Type="http://schemas.openxmlformats.org/officeDocument/2006/relationships/image" Target="../media/image288.png"/><Relationship Id="rId15" Type="http://schemas.openxmlformats.org/officeDocument/2006/relationships/image" Target="../media/image257.png"/><Relationship Id="rId10" Type="http://schemas.openxmlformats.org/officeDocument/2006/relationships/image" Target="../media/image289.png"/><Relationship Id="rId4" Type="http://schemas.openxmlformats.org/officeDocument/2006/relationships/image" Target="../media/image287.png"/><Relationship Id="rId9" Type="http://schemas.openxmlformats.org/officeDocument/2006/relationships/image" Target="../media/image58.png"/><Relationship Id="rId14" Type="http://schemas.openxmlformats.org/officeDocument/2006/relationships/image" Target="../media/image293.png"/></Relationships>
</file>

<file path=ppt/slides/_rels/slide32.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301.png"/><Relationship Id="rId3" Type="http://schemas.openxmlformats.org/officeDocument/2006/relationships/image" Target="../media/image56.png"/><Relationship Id="rId7" Type="http://schemas.openxmlformats.org/officeDocument/2006/relationships/image" Target="../media/image295.png"/><Relationship Id="rId12" Type="http://schemas.openxmlformats.org/officeDocument/2006/relationships/image" Target="../media/image300.png"/><Relationship Id="rId2"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294.png"/><Relationship Id="rId11" Type="http://schemas.openxmlformats.org/officeDocument/2006/relationships/image" Target="../media/image299.png"/><Relationship Id="rId5" Type="http://schemas.openxmlformats.org/officeDocument/2006/relationships/image" Target="../media/image58.png"/><Relationship Id="rId15" Type="http://schemas.openxmlformats.org/officeDocument/2006/relationships/image" Target="../media/image257.png"/><Relationship Id="rId10" Type="http://schemas.openxmlformats.org/officeDocument/2006/relationships/image" Target="../media/image298.png"/><Relationship Id="rId4" Type="http://schemas.openxmlformats.org/officeDocument/2006/relationships/image" Target="../media/image57.png"/><Relationship Id="rId9" Type="http://schemas.openxmlformats.org/officeDocument/2006/relationships/image" Target="../media/image297.png"/><Relationship Id="rId14" Type="http://schemas.openxmlformats.org/officeDocument/2006/relationships/image" Target="../media/image302.png"/></Relationships>
</file>

<file path=ppt/slides/_rels/slide33.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310.png"/><Relationship Id="rId3" Type="http://schemas.openxmlformats.org/officeDocument/2006/relationships/image" Target="../media/image56.png"/><Relationship Id="rId7" Type="http://schemas.openxmlformats.org/officeDocument/2006/relationships/image" Target="../media/image304.png"/><Relationship Id="rId12" Type="http://schemas.openxmlformats.org/officeDocument/2006/relationships/image" Target="../media/image309.png"/><Relationship Id="rId2"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303.png"/><Relationship Id="rId11" Type="http://schemas.openxmlformats.org/officeDocument/2006/relationships/image" Target="../media/image308.png"/><Relationship Id="rId5" Type="http://schemas.openxmlformats.org/officeDocument/2006/relationships/image" Target="../media/image58.png"/><Relationship Id="rId10" Type="http://schemas.openxmlformats.org/officeDocument/2006/relationships/image" Target="../media/image307.png"/><Relationship Id="rId4" Type="http://schemas.openxmlformats.org/officeDocument/2006/relationships/image" Target="../media/image57.png"/><Relationship Id="rId9" Type="http://schemas.openxmlformats.org/officeDocument/2006/relationships/image" Target="../media/image306.png"/><Relationship Id="rId14" Type="http://schemas.openxmlformats.org/officeDocument/2006/relationships/image" Target="../media/image257.png"/></Relationships>
</file>

<file path=ppt/slides/_rels/slide34.xml.rels><?xml version="1.0" encoding="UTF-8" standalone="yes"?>
<Relationships xmlns="http://schemas.openxmlformats.org/package/2006/relationships"><Relationship Id="rId13" Type="http://schemas.openxmlformats.org/officeDocument/2006/relationships/image" Target="../media/image320.png"/><Relationship Id="rId18" Type="http://schemas.openxmlformats.org/officeDocument/2006/relationships/image" Target="../media/image325.png"/><Relationship Id="rId26" Type="http://schemas.openxmlformats.org/officeDocument/2006/relationships/image" Target="../media/image333.png"/><Relationship Id="rId39" Type="http://schemas.openxmlformats.org/officeDocument/2006/relationships/image" Target="../media/image343.png"/><Relationship Id="rId21" Type="http://schemas.openxmlformats.org/officeDocument/2006/relationships/image" Target="../media/image328.png"/><Relationship Id="rId34" Type="http://schemas.openxmlformats.org/officeDocument/2006/relationships/image" Target="../media/image341.png"/><Relationship Id="rId42" Type="http://schemas.openxmlformats.org/officeDocument/2006/relationships/image" Target="../media/image346.png"/><Relationship Id="rId47" Type="http://schemas.openxmlformats.org/officeDocument/2006/relationships/image" Target="../media/image351.jpg"/><Relationship Id="rId50" Type="http://schemas.openxmlformats.org/officeDocument/2006/relationships/image" Target="../media/image354.png"/><Relationship Id="rId55" Type="http://schemas.openxmlformats.org/officeDocument/2006/relationships/image" Target="../media/image359.jpg"/><Relationship Id="rId7" Type="http://schemas.openxmlformats.org/officeDocument/2006/relationships/image" Target="../media/image314.png"/><Relationship Id="rId2" Type="http://schemas.openxmlformats.org/officeDocument/2006/relationships/image" Target="../media/image311.png"/><Relationship Id="rId16" Type="http://schemas.openxmlformats.org/officeDocument/2006/relationships/image" Target="../media/image323.png"/><Relationship Id="rId20" Type="http://schemas.openxmlformats.org/officeDocument/2006/relationships/image" Target="../media/image327.png"/><Relationship Id="rId29" Type="http://schemas.openxmlformats.org/officeDocument/2006/relationships/image" Target="../media/image336.png"/><Relationship Id="rId41" Type="http://schemas.openxmlformats.org/officeDocument/2006/relationships/image" Target="../media/image345.jpg"/><Relationship Id="rId54" Type="http://schemas.openxmlformats.org/officeDocument/2006/relationships/image" Target="../media/image358.png"/><Relationship Id="rId62" Type="http://schemas.openxmlformats.org/officeDocument/2006/relationships/image" Target="../media/image366.png"/><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318.png"/><Relationship Id="rId24" Type="http://schemas.openxmlformats.org/officeDocument/2006/relationships/image" Target="../media/image331.png"/><Relationship Id="rId32" Type="http://schemas.openxmlformats.org/officeDocument/2006/relationships/image" Target="../media/image339.png"/><Relationship Id="rId37" Type="http://schemas.openxmlformats.org/officeDocument/2006/relationships/image" Target="../media/image70.png"/><Relationship Id="rId40" Type="http://schemas.openxmlformats.org/officeDocument/2006/relationships/image" Target="../media/image344.png"/><Relationship Id="rId45" Type="http://schemas.openxmlformats.org/officeDocument/2006/relationships/image" Target="../media/image349.jpg"/><Relationship Id="rId53" Type="http://schemas.openxmlformats.org/officeDocument/2006/relationships/image" Target="../media/image357.jpg"/><Relationship Id="rId58" Type="http://schemas.openxmlformats.org/officeDocument/2006/relationships/image" Target="../media/image362.png"/><Relationship Id="rId5" Type="http://schemas.openxmlformats.org/officeDocument/2006/relationships/image" Target="../media/image71.png"/><Relationship Id="rId15" Type="http://schemas.openxmlformats.org/officeDocument/2006/relationships/image" Target="../media/image322.png"/><Relationship Id="rId23" Type="http://schemas.openxmlformats.org/officeDocument/2006/relationships/image" Target="../media/image330.png"/><Relationship Id="rId28" Type="http://schemas.openxmlformats.org/officeDocument/2006/relationships/image" Target="../media/image335.png"/><Relationship Id="rId36" Type="http://schemas.openxmlformats.org/officeDocument/2006/relationships/image" Target="../media/image58.png"/><Relationship Id="rId49" Type="http://schemas.openxmlformats.org/officeDocument/2006/relationships/image" Target="../media/image353.jpg"/><Relationship Id="rId57" Type="http://schemas.openxmlformats.org/officeDocument/2006/relationships/image" Target="../media/image361.png"/><Relationship Id="rId61" Type="http://schemas.openxmlformats.org/officeDocument/2006/relationships/image" Target="../media/image365.png"/><Relationship Id="rId10" Type="http://schemas.openxmlformats.org/officeDocument/2006/relationships/image" Target="../media/image317.png"/><Relationship Id="rId19" Type="http://schemas.openxmlformats.org/officeDocument/2006/relationships/image" Target="../media/image326.png"/><Relationship Id="rId31" Type="http://schemas.openxmlformats.org/officeDocument/2006/relationships/image" Target="../media/image338.png"/><Relationship Id="rId44" Type="http://schemas.openxmlformats.org/officeDocument/2006/relationships/image" Target="../media/image348.png"/><Relationship Id="rId52" Type="http://schemas.openxmlformats.org/officeDocument/2006/relationships/image" Target="../media/image356.png"/><Relationship Id="rId60" Type="http://schemas.openxmlformats.org/officeDocument/2006/relationships/image" Target="../media/image364.png"/><Relationship Id="rId4" Type="http://schemas.openxmlformats.org/officeDocument/2006/relationships/image" Target="../media/image313.png"/><Relationship Id="rId9" Type="http://schemas.openxmlformats.org/officeDocument/2006/relationships/image" Target="../media/image316.png"/><Relationship Id="rId14" Type="http://schemas.openxmlformats.org/officeDocument/2006/relationships/image" Target="../media/image321.png"/><Relationship Id="rId22" Type="http://schemas.openxmlformats.org/officeDocument/2006/relationships/image" Target="../media/image329.png"/><Relationship Id="rId27" Type="http://schemas.openxmlformats.org/officeDocument/2006/relationships/image" Target="../media/image334.png"/><Relationship Id="rId30" Type="http://schemas.openxmlformats.org/officeDocument/2006/relationships/image" Target="../media/image337.png"/><Relationship Id="rId35" Type="http://schemas.openxmlformats.org/officeDocument/2006/relationships/image" Target="../media/image57.png"/><Relationship Id="rId43" Type="http://schemas.openxmlformats.org/officeDocument/2006/relationships/image" Target="../media/image347.jpg"/><Relationship Id="rId48" Type="http://schemas.openxmlformats.org/officeDocument/2006/relationships/image" Target="../media/image352.png"/><Relationship Id="rId56" Type="http://schemas.openxmlformats.org/officeDocument/2006/relationships/image" Target="../media/image360.png"/><Relationship Id="rId8" Type="http://schemas.openxmlformats.org/officeDocument/2006/relationships/image" Target="../media/image315.png"/><Relationship Id="rId51" Type="http://schemas.openxmlformats.org/officeDocument/2006/relationships/image" Target="../media/image355.jpg"/><Relationship Id="rId3" Type="http://schemas.openxmlformats.org/officeDocument/2006/relationships/image" Target="../media/image312.png"/><Relationship Id="rId12" Type="http://schemas.openxmlformats.org/officeDocument/2006/relationships/image" Target="../media/image319.png"/><Relationship Id="rId17" Type="http://schemas.openxmlformats.org/officeDocument/2006/relationships/image" Target="../media/image324.png"/><Relationship Id="rId25" Type="http://schemas.openxmlformats.org/officeDocument/2006/relationships/image" Target="../media/image332.png"/><Relationship Id="rId33" Type="http://schemas.openxmlformats.org/officeDocument/2006/relationships/image" Target="../media/image340.png"/><Relationship Id="rId38" Type="http://schemas.openxmlformats.org/officeDocument/2006/relationships/image" Target="../media/image342.png"/><Relationship Id="rId46" Type="http://schemas.openxmlformats.org/officeDocument/2006/relationships/image" Target="../media/image350.png"/><Relationship Id="rId59" Type="http://schemas.openxmlformats.org/officeDocument/2006/relationships/image" Target="../media/image363.png"/></Relationships>
</file>

<file path=ppt/slides/_rels/slide35.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image" Target="../media/image56.png"/><Relationship Id="rId7" Type="http://schemas.openxmlformats.org/officeDocument/2006/relationships/image" Target="../media/image368.png"/><Relationship Id="rId2"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367.png"/><Relationship Id="rId11" Type="http://schemas.openxmlformats.org/officeDocument/2006/relationships/image" Target="../media/image257.png"/><Relationship Id="rId5" Type="http://schemas.openxmlformats.org/officeDocument/2006/relationships/image" Target="../media/image58.png"/><Relationship Id="rId10" Type="http://schemas.openxmlformats.org/officeDocument/2006/relationships/image" Target="../media/image371.jpg"/><Relationship Id="rId4" Type="http://schemas.openxmlformats.org/officeDocument/2006/relationships/image" Target="../media/image57.png"/><Relationship Id="rId9" Type="http://schemas.openxmlformats.org/officeDocument/2006/relationships/image" Target="../media/image370.png"/></Relationships>
</file>

<file path=ppt/slides/_rels/slide36.xml.rels><?xml version="1.0" encoding="UTF-8" standalone="yes"?>
<Relationships xmlns="http://schemas.openxmlformats.org/package/2006/relationships"><Relationship Id="rId8" Type="http://schemas.openxmlformats.org/officeDocument/2006/relationships/image" Target="../media/image373.png"/><Relationship Id="rId13" Type="http://schemas.openxmlformats.org/officeDocument/2006/relationships/image" Target="../media/image378.png"/><Relationship Id="rId18" Type="http://schemas.openxmlformats.org/officeDocument/2006/relationships/image" Target="../media/image383.png"/><Relationship Id="rId26" Type="http://schemas.openxmlformats.org/officeDocument/2006/relationships/image" Target="../media/image391.png"/><Relationship Id="rId39" Type="http://schemas.openxmlformats.org/officeDocument/2006/relationships/image" Target="../media/image404.png"/><Relationship Id="rId3" Type="http://schemas.openxmlformats.org/officeDocument/2006/relationships/image" Target="../media/image71.png"/><Relationship Id="rId21" Type="http://schemas.openxmlformats.org/officeDocument/2006/relationships/image" Target="../media/image386.png"/><Relationship Id="rId34" Type="http://schemas.openxmlformats.org/officeDocument/2006/relationships/image" Target="../media/image399.png"/><Relationship Id="rId42" Type="http://schemas.openxmlformats.org/officeDocument/2006/relationships/image" Target="../media/image407.png"/><Relationship Id="rId7" Type="http://schemas.openxmlformats.org/officeDocument/2006/relationships/image" Target="../media/image372.png"/><Relationship Id="rId12" Type="http://schemas.openxmlformats.org/officeDocument/2006/relationships/image" Target="../media/image377.png"/><Relationship Id="rId17" Type="http://schemas.openxmlformats.org/officeDocument/2006/relationships/image" Target="../media/image382.png"/><Relationship Id="rId25" Type="http://schemas.openxmlformats.org/officeDocument/2006/relationships/image" Target="../media/image390.png"/><Relationship Id="rId33" Type="http://schemas.openxmlformats.org/officeDocument/2006/relationships/image" Target="../media/image398.png"/><Relationship Id="rId38" Type="http://schemas.openxmlformats.org/officeDocument/2006/relationships/image" Target="../media/image403.png"/><Relationship Id="rId2" Type="http://schemas.openxmlformats.org/officeDocument/2006/relationships/image" Target="../media/image70.png"/><Relationship Id="rId16" Type="http://schemas.openxmlformats.org/officeDocument/2006/relationships/image" Target="../media/image381.png"/><Relationship Id="rId20" Type="http://schemas.openxmlformats.org/officeDocument/2006/relationships/image" Target="../media/image385.png"/><Relationship Id="rId29" Type="http://schemas.openxmlformats.org/officeDocument/2006/relationships/image" Target="../media/image394.png"/><Relationship Id="rId41" Type="http://schemas.openxmlformats.org/officeDocument/2006/relationships/image" Target="../media/image406.png"/><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376.png"/><Relationship Id="rId24" Type="http://schemas.openxmlformats.org/officeDocument/2006/relationships/image" Target="../media/image389.png"/><Relationship Id="rId32" Type="http://schemas.openxmlformats.org/officeDocument/2006/relationships/image" Target="../media/image397.png"/><Relationship Id="rId37" Type="http://schemas.openxmlformats.org/officeDocument/2006/relationships/image" Target="../media/image402.png"/><Relationship Id="rId40" Type="http://schemas.openxmlformats.org/officeDocument/2006/relationships/image" Target="../media/image405.png"/><Relationship Id="rId5" Type="http://schemas.openxmlformats.org/officeDocument/2006/relationships/image" Target="../media/image57.png"/><Relationship Id="rId15" Type="http://schemas.openxmlformats.org/officeDocument/2006/relationships/image" Target="../media/image380.png"/><Relationship Id="rId23" Type="http://schemas.openxmlformats.org/officeDocument/2006/relationships/image" Target="../media/image388.png"/><Relationship Id="rId28" Type="http://schemas.openxmlformats.org/officeDocument/2006/relationships/image" Target="../media/image393.png"/><Relationship Id="rId36" Type="http://schemas.openxmlformats.org/officeDocument/2006/relationships/image" Target="../media/image401.png"/><Relationship Id="rId10" Type="http://schemas.openxmlformats.org/officeDocument/2006/relationships/image" Target="../media/image375.png"/><Relationship Id="rId19" Type="http://schemas.openxmlformats.org/officeDocument/2006/relationships/image" Target="../media/image384.png"/><Relationship Id="rId31" Type="http://schemas.openxmlformats.org/officeDocument/2006/relationships/image" Target="../media/image396.png"/><Relationship Id="rId4" Type="http://schemas.openxmlformats.org/officeDocument/2006/relationships/image" Target="../media/image56.png"/><Relationship Id="rId9" Type="http://schemas.openxmlformats.org/officeDocument/2006/relationships/image" Target="../media/image374.png"/><Relationship Id="rId14" Type="http://schemas.openxmlformats.org/officeDocument/2006/relationships/image" Target="../media/image379.png"/><Relationship Id="rId22" Type="http://schemas.openxmlformats.org/officeDocument/2006/relationships/image" Target="../media/image387.png"/><Relationship Id="rId27" Type="http://schemas.openxmlformats.org/officeDocument/2006/relationships/image" Target="../media/image392.png"/><Relationship Id="rId30" Type="http://schemas.openxmlformats.org/officeDocument/2006/relationships/image" Target="../media/image395.png"/><Relationship Id="rId35" Type="http://schemas.openxmlformats.org/officeDocument/2006/relationships/image" Target="../media/image400.png"/><Relationship Id="rId43" Type="http://schemas.openxmlformats.org/officeDocument/2006/relationships/image" Target="../media/image408.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10.png"/><Relationship Id="rId7" Type="http://schemas.openxmlformats.org/officeDocument/2006/relationships/image" Target="../media/image57.png"/><Relationship Id="rId12" Type="http://schemas.openxmlformats.org/officeDocument/2006/relationships/image" Target="../media/image70.png"/><Relationship Id="rId2" Type="http://schemas.openxmlformats.org/officeDocument/2006/relationships/image" Target="../media/image409.png"/><Relationship Id="rId1" Type="http://schemas.openxmlformats.org/officeDocument/2006/relationships/slideLayout" Target="../slideLayouts/slideLayout25.xml"/><Relationship Id="rId6" Type="http://schemas.openxmlformats.org/officeDocument/2006/relationships/image" Target="../media/image56.png"/><Relationship Id="rId11" Type="http://schemas.openxmlformats.org/officeDocument/2006/relationships/image" Target="../media/image414.png"/><Relationship Id="rId5" Type="http://schemas.openxmlformats.org/officeDocument/2006/relationships/image" Target="../media/image71.png"/><Relationship Id="rId10" Type="http://schemas.openxmlformats.org/officeDocument/2006/relationships/image" Target="../media/image413.jpg"/><Relationship Id="rId4" Type="http://schemas.openxmlformats.org/officeDocument/2006/relationships/image" Target="../media/image411.png"/><Relationship Id="rId9" Type="http://schemas.openxmlformats.org/officeDocument/2006/relationships/image" Target="../media/image412.jpg"/></Relationships>
</file>

<file path=ppt/slides/_rels/slide38.xml.rels><?xml version="1.0" encoding="UTF-8" standalone="yes"?>
<Relationships xmlns="http://schemas.openxmlformats.org/package/2006/relationships"><Relationship Id="rId13" Type="http://schemas.openxmlformats.org/officeDocument/2006/relationships/image" Target="../media/image424.png"/><Relationship Id="rId18" Type="http://schemas.openxmlformats.org/officeDocument/2006/relationships/image" Target="../media/image429.png"/><Relationship Id="rId26" Type="http://schemas.openxmlformats.org/officeDocument/2006/relationships/image" Target="../media/image57.png"/><Relationship Id="rId39" Type="http://schemas.openxmlformats.org/officeDocument/2006/relationships/image" Target="../media/image448.png"/><Relationship Id="rId21" Type="http://schemas.openxmlformats.org/officeDocument/2006/relationships/image" Target="../media/image432.png"/><Relationship Id="rId34" Type="http://schemas.openxmlformats.org/officeDocument/2006/relationships/image" Target="../media/image443.png"/><Relationship Id="rId42" Type="http://schemas.openxmlformats.org/officeDocument/2006/relationships/image" Target="../media/image451.png"/><Relationship Id="rId47" Type="http://schemas.openxmlformats.org/officeDocument/2006/relationships/image" Target="../media/image456.png"/><Relationship Id="rId50" Type="http://schemas.openxmlformats.org/officeDocument/2006/relationships/image" Target="../media/image459.png"/><Relationship Id="rId55" Type="http://schemas.openxmlformats.org/officeDocument/2006/relationships/image" Target="../media/image464.png"/><Relationship Id="rId63" Type="http://schemas.openxmlformats.org/officeDocument/2006/relationships/image" Target="../media/image472.png"/><Relationship Id="rId68" Type="http://schemas.openxmlformats.org/officeDocument/2006/relationships/image" Target="../media/image477.png"/><Relationship Id="rId7" Type="http://schemas.openxmlformats.org/officeDocument/2006/relationships/image" Target="../media/image418.png"/><Relationship Id="rId2" Type="http://schemas.openxmlformats.org/officeDocument/2006/relationships/image" Target="../media/image71.png"/><Relationship Id="rId16" Type="http://schemas.openxmlformats.org/officeDocument/2006/relationships/image" Target="../media/image427.png"/><Relationship Id="rId29" Type="http://schemas.openxmlformats.org/officeDocument/2006/relationships/image" Target="../media/image438.png"/><Relationship Id="rId1" Type="http://schemas.openxmlformats.org/officeDocument/2006/relationships/slideLayout" Target="../slideLayouts/slideLayout23.xml"/><Relationship Id="rId6" Type="http://schemas.openxmlformats.org/officeDocument/2006/relationships/image" Target="../media/image417.png"/><Relationship Id="rId11" Type="http://schemas.openxmlformats.org/officeDocument/2006/relationships/image" Target="../media/image422.png"/><Relationship Id="rId24" Type="http://schemas.openxmlformats.org/officeDocument/2006/relationships/image" Target="../media/image435.png"/><Relationship Id="rId32" Type="http://schemas.openxmlformats.org/officeDocument/2006/relationships/image" Target="../media/image441.png"/><Relationship Id="rId37" Type="http://schemas.openxmlformats.org/officeDocument/2006/relationships/image" Target="../media/image446.png"/><Relationship Id="rId40" Type="http://schemas.openxmlformats.org/officeDocument/2006/relationships/image" Target="../media/image449.png"/><Relationship Id="rId45" Type="http://schemas.openxmlformats.org/officeDocument/2006/relationships/image" Target="../media/image454.png"/><Relationship Id="rId53" Type="http://schemas.openxmlformats.org/officeDocument/2006/relationships/image" Target="../media/image462.png"/><Relationship Id="rId58" Type="http://schemas.openxmlformats.org/officeDocument/2006/relationships/image" Target="../media/image467.png"/><Relationship Id="rId66" Type="http://schemas.openxmlformats.org/officeDocument/2006/relationships/image" Target="../media/image475.png"/><Relationship Id="rId5" Type="http://schemas.openxmlformats.org/officeDocument/2006/relationships/image" Target="../media/image416.png"/><Relationship Id="rId15" Type="http://schemas.openxmlformats.org/officeDocument/2006/relationships/image" Target="../media/image426.png"/><Relationship Id="rId23" Type="http://schemas.openxmlformats.org/officeDocument/2006/relationships/image" Target="../media/image434.png"/><Relationship Id="rId28" Type="http://schemas.openxmlformats.org/officeDocument/2006/relationships/image" Target="../media/image437.png"/><Relationship Id="rId36" Type="http://schemas.openxmlformats.org/officeDocument/2006/relationships/image" Target="../media/image445.png"/><Relationship Id="rId49" Type="http://schemas.openxmlformats.org/officeDocument/2006/relationships/image" Target="../media/image458.png"/><Relationship Id="rId57" Type="http://schemas.openxmlformats.org/officeDocument/2006/relationships/image" Target="../media/image466.png"/><Relationship Id="rId61" Type="http://schemas.openxmlformats.org/officeDocument/2006/relationships/image" Target="../media/image470.png"/><Relationship Id="rId10" Type="http://schemas.openxmlformats.org/officeDocument/2006/relationships/image" Target="../media/image421.png"/><Relationship Id="rId19" Type="http://schemas.openxmlformats.org/officeDocument/2006/relationships/image" Target="../media/image430.png"/><Relationship Id="rId31" Type="http://schemas.openxmlformats.org/officeDocument/2006/relationships/image" Target="../media/image440.png"/><Relationship Id="rId44" Type="http://schemas.openxmlformats.org/officeDocument/2006/relationships/image" Target="../media/image453.png"/><Relationship Id="rId52" Type="http://schemas.openxmlformats.org/officeDocument/2006/relationships/image" Target="../media/image461.png"/><Relationship Id="rId60" Type="http://schemas.openxmlformats.org/officeDocument/2006/relationships/image" Target="../media/image469.png"/><Relationship Id="rId65" Type="http://schemas.openxmlformats.org/officeDocument/2006/relationships/image" Target="../media/image474.jpg"/><Relationship Id="rId4" Type="http://schemas.openxmlformats.org/officeDocument/2006/relationships/image" Target="../media/image415.png"/><Relationship Id="rId9" Type="http://schemas.openxmlformats.org/officeDocument/2006/relationships/image" Target="../media/image420.png"/><Relationship Id="rId14" Type="http://schemas.openxmlformats.org/officeDocument/2006/relationships/image" Target="../media/image425.png"/><Relationship Id="rId22" Type="http://schemas.openxmlformats.org/officeDocument/2006/relationships/image" Target="../media/image433.png"/><Relationship Id="rId27" Type="http://schemas.openxmlformats.org/officeDocument/2006/relationships/image" Target="../media/image58.png"/><Relationship Id="rId30" Type="http://schemas.openxmlformats.org/officeDocument/2006/relationships/image" Target="../media/image439.png"/><Relationship Id="rId35" Type="http://schemas.openxmlformats.org/officeDocument/2006/relationships/image" Target="../media/image444.png"/><Relationship Id="rId43" Type="http://schemas.openxmlformats.org/officeDocument/2006/relationships/image" Target="../media/image452.png"/><Relationship Id="rId48" Type="http://schemas.openxmlformats.org/officeDocument/2006/relationships/image" Target="../media/image457.png"/><Relationship Id="rId56" Type="http://schemas.openxmlformats.org/officeDocument/2006/relationships/image" Target="../media/image465.png"/><Relationship Id="rId64" Type="http://schemas.openxmlformats.org/officeDocument/2006/relationships/image" Target="../media/image473.png"/><Relationship Id="rId69" Type="http://schemas.openxmlformats.org/officeDocument/2006/relationships/image" Target="../media/image478.png"/><Relationship Id="rId8" Type="http://schemas.openxmlformats.org/officeDocument/2006/relationships/image" Target="../media/image419.png"/><Relationship Id="rId51" Type="http://schemas.openxmlformats.org/officeDocument/2006/relationships/image" Target="../media/image460.png"/><Relationship Id="rId3" Type="http://schemas.openxmlformats.org/officeDocument/2006/relationships/image" Target="../media/image56.png"/><Relationship Id="rId12" Type="http://schemas.openxmlformats.org/officeDocument/2006/relationships/image" Target="../media/image423.png"/><Relationship Id="rId17" Type="http://schemas.openxmlformats.org/officeDocument/2006/relationships/image" Target="../media/image428.png"/><Relationship Id="rId25" Type="http://schemas.openxmlformats.org/officeDocument/2006/relationships/image" Target="../media/image436.png"/><Relationship Id="rId33" Type="http://schemas.openxmlformats.org/officeDocument/2006/relationships/image" Target="../media/image442.png"/><Relationship Id="rId38" Type="http://schemas.openxmlformats.org/officeDocument/2006/relationships/image" Target="../media/image447.png"/><Relationship Id="rId46" Type="http://schemas.openxmlformats.org/officeDocument/2006/relationships/image" Target="../media/image455.png"/><Relationship Id="rId59" Type="http://schemas.openxmlformats.org/officeDocument/2006/relationships/image" Target="../media/image468.png"/><Relationship Id="rId67" Type="http://schemas.openxmlformats.org/officeDocument/2006/relationships/image" Target="../media/image476.jpg"/><Relationship Id="rId20" Type="http://schemas.openxmlformats.org/officeDocument/2006/relationships/image" Target="../media/image431.png"/><Relationship Id="rId41" Type="http://schemas.openxmlformats.org/officeDocument/2006/relationships/image" Target="../media/image450.png"/><Relationship Id="rId54" Type="http://schemas.openxmlformats.org/officeDocument/2006/relationships/image" Target="../media/image463.png"/><Relationship Id="rId62" Type="http://schemas.openxmlformats.org/officeDocument/2006/relationships/image" Target="../media/image471.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0.png"/><Relationship Id="rId7" Type="http://schemas.openxmlformats.org/officeDocument/2006/relationships/image" Target="../media/image57.png"/><Relationship Id="rId2" Type="http://schemas.openxmlformats.org/officeDocument/2006/relationships/image" Target="../media/image479.png"/><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hyperlink" Target="mailto:OOALC.BusinessDevelopment@us.af.mil" TargetMode="External"/><Relationship Id="rId5" Type="http://schemas.openxmlformats.org/officeDocument/2006/relationships/image" Target="../media/image71.png"/><Relationship Id="rId10" Type="http://schemas.openxmlformats.org/officeDocument/2006/relationships/image" Target="../media/image483.png"/><Relationship Id="rId4" Type="http://schemas.openxmlformats.org/officeDocument/2006/relationships/image" Target="../media/image481.png"/><Relationship Id="rId9" Type="http://schemas.openxmlformats.org/officeDocument/2006/relationships/image" Target="../media/image48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70.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hyperlink" Target="http://www.sam.gov/"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www.sam.gov/"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www.tinker.af.mil.sbo.asp/"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mailto:afsc.sb.workflow@us.af.mil" TargetMode="External"/><Relationship Id="rId2" Type="http://schemas.openxmlformats.org/officeDocument/2006/relationships/hyperlink" Target="http://www.tinker.af.mil/sbo.asp" TargetMode="External"/><Relationship Id="rId1" Type="http://schemas.openxmlformats.org/officeDocument/2006/relationships/slideLayout" Target="../slideLayouts/slideLayout3.xml"/><Relationship Id="rId5" Type="http://schemas.openxmlformats.org/officeDocument/2006/relationships/hyperlink" Target="mailto:429SCMS.SASPO.Workflow@us.af.mil" TargetMode="External"/><Relationship Id="rId4" Type="http://schemas.openxmlformats.org/officeDocument/2006/relationships/hyperlink" Target="https://www.tinker.af.mil/Home/429SCMS-SASPO/"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mailto:okptac@careertech.ok.gov" TargetMode="External"/><Relationship Id="rId7" Type="http://schemas.openxmlformats.org/officeDocument/2006/relationships/hyperlink" Target="mailto:gtpacatl@innovate.gatech.edu" TargetMode="External"/><Relationship Id="rId2" Type="http://schemas.openxmlformats.org/officeDocument/2006/relationships/hyperlink" Target="http://www.okbid.org/" TargetMode="External"/><Relationship Id="rId1" Type="http://schemas.openxmlformats.org/officeDocument/2006/relationships/slideLayout" Target="../slideLayouts/slideLayout3.xml"/><Relationship Id="rId6" Type="http://schemas.openxmlformats.org/officeDocument/2006/relationships/hyperlink" Target="http://www.gtpac.org/" TargetMode="External"/><Relationship Id="rId5" Type="http://schemas.openxmlformats.org/officeDocument/2006/relationships/hyperlink" Target="mailto:ptac@Utah.gov" TargetMode="External"/><Relationship Id="rId4" Type="http://schemas.openxmlformats.org/officeDocument/2006/relationships/hyperlink" Target="http://business.utah.gov/PTAC"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afsc.ol.sb@us.af.mil" TargetMode="External"/><Relationship Id="rId2" Type="http://schemas.openxmlformats.org/officeDocument/2006/relationships/hyperlink" Target="mailto:afsc.sb.workflow@us.af.mil" TargetMode="External"/><Relationship Id="rId1" Type="http://schemas.openxmlformats.org/officeDocument/2006/relationships/slideLayout" Target="../slideLayouts/slideLayout3.xml"/><Relationship Id="rId4" Type="http://schemas.openxmlformats.org/officeDocument/2006/relationships/hyperlink" Target="mailto:wralc.bc.frontoffice@us.af.mil"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jpeg"/><Relationship Id="rId12" Type="http://schemas.openxmlformats.org/officeDocument/2006/relationships/image" Target="../media/image29.tiff"/><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86.jpg"/><Relationship Id="rId2" Type="http://schemas.openxmlformats.org/officeDocument/2006/relationships/image" Target="../media/image485.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86.jpg"/><Relationship Id="rId2" Type="http://schemas.openxmlformats.org/officeDocument/2006/relationships/image" Target="../media/image48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8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image" Target="../media/image488.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microsoft.com/office/2007/relationships/hdphoto" Target="../media/hdphoto1.wdp"/><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9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mailto:roxanne.yorgason@us.af.mil" TargetMode="External"/><Relationship Id="rId2" Type="http://schemas.openxmlformats.org/officeDocument/2006/relationships/hyperlink" Target="mailto:randolph.harris@us.af.mil" TargetMode="Externa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hyperlink" Target="mailto:aflcmc.ezgtp.pubsale@us.af.mil" TargetMode="External"/><Relationship Id="rId2" Type="http://schemas.openxmlformats.org/officeDocument/2006/relationships/hyperlink" Target="mailto:ocalc.lgldo.public@us.af.mil" TargetMode="Externa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494.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313469" y="2001523"/>
            <a:ext cx="8305800" cy="737614"/>
          </a:xfrm>
          <a:prstGeom prst="rect">
            <a:avLst/>
          </a:prstGeom>
          <a:noFill/>
          <a:ln w="9525">
            <a:noFill/>
            <a:miter lim="800000"/>
            <a:headEnd/>
            <a:tailEnd/>
          </a:ln>
        </p:spPr>
        <p:txBody>
          <a:bodyPr anchor="t"/>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51C77"/>
                </a:solidFill>
                <a:effectLst/>
                <a:uLnTx/>
                <a:uFillTx/>
                <a:latin typeface="Arial" pitchFamily="34" charset="0"/>
                <a:ea typeface="+mn-ea"/>
                <a:cs typeface="Arial" pitchFamily="34" charset="0"/>
              </a:rPr>
              <a:t>Small Business Program</a:t>
            </a:r>
            <a:endParaRPr kumimoji="0" lang="en-US" sz="44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sp>
        <p:nvSpPr>
          <p:cNvPr id="4" name="Rectangle 4"/>
          <p:cNvSpPr>
            <a:spLocks noChangeArrowheads="1"/>
          </p:cNvSpPr>
          <p:nvPr/>
        </p:nvSpPr>
        <p:spPr bwMode="auto">
          <a:xfrm>
            <a:off x="6664619" y="4948239"/>
            <a:ext cx="49799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Ms. Stacy Cochran</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AFSC/SB</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hlinkClick r:id="rId3"/>
              </a:rPr>
              <a:t>stacy.cochran@us.af.mil</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11 Aug 2022</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2620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3980330" y="47625"/>
            <a:ext cx="6670738" cy="1143000"/>
          </a:xfrm>
        </p:spPr>
        <p:txBody>
          <a:bodyPr/>
          <a:lstStyle/>
          <a:p>
            <a:r>
              <a:rPr lang="en-US" dirty="0"/>
              <a:t>Role of the SB Office (cont.)</a:t>
            </a:r>
            <a:br>
              <a:rPr lang="en-US" dirty="0"/>
            </a:br>
            <a:r>
              <a:rPr lang="en-US" sz="1800" dirty="0"/>
              <a:t>(Performs these services for AFSC, AFLCMC, and AFNWC)</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6" name="Rectangle 3"/>
          <p:cNvSpPr txBox="1">
            <a:spLocks noChangeArrowheads="1"/>
          </p:cNvSpPr>
          <p:nvPr/>
        </p:nvSpPr>
        <p:spPr bwMode="auto">
          <a:xfrm>
            <a:off x="442478" y="1213406"/>
            <a:ext cx="11199740" cy="4507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SB Outreach</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Interaction with Industry; Tinker &amp; the Primes; Indian Country Business Summit; Focus on Defense; Dixie Crow – Symposium; local PTAC Events, Industry Days, etc.</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Education</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Internal and External Customers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Advise &amp; Assist Acquisition Personnel on SB Matters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Source Development</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Market Research/Sources Sought</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Source Approval Request (SAR) Process Focal Point</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Track </a:t>
            </a:r>
            <a:r>
              <a:rPr kumimoji="0" lang="en-US" altLang="en-US" sz="2000" b="1" i="0" u="none" strike="noStrike" kern="0" cap="none" spc="0" normalizeH="0" baseline="0" noProof="0" dirty="0" smtClean="0">
                <a:ln>
                  <a:noFill/>
                </a:ln>
                <a:solidFill>
                  <a:srgbClr val="4472C4">
                    <a:lumMod val="50000"/>
                  </a:srgbClr>
                </a:solidFill>
                <a:effectLst/>
                <a:uLnTx/>
                <a:uFillTx/>
                <a:latin typeface="Arial"/>
                <a:ea typeface="+mn-ea"/>
                <a:cs typeface="+mn-cs"/>
              </a:rPr>
              <a:t>Senior Leader </a:t>
            </a: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Performance Expectations (SLPE)</a:t>
            </a:r>
          </a:p>
          <a:p>
            <a:pPr marL="0" marR="0" lvl="0" indent="0" algn="l" defTabSz="914400" rtl="0" eaLnBrk="0" fontAlgn="base" latinLnBrk="0" hangingPunct="0">
              <a:lnSpc>
                <a:spcPct val="100000"/>
              </a:lnSpc>
              <a:spcBef>
                <a:spcPct val="50000"/>
              </a:spcBef>
              <a:spcAft>
                <a:spcPct val="0"/>
              </a:spcAft>
              <a:buClr>
                <a:srgbClr val="151C77"/>
              </a:buClr>
              <a:buSzPct val="80000"/>
              <a:buFont typeface="Wingdings" pitchFamily="2" charset="2"/>
              <a:buNone/>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     (AKA:  Small Business Goals</a:t>
            </a:r>
            <a:r>
              <a:rPr kumimoji="0" lang="en-US" altLang="en-US" sz="2000" b="0" i="0" u="none" strike="noStrike" kern="0" cap="none" spc="0" normalizeH="0" baseline="0" noProof="0" dirty="0" smtClean="0">
                <a:ln>
                  <a:noFill/>
                </a:ln>
                <a:solidFill>
                  <a:srgbClr val="4472C4">
                    <a:lumMod val="50000"/>
                  </a:srgbClr>
                </a:solidFill>
                <a:effectLst/>
                <a:uLnTx/>
                <a:uFillTx/>
                <a:latin typeface="Arial"/>
                <a:ea typeface="+mn-ea"/>
                <a:cs typeface="+mn-cs"/>
              </a:rPr>
              <a:t>)</a:t>
            </a:r>
          </a:p>
          <a:p>
            <a:pPr marL="0" marR="0" lvl="0" indent="0" algn="ctr" defTabSz="914400" rtl="0" eaLnBrk="0" fontAlgn="base" latinLnBrk="0" hangingPunct="0">
              <a:lnSpc>
                <a:spcPct val="100000"/>
              </a:lnSpc>
              <a:spcBef>
                <a:spcPct val="50000"/>
              </a:spcBef>
              <a:spcAft>
                <a:spcPct val="0"/>
              </a:spcAft>
              <a:buClr>
                <a:srgbClr val="151C77"/>
              </a:buClr>
              <a:buSzPct val="80000"/>
              <a:buFont typeface="Wingdings" pitchFamily="2" charset="2"/>
              <a:buNone/>
              <a:tabLst/>
              <a:defRPr/>
            </a:pPr>
            <a:endParaRPr kumimoji="0" lang="en-US" altLang="en-US" sz="12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5" name="TextBox 4"/>
          <p:cNvSpPr txBox="1"/>
          <p:nvPr/>
        </p:nvSpPr>
        <p:spPr>
          <a:xfrm>
            <a:off x="0" y="6451600"/>
            <a:ext cx="264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TextBox 7"/>
          <p:cNvSpPr txBox="1">
            <a:spLocks noChangeArrowheads="1"/>
          </p:cNvSpPr>
          <p:nvPr/>
        </p:nvSpPr>
        <p:spPr bwMode="auto">
          <a:xfrm>
            <a:off x="442478" y="6010835"/>
            <a:ext cx="11310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mn-cs"/>
              </a:rPr>
              <a:t>Ref: DOD Directive 4205.01; AFI 90-1801; DFARS 219.201 &amp; PGI 219.201; AFFARS </a:t>
            </a:r>
            <a:r>
              <a:rPr kumimoji="0" lang="en-US" sz="14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5319.201, FAR </a:t>
            </a: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mn-cs"/>
              </a:rPr>
              <a:t>Subpart </a:t>
            </a:r>
            <a:r>
              <a:rPr kumimoji="0" lang="en-US" sz="14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10, AFMCI 23-113</a:t>
            </a:r>
            <a:endPar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AFLCMC – Air Force Life Cycle Management Center, AFNWC – Air Force Nuclear Weapon Center, SLPE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Senior Leader Performance Expectations </a:t>
            </a:r>
          </a:p>
        </p:txBody>
      </p:sp>
    </p:spTree>
    <p:extLst>
      <p:ext uri="{BB962C8B-B14F-4D97-AF65-F5344CB8AC3E}">
        <p14:creationId xmlns:p14="http://schemas.microsoft.com/office/powerpoint/2010/main" val="7199548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F914479-291D-4B5B-A0EA-6B01B39F5806}" type="slidenum">
              <a:rPr lang="en-US">
                <a:solidFill>
                  <a:srgbClr val="000000"/>
                </a:solidFill>
                <a:cs typeface="Arial" charset="0"/>
              </a:rPr>
              <a:pPr>
                <a:defRPr/>
              </a:pPr>
              <a:t>100</a:t>
            </a:fld>
            <a:endParaRPr lang="en-US" dirty="0">
              <a:solidFill>
                <a:srgbClr val="000000"/>
              </a:solidFill>
              <a:cs typeface="Arial" charset="0"/>
            </a:endParaRPr>
          </a:p>
        </p:txBody>
      </p:sp>
      <p:sp>
        <p:nvSpPr>
          <p:cNvPr id="2" name="Title 1"/>
          <p:cNvSpPr>
            <a:spLocks noGrp="1"/>
          </p:cNvSpPr>
          <p:nvPr>
            <p:ph type="title"/>
          </p:nvPr>
        </p:nvSpPr>
        <p:spPr>
          <a:xfrm>
            <a:off x="2493170" y="0"/>
            <a:ext cx="7205663" cy="1003176"/>
          </a:xfrm>
          <a:prstGeom prst="rect">
            <a:avLst/>
          </a:prstGeom>
        </p:spPr>
        <p:txBody>
          <a:bodyPr/>
          <a:lstStyle/>
          <a:p>
            <a:r>
              <a:rPr lang="en-US" sz="2800" b="0" dirty="0"/>
              <a:t>Source Approval Categories </a:t>
            </a:r>
            <a:endParaRPr lang="en-US" sz="2800" dirty="0"/>
          </a:p>
        </p:txBody>
      </p:sp>
      <p:sp>
        <p:nvSpPr>
          <p:cNvPr id="5" name="Content Placeholder 2"/>
          <p:cNvSpPr txBox="1">
            <a:spLocks/>
          </p:cNvSpPr>
          <p:nvPr/>
        </p:nvSpPr>
        <p:spPr bwMode="auto">
          <a:xfrm>
            <a:off x="1948141" y="2208945"/>
            <a:ext cx="8401361" cy="35343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b="1">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b="1">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b="1">
                <a:solidFill>
                  <a:schemeClr val="tx1"/>
                </a:solidFill>
                <a:latin typeface="Calibri" panose="020F0502020204030204" pitchFamily="34" charset="0"/>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a:lstStyle>
          <a:p>
            <a:r>
              <a:rPr lang="en-US" sz="1800" dirty="0">
                <a:solidFill>
                  <a:srgbClr val="000000"/>
                </a:solidFill>
              </a:rPr>
              <a:t>Category IV</a:t>
            </a:r>
            <a:r>
              <a:rPr lang="en-US" sz="1800" b="0" dirty="0">
                <a:solidFill>
                  <a:srgbClr val="000000"/>
                </a:solidFill>
              </a:rPr>
              <a:t>, Pre-Developed Repair. - This category covers unsolicited SAR submittals by PSs who have a previously developed repair that has: been fully validated and verified, successfully performed on regular production parts, and those parts that have undergone the repair have had sufficient operational experience, including either AMT (Accelerated Mission Testing) or field operational use. This category will require all elements of a SAR Package and any additional information as determined by the ESA.</a:t>
            </a:r>
          </a:p>
          <a:p>
            <a:endParaRPr lang="en-US" sz="1600" b="0" dirty="0">
              <a:solidFill>
                <a:srgbClr val="000000"/>
              </a:solidFill>
            </a:endParaRPr>
          </a:p>
          <a:p>
            <a:r>
              <a:rPr lang="en-US" sz="1800" dirty="0">
                <a:solidFill>
                  <a:srgbClr val="000000"/>
                </a:solidFill>
              </a:rPr>
              <a:t>Category V</a:t>
            </a:r>
            <a:r>
              <a:rPr lang="en-US" sz="1800" b="0" dirty="0">
                <a:solidFill>
                  <a:srgbClr val="000000"/>
                </a:solidFill>
              </a:rPr>
              <a:t>, Developing Repair. - This category covers the PSs who have a repair, or could develop a repair, that will satisfy the need of the USAF in accordance with an advertised requirement. PS approval of a Category V SAR may still require repair verification, validation, and testing prior to complete approval of PS as an approved source. This category will require all elements of a SAR Package and any additional information as determined by the ESA.</a:t>
            </a:r>
          </a:p>
        </p:txBody>
      </p:sp>
      <p:sp>
        <p:nvSpPr>
          <p:cNvPr id="7" name="Content Placeholder 2"/>
          <p:cNvSpPr txBox="1">
            <a:spLocks/>
          </p:cNvSpPr>
          <p:nvPr/>
        </p:nvSpPr>
        <p:spPr bwMode="auto">
          <a:xfrm>
            <a:off x="1948141" y="1477767"/>
            <a:ext cx="8401361" cy="5154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b="1">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b="1">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b="1">
                <a:solidFill>
                  <a:schemeClr val="tx1"/>
                </a:solidFill>
                <a:latin typeface="Calibri" panose="020F0502020204030204" pitchFamily="34" charset="0"/>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a:lstStyle>
          <a:p>
            <a:pPr marL="0" indent="0" algn="ctr">
              <a:buNone/>
            </a:pPr>
            <a:r>
              <a:rPr lang="en-US" sz="2400" i="1" dirty="0">
                <a:solidFill>
                  <a:srgbClr val="000000"/>
                </a:solidFill>
              </a:rPr>
              <a:t>For Repair Only (RQR-PSD-1)</a:t>
            </a:r>
            <a:endParaRPr lang="en-US" sz="2400" b="0" i="1" dirty="0">
              <a:solidFill>
                <a:srgbClr val="000000"/>
              </a:solidFill>
            </a:endParaRPr>
          </a:p>
        </p:txBody>
      </p:sp>
    </p:spTree>
    <p:extLst>
      <p:ext uri="{BB962C8B-B14F-4D97-AF65-F5344CB8AC3E}">
        <p14:creationId xmlns:p14="http://schemas.microsoft.com/office/powerpoint/2010/main" val="1296893652"/>
      </p:ext>
    </p:extLst>
  </p:cSld>
  <p:clrMapOvr>
    <a:masterClrMapping/>
  </p:clrMapOvr>
  <p:transition>
    <p:split orient="ver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101</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SAR Data Requirements and Format</a:t>
            </a:r>
          </a:p>
        </p:txBody>
      </p:sp>
      <p:sp>
        <p:nvSpPr>
          <p:cNvPr id="3" name="Rectangle 2"/>
          <p:cNvSpPr/>
          <p:nvPr/>
        </p:nvSpPr>
        <p:spPr>
          <a:xfrm>
            <a:off x="1741034" y="1471009"/>
            <a:ext cx="8709932" cy="1200329"/>
          </a:xfrm>
          <a:prstGeom prst="rect">
            <a:avLst/>
          </a:prstGeom>
        </p:spPr>
        <p:txBody>
          <a:bodyPr wrap="square">
            <a:spAutoFit/>
          </a:bodyPr>
          <a:lstStyle/>
          <a:p>
            <a:pPr marL="377190" indent="-285750">
              <a:buFont typeface="Arial" panose="020B0604020202020204" pitchFamily="34" charset="0"/>
              <a:buChar char="•"/>
            </a:pPr>
            <a:r>
              <a:rPr lang="en-US" sz="2400" dirty="0">
                <a:solidFill>
                  <a:srgbClr val="000000"/>
                </a:solidFill>
                <a:latin typeface="Calibri" panose="020F0502020204030204" pitchFamily="34" charset="0"/>
                <a:cs typeface="Arial" charset="0"/>
              </a:rPr>
              <a:t>Each SAR must be accompanied with the required data  </a:t>
            </a:r>
          </a:p>
          <a:p>
            <a:pPr marL="377190" indent="-285750">
              <a:buFont typeface="Arial" panose="020B0604020202020204" pitchFamily="34" charset="0"/>
              <a:buChar char="•"/>
            </a:pPr>
            <a:r>
              <a:rPr lang="en-US" sz="2400" dirty="0">
                <a:solidFill>
                  <a:srgbClr val="000000"/>
                </a:solidFill>
                <a:latin typeface="Calibri" panose="020F0502020204030204" pitchFamily="34" charset="0"/>
                <a:cs typeface="Arial" charset="0"/>
              </a:rPr>
              <a:t>The data requirements are defined by the QR elements</a:t>
            </a:r>
          </a:p>
          <a:p>
            <a:pPr marL="377190" indent="-285750">
              <a:buFont typeface="Arial" panose="020B0604020202020204" pitchFamily="34" charset="0"/>
              <a:buChar char="•"/>
            </a:pPr>
            <a:r>
              <a:rPr lang="en-US" sz="2400" dirty="0">
                <a:solidFill>
                  <a:srgbClr val="000000"/>
                </a:solidFill>
                <a:latin typeface="Calibri" panose="020F0502020204030204" pitchFamily="34" charset="0"/>
                <a:cs typeface="Arial" charset="0"/>
              </a:rPr>
              <a:t>The 815 is used to evaluate the data elements</a:t>
            </a:r>
          </a:p>
        </p:txBody>
      </p:sp>
      <p:pic>
        <p:nvPicPr>
          <p:cNvPr id="11" name="Picture 10"/>
          <p:cNvPicPr>
            <a:picLocks noChangeAspect="1"/>
          </p:cNvPicPr>
          <p:nvPr/>
        </p:nvPicPr>
        <p:blipFill>
          <a:blip r:embed="rId2"/>
          <a:stretch>
            <a:fillRect/>
          </a:stretch>
        </p:blipFill>
        <p:spPr>
          <a:xfrm>
            <a:off x="2587409" y="3059500"/>
            <a:ext cx="7017182" cy="2873468"/>
          </a:xfrm>
          <a:prstGeom prst="rect">
            <a:avLst/>
          </a:prstGeom>
        </p:spPr>
      </p:pic>
    </p:spTree>
    <p:extLst>
      <p:ext uri="{BB962C8B-B14F-4D97-AF65-F5344CB8AC3E}">
        <p14:creationId xmlns:p14="http://schemas.microsoft.com/office/powerpoint/2010/main" val="3724577262"/>
      </p:ext>
    </p:extLst>
  </p:cSld>
  <p:clrMapOvr>
    <a:masterClrMapping/>
  </p:clrMapOvr>
  <p:transition>
    <p:split orient="ver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102</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SAR Elements</a:t>
            </a:r>
          </a:p>
        </p:txBody>
      </p:sp>
      <p:sp>
        <p:nvSpPr>
          <p:cNvPr id="8" name="TextBox 7"/>
          <p:cNvSpPr txBox="1"/>
          <p:nvPr/>
        </p:nvSpPr>
        <p:spPr>
          <a:xfrm>
            <a:off x="1877706" y="1335980"/>
            <a:ext cx="8485495" cy="5078313"/>
          </a:xfrm>
          <a:prstGeom prst="rect">
            <a:avLst/>
          </a:prstGeom>
          <a:noFill/>
        </p:spPr>
        <p:txBody>
          <a:bodyPr wrap="square" rtlCol="0">
            <a:spAutoFit/>
          </a:bodyPr>
          <a:lstStyle/>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A: Cover Letter</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B: Subject Item Technical</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C: Proposed Production Documents</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D: Sub-Tier Supplier List </a:t>
            </a:r>
            <a:r>
              <a:rPr lang="en-US" sz="2400" dirty="0">
                <a:solidFill>
                  <a:srgbClr val="000000"/>
                </a:solidFill>
                <a:latin typeface="Calibri" panose="020F0502020204030204" pitchFamily="34" charset="0"/>
                <a:cs typeface="Arial" charset="0"/>
              </a:rPr>
              <a:t>(Subject Item specific)</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E: Significant Industrial Processes </a:t>
            </a:r>
            <a:r>
              <a:rPr lang="en-US" sz="2400" dirty="0">
                <a:solidFill>
                  <a:srgbClr val="000000"/>
                </a:solidFill>
                <a:latin typeface="Calibri" panose="020F0502020204030204" pitchFamily="34" charset="0"/>
                <a:cs typeface="Arial" charset="0"/>
              </a:rPr>
              <a:t>(Subject Item specific)</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F: Calibrated Equipment List</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G: Technical Data Rights Certification Statement</a:t>
            </a:r>
          </a:p>
          <a:p>
            <a:pPr marL="742950" lvl="1" indent="-285750">
              <a:lnSpc>
                <a:spcPct val="150000"/>
              </a:lnSpc>
              <a:buFont typeface="Arial" pitchFamily="34" charset="0"/>
              <a:buChar char="•"/>
            </a:pPr>
            <a:r>
              <a:rPr lang="en-US" sz="2400" dirty="0">
                <a:solidFill>
                  <a:srgbClr val="000000"/>
                </a:solidFill>
                <a:latin typeface="Calibri" panose="020F0502020204030204" pitchFamily="34" charset="0"/>
                <a:cs typeface="Arial" charset="0"/>
              </a:rPr>
              <a:t>Use newest copy in Appendix E</a:t>
            </a:r>
            <a:endParaRPr lang="en-US" sz="24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3080582"/>
      </p:ext>
    </p:extLst>
  </p:cSld>
  <p:clrMapOvr>
    <a:masterClrMapping/>
  </p:clrMapOvr>
  <p:transition>
    <p:split orient="ver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103</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SAR Elements</a:t>
            </a:r>
          </a:p>
        </p:txBody>
      </p:sp>
      <p:sp>
        <p:nvSpPr>
          <p:cNvPr id="8" name="TextBox 7"/>
          <p:cNvSpPr txBox="1"/>
          <p:nvPr/>
        </p:nvSpPr>
        <p:spPr>
          <a:xfrm>
            <a:off x="1853253" y="1243310"/>
            <a:ext cx="8485495" cy="3416320"/>
          </a:xfrm>
          <a:prstGeom prst="rect">
            <a:avLst/>
          </a:prstGeom>
          <a:noFill/>
        </p:spPr>
        <p:txBody>
          <a:bodyPr wrap="square" rtlCol="0">
            <a:spAutoFit/>
          </a:bodyPr>
          <a:lstStyle/>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H: Licensee Agreement</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I: Government Quality Assurance Compliance</a:t>
            </a:r>
            <a:endParaRPr lang="en-US" sz="2400" dirty="0">
              <a:solidFill>
                <a:srgbClr val="000000"/>
              </a:solidFill>
              <a:latin typeface="Calibri" panose="020F0502020204030204" pitchFamily="34" charset="0"/>
              <a:cs typeface="Arial" charset="0"/>
            </a:endParaRP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Element J: Similarities/Differences Summary </a:t>
            </a:r>
            <a:r>
              <a:rPr lang="en-US" sz="2000" dirty="0">
                <a:solidFill>
                  <a:srgbClr val="000000"/>
                </a:solidFill>
                <a:latin typeface="Calibri" panose="020F0502020204030204" pitchFamily="34" charset="0"/>
                <a:cs typeface="Calibri" panose="020F0502020204030204" pitchFamily="34" charset="0"/>
              </a:rPr>
              <a:t>(N/A for Cat I SARs)</a:t>
            </a:r>
            <a:endParaRPr lang="en-US" sz="2000" b="1" dirty="0">
              <a:solidFill>
                <a:srgbClr val="000000"/>
              </a:solidFill>
              <a:latin typeface="Calibri" panose="020F0502020204030204" pitchFamily="34" charset="0"/>
              <a:cs typeface="Calibri" panose="020F0502020204030204" pitchFamily="34" charset="0"/>
            </a:endParaRP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Element K: Similar Item Technical Data </a:t>
            </a:r>
            <a:r>
              <a:rPr lang="en-US" sz="2000" dirty="0">
                <a:solidFill>
                  <a:srgbClr val="000000"/>
                </a:solidFill>
                <a:latin typeface="Calibri" panose="020F0502020204030204" pitchFamily="34" charset="0"/>
                <a:cs typeface="Calibri" panose="020F0502020204030204" pitchFamily="34" charset="0"/>
              </a:rPr>
              <a:t>(N/A for Cat I SARs)</a:t>
            </a:r>
            <a:endParaRPr lang="en-US" sz="2000" b="1" dirty="0">
              <a:solidFill>
                <a:srgbClr val="000000"/>
              </a:solidFill>
              <a:latin typeface="Calibri" panose="020F0502020204030204" pitchFamily="34" charset="0"/>
              <a:cs typeface="Calibri" panose="020F0502020204030204" pitchFamily="34" charset="0"/>
            </a:endParaRP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Element L: Demonstration Production Documents</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Element M: Purchase Orders and Shipping Documents</a:t>
            </a:r>
          </a:p>
        </p:txBody>
      </p:sp>
    </p:spTree>
    <p:extLst>
      <p:ext uri="{BB962C8B-B14F-4D97-AF65-F5344CB8AC3E}">
        <p14:creationId xmlns:p14="http://schemas.microsoft.com/office/powerpoint/2010/main" val="1980968771"/>
      </p:ext>
    </p:extLst>
  </p:cSld>
  <p:clrMapOvr>
    <a:masterClrMapping/>
  </p:clrMapOvr>
  <p:transition>
    <p:split orient="ver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038474" y="1917794"/>
            <a:ext cx="6115050" cy="3422465"/>
          </a:xfrm>
        </p:spPr>
        <p:txBody>
          <a:bodyPr/>
          <a:lstStyle/>
          <a:p>
            <a:r>
              <a:rPr lang="en-US" b="0" dirty="0" smtClean="0"/>
              <a:t>Appendix C shows the information required in the SAR Cover Letter</a:t>
            </a:r>
          </a:p>
        </p:txBody>
      </p:sp>
      <p:sp>
        <p:nvSpPr>
          <p:cNvPr id="7" name="Title 6"/>
          <p:cNvSpPr>
            <a:spLocks noGrp="1"/>
          </p:cNvSpPr>
          <p:nvPr>
            <p:ph type="title"/>
          </p:nvPr>
        </p:nvSpPr>
        <p:spPr/>
        <p:txBody>
          <a:bodyPr/>
          <a:lstStyle/>
          <a:p>
            <a:r>
              <a:rPr lang="en-US" sz="2800" b="0" dirty="0"/>
              <a:t>Cover Letter</a:t>
            </a:r>
          </a:p>
        </p:txBody>
      </p:sp>
      <p:pic>
        <p:nvPicPr>
          <p:cNvPr id="3" name="Picture 2"/>
          <p:cNvPicPr>
            <a:picLocks noChangeAspect="1"/>
          </p:cNvPicPr>
          <p:nvPr/>
        </p:nvPicPr>
        <p:blipFill rotWithShape="1">
          <a:blip r:embed="rId2"/>
          <a:srcRect b="6963"/>
          <a:stretch/>
        </p:blipFill>
        <p:spPr>
          <a:xfrm>
            <a:off x="3867359" y="2729079"/>
            <a:ext cx="4457285" cy="2362588"/>
          </a:xfrm>
          <a:prstGeom prst="rect">
            <a:avLst/>
          </a:prstGeom>
        </p:spPr>
      </p:pic>
      <p:sp>
        <p:nvSpPr>
          <p:cNvPr id="8" name="Rectangle 7"/>
          <p:cNvSpPr/>
          <p:nvPr/>
        </p:nvSpPr>
        <p:spPr>
          <a:xfrm>
            <a:off x="4654624" y="5091667"/>
            <a:ext cx="2882753" cy="253916"/>
          </a:xfrm>
          <a:prstGeom prst="rect">
            <a:avLst/>
          </a:prstGeom>
        </p:spPr>
        <p:txBody>
          <a:bodyPr wrap="square">
            <a:spAutoFit/>
          </a:bodyPr>
          <a:lstStyle/>
          <a:p>
            <a:pPr defTabSz="685800">
              <a:defRPr/>
            </a:pPr>
            <a:r>
              <a:rPr lang="en-US" sz="1050" dirty="0">
                <a:solidFill>
                  <a:srgbClr val="000000"/>
                </a:solidFill>
                <a:latin typeface="Arial Narrow" pitchFamily="34" charset="0"/>
                <a:cs typeface="Arial" charset="0"/>
              </a:rPr>
              <a:t>(This image shows a small part of the actual Appendix)</a:t>
            </a:r>
          </a:p>
        </p:txBody>
      </p:sp>
      <p:sp>
        <p:nvSpPr>
          <p:cNvPr id="2" name="Slide Number Placeholder 1"/>
          <p:cNvSpPr>
            <a:spLocks noGrp="1"/>
          </p:cNvSpPr>
          <p:nvPr>
            <p:ph type="sldNum" sz="quarter" idx="10"/>
          </p:nvPr>
        </p:nvSpPr>
        <p:spPr/>
        <p:txBody>
          <a:bodyPr/>
          <a:lstStyle/>
          <a:p>
            <a:pPr defTabSz="685800" fontAlgn="auto">
              <a:spcBef>
                <a:spcPts val="0"/>
              </a:spcBef>
              <a:spcAft>
                <a:spcPts val="0"/>
              </a:spcAft>
              <a:defRPr/>
            </a:pPr>
            <a:fld id="{95A8E3CB-55AE-4E37-9E6F-F79C3C632B85}" type="slidenum">
              <a:rPr lang="en-US" sz="900">
                <a:solidFill>
                  <a:srgbClr val="000000"/>
                </a:solidFill>
                <a:cs typeface="Arial" charset="0"/>
              </a:rPr>
              <a:pPr defTabSz="685800" fontAlgn="auto">
                <a:spcBef>
                  <a:spcPts val="0"/>
                </a:spcBef>
                <a:spcAft>
                  <a:spcPts val="0"/>
                </a:spcAft>
                <a:defRPr/>
              </a:pPr>
              <a:t>104</a:t>
            </a:fld>
            <a:endParaRPr lang="en-US" sz="900" dirty="0">
              <a:solidFill>
                <a:srgbClr val="000000"/>
              </a:solidFill>
              <a:cs typeface="Arial" charset="0"/>
            </a:endParaRPr>
          </a:p>
        </p:txBody>
      </p:sp>
    </p:spTree>
    <p:extLst>
      <p:ext uri="{BB962C8B-B14F-4D97-AF65-F5344CB8AC3E}">
        <p14:creationId xmlns:p14="http://schemas.microsoft.com/office/powerpoint/2010/main" val="2914262092"/>
      </p:ext>
    </p:extLst>
  </p:cSld>
  <p:clrMapOvr>
    <a:masterClrMapping/>
  </p:clrMapOvr>
  <p:transition>
    <p:split orient="ver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300968" y="1917794"/>
            <a:ext cx="5590067" cy="3422465"/>
          </a:xfrm>
        </p:spPr>
        <p:txBody>
          <a:bodyPr/>
          <a:lstStyle/>
          <a:p>
            <a:r>
              <a:rPr lang="en-US" b="0" dirty="0" smtClean="0"/>
              <a:t>Fill </a:t>
            </a:r>
            <a:r>
              <a:rPr lang="en-US" b="0" dirty="0"/>
              <a:t>out Significant Industrial Process </a:t>
            </a:r>
            <a:r>
              <a:rPr lang="en-US" b="0" dirty="0" smtClean="0"/>
              <a:t>List found in Appendix B</a:t>
            </a:r>
          </a:p>
        </p:txBody>
      </p:sp>
      <p:sp>
        <p:nvSpPr>
          <p:cNvPr id="7" name="Title 6"/>
          <p:cNvSpPr>
            <a:spLocks noGrp="1"/>
          </p:cNvSpPr>
          <p:nvPr>
            <p:ph type="title"/>
          </p:nvPr>
        </p:nvSpPr>
        <p:spPr/>
        <p:txBody>
          <a:bodyPr/>
          <a:lstStyle/>
          <a:p>
            <a:r>
              <a:rPr lang="en-US" sz="2800" b="0" dirty="0"/>
              <a:t>Significant Industrial Process List</a:t>
            </a:r>
          </a:p>
        </p:txBody>
      </p:sp>
      <p:pic>
        <p:nvPicPr>
          <p:cNvPr id="2" name="Picture 1"/>
          <p:cNvPicPr>
            <a:picLocks noChangeAspect="1"/>
          </p:cNvPicPr>
          <p:nvPr/>
        </p:nvPicPr>
        <p:blipFill>
          <a:blip r:embed="rId2"/>
          <a:stretch>
            <a:fillRect/>
          </a:stretch>
        </p:blipFill>
        <p:spPr>
          <a:xfrm>
            <a:off x="3424986" y="2969473"/>
            <a:ext cx="5342031" cy="2011934"/>
          </a:xfrm>
          <a:prstGeom prst="rect">
            <a:avLst/>
          </a:prstGeom>
        </p:spPr>
      </p:pic>
      <p:sp>
        <p:nvSpPr>
          <p:cNvPr id="9" name="Rectangle 8"/>
          <p:cNvSpPr/>
          <p:nvPr/>
        </p:nvSpPr>
        <p:spPr>
          <a:xfrm>
            <a:off x="4654625" y="5037656"/>
            <a:ext cx="2882753" cy="253916"/>
          </a:xfrm>
          <a:prstGeom prst="rect">
            <a:avLst/>
          </a:prstGeom>
        </p:spPr>
        <p:txBody>
          <a:bodyPr wrap="square">
            <a:spAutoFit/>
          </a:bodyPr>
          <a:lstStyle/>
          <a:p>
            <a:pPr defTabSz="685800">
              <a:defRPr/>
            </a:pPr>
            <a:r>
              <a:rPr lang="en-US" sz="1050" dirty="0">
                <a:solidFill>
                  <a:srgbClr val="000000"/>
                </a:solidFill>
                <a:latin typeface="Arial Narrow" pitchFamily="34" charset="0"/>
                <a:cs typeface="Arial" charset="0"/>
              </a:rPr>
              <a:t>(This image shows a small part of the actual Appendix)</a:t>
            </a:r>
          </a:p>
        </p:txBody>
      </p:sp>
      <p:sp>
        <p:nvSpPr>
          <p:cNvPr id="3" name="Slide Number Placeholder 2"/>
          <p:cNvSpPr>
            <a:spLocks noGrp="1"/>
          </p:cNvSpPr>
          <p:nvPr>
            <p:ph type="sldNum" sz="quarter" idx="10"/>
          </p:nvPr>
        </p:nvSpPr>
        <p:spPr/>
        <p:txBody>
          <a:bodyPr/>
          <a:lstStyle/>
          <a:p>
            <a:pPr defTabSz="685800" fontAlgn="auto">
              <a:spcBef>
                <a:spcPts val="0"/>
              </a:spcBef>
              <a:spcAft>
                <a:spcPts val="0"/>
              </a:spcAft>
              <a:defRPr/>
            </a:pPr>
            <a:fld id="{95A8E3CB-55AE-4E37-9E6F-F79C3C632B85}" type="slidenum">
              <a:rPr lang="en-US" sz="900">
                <a:solidFill>
                  <a:srgbClr val="000000"/>
                </a:solidFill>
                <a:cs typeface="Arial" charset="0"/>
              </a:rPr>
              <a:pPr defTabSz="685800" fontAlgn="auto">
                <a:spcBef>
                  <a:spcPts val="0"/>
                </a:spcBef>
                <a:spcAft>
                  <a:spcPts val="0"/>
                </a:spcAft>
                <a:defRPr/>
              </a:pPr>
              <a:t>105</a:t>
            </a:fld>
            <a:endParaRPr lang="en-US" sz="900" dirty="0">
              <a:solidFill>
                <a:srgbClr val="000000"/>
              </a:solidFill>
              <a:cs typeface="Arial" charset="0"/>
            </a:endParaRPr>
          </a:p>
        </p:txBody>
      </p:sp>
    </p:spTree>
    <p:extLst>
      <p:ext uri="{BB962C8B-B14F-4D97-AF65-F5344CB8AC3E}">
        <p14:creationId xmlns:p14="http://schemas.microsoft.com/office/powerpoint/2010/main" val="2455852284"/>
      </p:ext>
    </p:extLst>
  </p:cSld>
  <p:clrMapOvr>
    <a:masterClrMapping/>
  </p:clrMapOvr>
  <p:transition>
    <p:split orient="ver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106</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SAR Elements (Proposed Production Documents-Travelers)</a:t>
            </a:r>
          </a:p>
        </p:txBody>
      </p:sp>
      <p:sp>
        <p:nvSpPr>
          <p:cNvPr id="8" name="TextBox 7"/>
          <p:cNvSpPr txBox="1"/>
          <p:nvPr/>
        </p:nvSpPr>
        <p:spPr>
          <a:xfrm>
            <a:off x="1524000" y="1243310"/>
            <a:ext cx="9144000" cy="461664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Provide Actual Supplier’s complete detailed step-by-step procedural account </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Date, Name, and CAGE on top of the 1st Page</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A Page Number and Unique Document Number on every page</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For All Part Numbers </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Proper processing sequence </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Operation No., description, location, STSs, software data file name, etc.</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Each operation must include a stamp block to indicate accomplishment</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Provide detailed proposed/actual op sheets for Traveler(s) process when required</a:t>
            </a:r>
            <a:endParaRPr lang="en-US" sz="1800" dirty="0">
              <a:solidFill>
                <a:srgbClr val="000000"/>
              </a:solidFill>
              <a:latin typeface="Calibri" panose="020F0502020204030204" pitchFamily="34" charset="0"/>
              <a:cs typeface="Calibri" panose="020F0502020204030204" pitchFamily="34" charset="0"/>
            </a:endParaRPr>
          </a:p>
          <a:p>
            <a:pPr algn="ctr"/>
            <a:r>
              <a:rPr lang="en-US" sz="2400" dirty="0">
                <a:solidFill>
                  <a:srgbClr val="000000"/>
                </a:solidFill>
                <a:latin typeface="Arial Narrow" pitchFamily="34" charset="0"/>
                <a:cs typeface="Arial" charset="0"/>
              </a:rPr>
              <a:t> </a:t>
            </a:r>
            <a:endParaRPr lang="en-US" sz="2400" b="1" dirty="0">
              <a:solidFill>
                <a:srgbClr val="FF0000"/>
              </a:solidFill>
              <a:latin typeface="Calibri" panose="020F0502020204030204" pitchFamily="34" charset="0"/>
              <a:cs typeface="Arial" charset="0"/>
            </a:endParaRPr>
          </a:p>
        </p:txBody>
      </p:sp>
    </p:spTree>
    <p:extLst>
      <p:ext uri="{BB962C8B-B14F-4D97-AF65-F5344CB8AC3E}">
        <p14:creationId xmlns:p14="http://schemas.microsoft.com/office/powerpoint/2010/main" val="2084613352"/>
      </p:ext>
    </p:extLst>
  </p:cSld>
  <p:clrMapOvr>
    <a:masterClrMapping/>
  </p:clrMapOvr>
  <p:transition>
    <p:split orient="ver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107</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SAR Elements (Proposed Production Documents-Inspection Method Sheets)</a:t>
            </a:r>
          </a:p>
        </p:txBody>
      </p:sp>
      <p:sp>
        <p:nvSpPr>
          <p:cNvPr id="8" name="TextBox 7"/>
          <p:cNvSpPr txBox="1"/>
          <p:nvPr/>
        </p:nvSpPr>
        <p:spPr>
          <a:xfrm>
            <a:off x="1524000" y="1243310"/>
            <a:ext cx="9144000" cy="461664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Provide Actual Supplier’s complete detailed step-by-step procedural account </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Date, Name, and CAGE on top of the 1st Page</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A Page Number and Unique Document Number on every page</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For All Part Numbers </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Must include expected and actual dimensions and units</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Pass/Fail dimensions are not acceptable, except when using Go-No-Go gauges</a:t>
            </a:r>
          </a:p>
          <a:p>
            <a:pPr marL="1257300" lvl="2"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Go-No-Go gauges must be included in Element F</a:t>
            </a:r>
          </a:p>
          <a:p>
            <a:pPr marL="800100" lvl="1"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If a sampling plan is used, provide the sampling plan to be reviewed. Otherwise specify 100% inspection.</a:t>
            </a:r>
          </a:p>
          <a:p>
            <a:pPr algn="ctr"/>
            <a:r>
              <a:rPr lang="en-US" sz="2400" dirty="0">
                <a:solidFill>
                  <a:srgbClr val="000000"/>
                </a:solidFill>
                <a:latin typeface="Arial Narrow" pitchFamily="34" charset="0"/>
                <a:cs typeface="Arial" charset="0"/>
              </a:rPr>
              <a:t> </a:t>
            </a:r>
            <a:endParaRPr lang="en-US" sz="2400" b="1" dirty="0">
              <a:solidFill>
                <a:srgbClr val="FF0000"/>
              </a:solidFill>
              <a:latin typeface="Calibri" panose="020F0502020204030204" pitchFamily="34" charset="0"/>
              <a:cs typeface="Arial" charset="0"/>
            </a:endParaRPr>
          </a:p>
        </p:txBody>
      </p:sp>
    </p:spTree>
    <p:extLst>
      <p:ext uri="{BB962C8B-B14F-4D97-AF65-F5344CB8AC3E}">
        <p14:creationId xmlns:p14="http://schemas.microsoft.com/office/powerpoint/2010/main" val="1725947713"/>
      </p:ext>
    </p:extLst>
  </p:cSld>
  <p:clrMapOvr>
    <a:masterClrMapping/>
  </p:clrMapOvr>
  <p:transition>
    <p:split orient="ver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2019300" y="1413455"/>
            <a:ext cx="8153400" cy="4563286"/>
          </a:xfrm>
        </p:spPr>
        <p:txBody>
          <a:bodyPr/>
          <a:lstStyle/>
          <a:p>
            <a:r>
              <a:rPr lang="en-US" b="0" dirty="0" smtClean="0"/>
              <a:t>The table found in Appendix D is only necessary for modules/assemblies</a:t>
            </a:r>
          </a:p>
        </p:txBody>
      </p:sp>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108</a:t>
            </a:fld>
            <a:endParaRPr lang="en-US" dirty="0">
              <a:solidFill>
                <a:srgbClr val="000000"/>
              </a:solidFill>
              <a:cs typeface="Arial" charset="0"/>
            </a:endParaRPr>
          </a:p>
        </p:txBody>
      </p:sp>
      <p:sp>
        <p:nvSpPr>
          <p:cNvPr id="7" name="Title 6"/>
          <p:cNvSpPr>
            <a:spLocks noGrp="1"/>
          </p:cNvSpPr>
          <p:nvPr>
            <p:ph type="title"/>
          </p:nvPr>
        </p:nvSpPr>
        <p:spPr/>
        <p:txBody>
          <a:bodyPr/>
          <a:lstStyle/>
          <a:p>
            <a:r>
              <a:rPr lang="en-US" sz="2800" b="0" dirty="0"/>
              <a:t>Repair Capability/Source of Supply Matrix for Modules &amp; Assemblies</a:t>
            </a:r>
          </a:p>
        </p:txBody>
      </p:sp>
      <p:sp>
        <p:nvSpPr>
          <p:cNvPr id="8" name="Rectangle 7"/>
          <p:cNvSpPr/>
          <p:nvPr/>
        </p:nvSpPr>
        <p:spPr>
          <a:xfrm>
            <a:off x="4109040" y="5645889"/>
            <a:ext cx="3973920" cy="307777"/>
          </a:xfrm>
          <a:prstGeom prst="rect">
            <a:avLst/>
          </a:prstGeom>
        </p:spPr>
        <p:txBody>
          <a:bodyPr wrap="square">
            <a:spAutoFit/>
          </a:bodyPr>
          <a:lstStyle/>
          <a:p>
            <a:r>
              <a:rPr lang="en-US" dirty="0">
                <a:solidFill>
                  <a:srgbClr val="000000"/>
                </a:solidFill>
                <a:latin typeface="Arial Narrow" pitchFamily="34" charset="0"/>
                <a:cs typeface="Arial" charset="0"/>
              </a:rPr>
              <a:t>(These images show a small part of the actual Appendix)</a:t>
            </a: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6199197" y="3848988"/>
            <a:ext cx="4192576" cy="1796900"/>
          </a:xfrm>
          <a:prstGeom prst="rect">
            <a:avLst/>
          </a:prstGeom>
          <a:noFill/>
          <a:ln>
            <a:noFill/>
          </a:ln>
        </p:spPr>
      </p:pic>
      <p:sp>
        <p:nvSpPr>
          <p:cNvPr id="10" name="Rectangle 9"/>
          <p:cNvSpPr/>
          <p:nvPr/>
        </p:nvSpPr>
        <p:spPr>
          <a:xfrm>
            <a:off x="7766976" y="3541211"/>
            <a:ext cx="1057018" cy="307777"/>
          </a:xfrm>
          <a:prstGeom prst="rect">
            <a:avLst/>
          </a:prstGeom>
        </p:spPr>
        <p:txBody>
          <a:bodyPr wrap="square">
            <a:spAutoFit/>
          </a:bodyPr>
          <a:lstStyle/>
          <a:p>
            <a:r>
              <a:rPr lang="en-US" dirty="0">
                <a:solidFill>
                  <a:srgbClr val="000000"/>
                </a:solidFill>
                <a:latin typeface="Arial Narrow" pitchFamily="34" charset="0"/>
                <a:cs typeface="Arial" charset="0"/>
              </a:rPr>
              <a:t>RQR-PSD-1</a:t>
            </a:r>
          </a:p>
        </p:txBody>
      </p:sp>
      <p:pic>
        <p:nvPicPr>
          <p:cNvPr id="2" name="Picture 1"/>
          <p:cNvPicPr>
            <a:picLocks noChangeAspect="1"/>
          </p:cNvPicPr>
          <p:nvPr/>
        </p:nvPicPr>
        <p:blipFill>
          <a:blip r:embed="rId3"/>
          <a:stretch>
            <a:fillRect/>
          </a:stretch>
        </p:blipFill>
        <p:spPr>
          <a:xfrm>
            <a:off x="1771724" y="3848987"/>
            <a:ext cx="4179751" cy="1796902"/>
          </a:xfrm>
          <a:prstGeom prst="rect">
            <a:avLst/>
          </a:prstGeom>
        </p:spPr>
      </p:pic>
      <p:sp>
        <p:nvSpPr>
          <p:cNvPr id="11" name="Rectangle 10"/>
          <p:cNvSpPr/>
          <p:nvPr/>
        </p:nvSpPr>
        <p:spPr>
          <a:xfrm>
            <a:off x="3333089" y="3541211"/>
            <a:ext cx="1057018" cy="307777"/>
          </a:xfrm>
          <a:prstGeom prst="rect">
            <a:avLst/>
          </a:prstGeom>
        </p:spPr>
        <p:txBody>
          <a:bodyPr wrap="square">
            <a:spAutoFit/>
          </a:bodyPr>
          <a:lstStyle/>
          <a:p>
            <a:r>
              <a:rPr lang="en-US" dirty="0">
                <a:solidFill>
                  <a:srgbClr val="000000"/>
                </a:solidFill>
                <a:latin typeface="Arial Narrow" pitchFamily="34" charset="0"/>
                <a:cs typeface="Arial" charset="0"/>
              </a:rPr>
              <a:t>MQR-PSD-1</a:t>
            </a:r>
          </a:p>
        </p:txBody>
      </p:sp>
    </p:spTree>
    <p:extLst>
      <p:ext uri="{BB962C8B-B14F-4D97-AF65-F5344CB8AC3E}">
        <p14:creationId xmlns:p14="http://schemas.microsoft.com/office/powerpoint/2010/main" val="3243958302"/>
      </p:ext>
    </p:extLst>
  </p:cSld>
  <p:clrMapOvr>
    <a:masterClrMapping/>
  </p:clrMapOvr>
  <p:transition>
    <p:split orient="ver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2019300" y="1414057"/>
            <a:ext cx="8153400" cy="4563286"/>
          </a:xfrm>
        </p:spPr>
        <p:txBody>
          <a:bodyPr/>
          <a:lstStyle/>
          <a:p>
            <a:r>
              <a:rPr lang="en-US" b="0" dirty="0" smtClean="0"/>
              <a:t>The current version of the TDRCS can be </a:t>
            </a:r>
            <a:r>
              <a:rPr lang="en-US" b="0" dirty="0"/>
              <a:t>found in </a:t>
            </a:r>
            <a:r>
              <a:rPr lang="en-US" b="0" dirty="0" smtClean="0"/>
              <a:t>Appendix E</a:t>
            </a:r>
          </a:p>
          <a:p>
            <a:r>
              <a:rPr lang="en-US" b="0" dirty="0" smtClean="0"/>
              <a:t>Must </a:t>
            </a:r>
            <a:r>
              <a:rPr lang="en-US" b="0" dirty="0"/>
              <a:t>be signed by the Company President, </a:t>
            </a:r>
            <a:r>
              <a:rPr lang="en-US" b="0" dirty="0" smtClean="0"/>
              <a:t>Owner, </a:t>
            </a:r>
            <a:r>
              <a:rPr lang="en-US" b="0" dirty="0"/>
              <a:t>or Plant </a:t>
            </a:r>
            <a:r>
              <a:rPr lang="en-US" b="0" dirty="0" smtClean="0"/>
              <a:t>Manager</a:t>
            </a:r>
          </a:p>
        </p:txBody>
      </p:sp>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109</a:t>
            </a:fld>
            <a:endParaRPr lang="en-US" dirty="0">
              <a:solidFill>
                <a:srgbClr val="000000"/>
              </a:solidFill>
              <a:cs typeface="Arial" charset="0"/>
            </a:endParaRPr>
          </a:p>
        </p:txBody>
      </p:sp>
      <p:sp>
        <p:nvSpPr>
          <p:cNvPr id="7" name="Title 6"/>
          <p:cNvSpPr>
            <a:spLocks noGrp="1"/>
          </p:cNvSpPr>
          <p:nvPr>
            <p:ph type="title"/>
          </p:nvPr>
        </p:nvSpPr>
        <p:spPr/>
        <p:txBody>
          <a:bodyPr/>
          <a:lstStyle/>
          <a:p>
            <a:r>
              <a:rPr lang="en-US" sz="2800" b="0" dirty="0">
                <a:latin typeface="Calibri" panose="020F0502020204030204" pitchFamily="34" charset="0"/>
              </a:rPr>
              <a:t>Technical Data Rights Certification Statement</a:t>
            </a:r>
          </a:p>
        </p:txBody>
      </p:sp>
      <p:sp>
        <p:nvSpPr>
          <p:cNvPr id="8" name="Rectangle 7"/>
          <p:cNvSpPr/>
          <p:nvPr/>
        </p:nvSpPr>
        <p:spPr>
          <a:xfrm>
            <a:off x="4109040" y="5975502"/>
            <a:ext cx="3973920" cy="307777"/>
          </a:xfrm>
          <a:prstGeom prst="rect">
            <a:avLst/>
          </a:prstGeom>
        </p:spPr>
        <p:txBody>
          <a:bodyPr wrap="square">
            <a:spAutoFit/>
          </a:bodyPr>
          <a:lstStyle/>
          <a:p>
            <a:r>
              <a:rPr lang="en-US" dirty="0">
                <a:solidFill>
                  <a:srgbClr val="000000"/>
                </a:solidFill>
                <a:latin typeface="Arial Narrow" pitchFamily="34" charset="0"/>
                <a:cs typeface="Arial" charset="0"/>
              </a:rPr>
              <a:t>(This image shows a small part of the actual Appendix)</a:t>
            </a:r>
          </a:p>
        </p:txBody>
      </p:sp>
      <p:pic>
        <p:nvPicPr>
          <p:cNvPr id="3" name="Picture 2"/>
          <p:cNvPicPr>
            <a:picLocks noChangeAspect="1"/>
          </p:cNvPicPr>
          <p:nvPr/>
        </p:nvPicPr>
        <p:blipFill>
          <a:blip r:embed="rId2"/>
          <a:stretch>
            <a:fillRect/>
          </a:stretch>
        </p:blipFill>
        <p:spPr>
          <a:xfrm>
            <a:off x="2710340" y="3009019"/>
            <a:ext cx="6771320" cy="2966483"/>
          </a:xfrm>
          <a:prstGeom prst="rect">
            <a:avLst/>
          </a:prstGeom>
        </p:spPr>
      </p:pic>
    </p:spTree>
    <p:extLst>
      <p:ext uri="{BB962C8B-B14F-4D97-AF65-F5344CB8AC3E}">
        <p14:creationId xmlns:p14="http://schemas.microsoft.com/office/powerpoint/2010/main" val="1720665157"/>
      </p:ext>
    </p:extLst>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Role of Small Businesses</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Rectangle 3"/>
          <p:cNvSpPr txBox="1">
            <a:spLocks noChangeArrowheads="1"/>
          </p:cNvSpPr>
          <p:nvPr/>
        </p:nvSpPr>
        <p:spPr bwMode="auto">
          <a:xfrm>
            <a:off x="524932" y="1343024"/>
            <a:ext cx="11117285" cy="47894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rPr>
              <a:t>Educate yourself on who is buying what you’re selling</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0070C0"/>
                </a:solidFill>
                <a:effectLst/>
                <a:uLnTx/>
                <a:uFillTx/>
                <a:latin typeface="Arial"/>
                <a:ea typeface="+mn-ea"/>
                <a:cs typeface="+mn-cs"/>
              </a:rPr>
              <a:t>SAM.gov</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0070C0"/>
                </a:solidFill>
                <a:effectLst/>
                <a:uLnTx/>
                <a:uFillTx/>
                <a:latin typeface="Arial"/>
                <a:ea typeface="+mn-ea"/>
                <a:cs typeface="+mn-cs"/>
              </a:rPr>
              <a:t>USASpending.gov</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Utilize your Procurement Technical Assistance Centers (PTAC offices) first, then contact DoD Agencies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Learn to speak the language (FAR, </a:t>
            </a:r>
            <a:r>
              <a:rPr kumimoji="0" lang="en-US" altLang="en-US" sz="2000" b="1" i="0" u="none" strike="noStrike" kern="0" cap="none" spc="0" normalizeH="0" baseline="0" noProof="0" dirty="0" smtClean="0">
                <a:ln>
                  <a:noFill/>
                </a:ln>
                <a:solidFill>
                  <a:srgbClr val="4472C4">
                    <a:lumMod val="50000"/>
                  </a:srgbClr>
                </a:solidFill>
                <a:effectLst/>
                <a:uLnTx/>
                <a:uFillTx/>
                <a:latin typeface="Arial"/>
                <a:ea typeface="+mn-ea"/>
                <a:cs typeface="+mn-cs"/>
              </a:rPr>
              <a:t>DFARS, </a:t>
            </a: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AFFARS, LPTA, B</a:t>
            </a:r>
            <a:r>
              <a:rPr kumimoji="0" lang="en-US" altLang="en-US" sz="2000" b="1" i="0" u="none" strike="noStrike" kern="0" cap="small" spc="0" normalizeH="0" baseline="0" noProof="0" dirty="0">
                <a:ln>
                  <a:noFill/>
                </a:ln>
                <a:solidFill>
                  <a:srgbClr val="4472C4">
                    <a:lumMod val="50000"/>
                  </a:srgbClr>
                </a:solidFill>
                <a:effectLst/>
                <a:uLnTx/>
                <a:uFillTx/>
                <a:latin typeface="Arial"/>
                <a:ea typeface="+mn-ea"/>
                <a:cs typeface="+mn-cs"/>
              </a:rPr>
              <a:t>est Value</a:t>
            </a: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 C</a:t>
            </a:r>
            <a:r>
              <a:rPr kumimoji="0" lang="en-US" altLang="en-US" sz="2000" b="1" i="0" u="none" strike="noStrike" kern="0" cap="small" spc="0" normalizeH="0" baseline="0" noProof="0" dirty="0">
                <a:ln>
                  <a:noFill/>
                </a:ln>
                <a:solidFill>
                  <a:srgbClr val="4472C4">
                    <a:lumMod val="50000"/>
                  </a:srgbClr>
                </a:solidFill>
                <a:effectLst/>
                <a:uLnTx/>
                <a:uFillTx/>
                <a:latin typeface="Arial"/>
                <a:ea typeface="+mn-ea"/>
                <a:cs typeface="+mn-cs"/>
              </a:rPr>
              <a:t>ontract </a:t>
            </a: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C</a:t>
            </a:r>
            <a:r>
              <a:rPr kumimoji="0" lang="en-US" altLang="en-US" sz="2000" b="1" i="0" u="none" strike="noStrike" kern="0" cap="small" spc="0" normalizeH="0" baseline="0" noProof="0" dirty="0">
                <a:ln>
                  <a:noFill/>
                </a:ln>
                <a:solidFill>
                  <a:srgbClr val="4472C4">
                    <a:lumMod val="50000"/>
                  </a:srgbClr>
                </a:solidFill>
                <a:effectLst/>
                <a:uLnTx/>
                <a:uFillTx/>
                <a:latin typeface="Arial"/>
                <a:ea typeface="+mn-ea"/>
                <a:cs typeface="+mn-cs"/>
              </a:rPr>
              <a:t>lauses) </a:t>
            </a: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hlinkClick r:id="rId3"/>
              </a:rPr>
              <a:t>http://acquisition.gov</a:t>
            </a:r>
            <a:endPar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rPr>
              <a:t>Learn the strategic contracts the Gov’t uses (OASIS)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hlinkClick r:id="rId4"/>
              </a:rPr>
              <a:t>www.SAM.gov</a:t>
            </a: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rPr>
              <a:t> is Point of entry to Gov’t contracts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rPr>
              <a:t>Send capability statements to SBOs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rPr>
              <a:t>Schedule one-on-one meetings</a:t>
            </a:r>
          </a:p>
        </p:txBody>
      </p:sp>
      <p:sp>
        <p:nvSpPr>
          <p:cNvPr id="6" name="TextBox 5"/>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Box 6"/>
          <p:cNvSpPr txBox="1">
            <a:spLocks noChangeArrowheads="1"/>
          </p:cNvSpPr>
          <p:nvPr/>
        </p:nvSpPr>
        <p:spPr bwMode="auto">
          <a:xfrm>
            <a:off x="510988" y="6010835"/>
            <a:ext cx="116810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LPTA – Lowest Price Technically Acceptable </a:t>
            </a: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54256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2019299" y="1414057"/>
            <a:ext cx="8153400" cy="4563286"/>
          </a:xfrm>
        </p:spPr>
        <p:txBody>
          <a:bodyPr/>
          <a:lstStyle/>
          <a:p>
            <a:r>
              <a:rPr lang="en-US" b="0" dirty="0" smtClean="0"/>
              <a:t>A sample comparison matrix can be </a:t>
            </a:r>
            <a:r>
              <a:rPr lang="en-US" b="0" dirty="0"/>
              <a:t>found in </a:t>
            </a:r>
            <a:r>
              <a:rPr lang="en-US" b="0" dirty="0" smtClean="0"/>
              <a:t>Appendix F</a:t>
            </a:r>
          </a:p>
        </p:txBody>
      </p:sp>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110</a:t>
            </a:fld>
            <a:endParaRPr lang="en-US" dirty="0">
              <a:solidFill>
                <a:srgbClr val="000000"/>
              </a:solidFill>
              <a:cs typeface="Arial" charset="0"/>
            </a:endParaRPr>
          </a:p>
        </p:txBody>
      </p:sp>
      <p:sp>
        <p:nvSpPr>
          <p:cNvPr id="7" name="Title 6"/>
          <p:cNvSpPr>
            <a:spLocks noGrp="1"/>
          </p:cNvSpPr>
          <p:nvPr>
            <p:ph type="title"/>
          </p:nvPr>
        </p:nvSpPr>
        <p:spPr/>
        <p:txBody>
          <a:bodyPr/>
          <a:lstStyle/>
          <a:p>
            <a:r>
              <a:rPr lang="en-US" sz="2800" b="0" dirty="0"/>
              <a:t>Similar Item Comparison</a:t>
            </a:r>
          </a:p>
        </p:txBody>
      </p:sp>
      <p:sp>
        <p:nvSpPr>
          <p:cNvPr id="8" name="Rectangle 7"/>
          <p:cNvSpPr/>
          <p:nvPr/>
        </p:nvSpPr>
        <p:spPr>
          <a:xfrm>
            <a:off x="4109040" y="5645889"/>
            <a:ext cx="3973920" cy="307777"/>
          </a:xfrm>
          <a:prstGeom prst="rect">
            <a:avLst/>
          </a:prstGeom>
        </p:spPr>
        <p:txBody>
          <a:bodyPr wrap="square">
            <a:spAutoFit/>
          </a:bodyPr>
          <a:lstStyle/>
          <a:p>
            <a:r>
              <a:rPr lang="en-US" dirty="0">
                <a:solidFill>
                  <a:srgbClr val="000000"/>
                </a:solidFill>
                <a:latin typeface="Arial Narrow" pitchFamily="34" charset="0"/>
                <a:cs typeface="Arial" charset="0"/>
              </a:rPr>
              <a:t>(This image shows a small part of the actual Appendix)</a:t>
            </a:r>
          </a:p>
        </p:txBody>
      </p:sp>
      <p:pic>
        <p:nvPicPr>
          <p:cNvPr id="2" name="Picture 1"/>
          <p:cNvPicPr>
            <a:picLocks noChangeAspect="1"/>
          </p:cNvPicPr>
          <p:nvPr/>
        </p:nvPicPr>
        <p:blipFill>
          <a:blip r:embed="rId2"/>
          <a:stretch>
            <a:fillRect/>
          </a:stretch>
        </p:blipFill>
        <p:spPr>
          <a:xfrm>
            <a:off x="3090863" y="2807438"/>
            <a:ext cx="6010275" cy="2838450"/>
          </a:xfrm>
          <a:prstGeom prst="rect">
            <a:avLst/>
          </a:prstGeom>
        </p:spPr>
      </p:pic>
    </p:spTree>
    <p:extLst>
      <p:ext uri="{BB962C8B-B14F-4D97-AF65-F5344CB8AC3E}">
        <p14:creationId xmlns:p14="http://schemas.microsoft.com/office/powerpoint/2010/main" val="2928152432"/>
      </p:ext>
    </p:extLst>
  </p:cSld>
  <p:clrMapOvr>
    <a:masterClrMapping/>
  </p:clrMapOvr>
  <p:transition>
    <p:split orient="ver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111</a:t>
            </a:fld>
            <a:endParaRPr lang="en-US" dirty="0">
              <a:solidFill>
                <a:srgbClr val="000000"/>
              </a:solidFill>
              <a:cs typeface="Arial" charset="0"/>
            </a:endParaRPr>
          </a:p>
        </p:txBody>
      </p:sp>
      <p:sp>
        <p:nvSpPr>
          <p:cNvPr id="7" name="Title 6"/>
          <p:cNvSpPr>
            <a:spLocks noGrp="1"/>
          </p:cNvSpPr>
          <p:nvPr>
            <p:ph type="title"/>
          </p:nvPr>
        </p:nvSpPr>
        <p:spPr>
          <a:xfrm>
            <a:off x="2493170" y="-33052"/>
            <a:ext cx="7205663" cy="1003177"/>
          </a:xfrm>
          <a:prstGeom prst="rect">
            <a:avLst/>
          </a:prstGeom>
        </p:spPr>
        <p:txBody>
          <a:bodyPr/>
          <a:lstStyle/>
          <a:p>
            <a:r>
              <a:rPr lang="en-US" sz="2800" b="0" dirty="0"/>
              <a:t>Source Resubstantiation Request (SRR)</a:t>
            </a:r>
          </a:p>
        </p:txBody>
      </p:sp>
      <p:sp>
        <p:nvSpPr>
          <p:cNvPr id="8" name="TextBox 7"/>
          <p:cNvSpPr txBox="1"/>
          <p:nvPr/>
        </p:nvSpPr>
        <p:spPr>
          <a:xfrm>
            <a:off x="1877706" y="1335979"/>
            <a:ext cx="8485495" cy="707886"/>
          </a:xfrm>
          <a:prstGeom prst="rect">
            <a:avLst/>
          </a:prstGeom>
          <a:noFill/>
        </p:spPr>
        <p:txBody>
          <a:bodyPr wrap="square" rtlCol="0">
            <a:spAutoFit/>
          </a:bodyPr>
          <a:lstStyle/>
          <a:p>
            <a:pPr algn="ctr"/>
            <a:r>
              <a:rPr lang="en-US" sz="2000" i="1" dirty="0">
                <a:solidFill>
                  <a:srgbClr val="000000"/>
                </a:solidFill>
                <a:latin typeface="Arial Narrow" pitchFamily="34" charset="0"/>
                <a:cs typeface="Arial" charset="0"/>
              </a:rPr>
              <a:t>Only an Approved Source that has produced a CSI within three (3) years or </a:t>
            </a:r>
          </a:p>
          <a:p>
            <a:pPr algn="ctr"/>
            <a:r>
              <a:rPr lang="en-US" sz="2000" i="1" dirty="0">
                <a:solidFill>
                  <a:srgbClr val="000000"/>
                </a:solidFill>
                <a:latin typeface="Arial Narrow" pitchFamily="34" charset="0"/>
                <a:cs typeface="Arial" charset="0"/>
              </a:rPr>
              <a:t>a CAI within seven (7) years can submit a PCR/SRR</a:t>
            </a:r>
            <a:endParaRPr lang="en-US" sz="2000" b="1" i="1" dirty="0">
              <a:solidFill>
                <a:srgbClr val="000000"/>
              </a:solidFill>
              <a:latin typeface="Calibri" panose="020F0502020204030204" pitchFamily="34" charset="0"/>
              <a:cs typeface="Arial" charset="0"/>
            </a:endParaRPr>
          </a:p>
        </p:txBody>
      </p:sp>
      <p:sp>
        <p:nvSpPr>
          <p:cNvPr id="10" name="TextBox 9"/>
          <p:cNvSpPr txBox="1"/>
          <p:nvPr/>
        </p:nvSpPr>
        <p:spPr>
          <a:xfrm>
            <a:off x="1877706" y="2212280"/>
            <a:ext cx="8485495" cy="3477875"/>
          </a:xfrm>
          <a:prstGeom prst="rect">
            <a:avLst/>
          </a:prstGeom>
          <a:noFill/>
        </p:spPr>
        <p:txBody>
          <a:bodyPr wrap="square" rtlCol="0">
            <a:spAutoFit/>
          </a:bodyPr>
          <a:lstStyle/>
          <a:p>
            <a:pPr marL="285750" indent="-285750">
              <a:buFont typeface="Arial" pitchFamily="34" charset="0"/>
              <a:buChar char="•"/>
            </a:pPr>
            <a:r>
              <a:rPr lang="en-US" sz="2000" b="1" dirty="0">
                <a:solidFill>
                  <a:srgbClr val="000000"/>
                </a:solidFill>
                <a:latin typeface="Calibri" panose="020F0502020204030204" pitchFamily="34" charset="0"/>
                <a:cs typeface="Calibri" panose="020F0502020204030204" pitchFamily="34" charset="0"/>
              </a:rPr>
              <a:t>If a source is currently producing and delivering for the USAF, there is no need for re-substantiation</a:t>
            </a:r>
          </a:p>
          <a:p>
            <a:pPr marL="742950" lvl="1"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If a source stops production and within three (3) years for CSI or seven (7) years for CAI from the last time the item was produced by that source, the source may re-substantiate. If a PS lapses past this timeframe, a full SAR submittal will be required for approval</a:t>
            </a:r>
          </a:p>
          <a:p>
            <a:pPr marL="742950" lvl="1" indent="-285750">
              <a:buFont typeface="Arial" pitchFamily="34" charset="0"/>
              <a:buChar char="•"/>
            </a:pPr>
            <a:endParaRPr lang="en-US" sz="2000" dirty="0">
              <a:solidFill>
                <a:srgbClr val="000000"/>
              </a:solidFill>
              <a:latin typeface="Calibri" panose="020F0502020204030204" pitchFamily="34" charset="0"/>
              <a:cs typeface="Calibri" panose="020F0502020204030204" pitchFamily="34" charset="0"/>
            </a:endParaRPr>
          </a:p>
          <a:p>
            <a:pPr marL="285750" indent="-285750">
              <a:buFont typeface="Arial" pitchFamily="34" charset="0"/>
              <a:buChar char="•"/>
            </a:pPr>
            <a:r>
              <a:rPr lang="en-US" sz="2000" b="1" dirty="0">
                <a:solidFill>
                  <a:srgbClr val="000000"/>
                </a:solidFill>
                <a:latin typeface="Calibri" panose="020F0502020204030204" pitchFamily="34" charset="0"/>
                <a:cs typeface="Calibri" panose="020F0502020204030204" pitchFamily="34" charset="0"/>
              </a:rPr>
              <a:t>An approved source that has not delivered the subject item(s) to the USAF may re-substantiate within three (3) years for CSI and seven (7) years for CAI from the time of qualification. If a PS lapses past this timeframe, a full SAR submittal will be required for approval. </a:t>
            </a:r>
          </a:p>
        </p:txBody>
      </p:sp>
    </p:spTree>
    <p:extLst>
      <p:ext uri="{BB962C8B-B14F-4D97-AF65-F5344CB8AC3E}">
        <p14:creationId xmlns:p14="http://schemas.microsoft.com/office/powerpoint/2010/main" val="1121664259"/>
      </p:ext>
    </p:extLst>
  </p:cSld>
  <p:clrMapOvr>
    <a:masterClrMapping/>
  </p:clrMapOvr>
  <p:transition>
    <p:split orient="ver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112</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Process Change Request (PCR)</a:t>
            </a:r>
          </a:p>
        </p:txBody>
      </p:sp>
      <p:sp>
        <p:nvSpPr>
          <p:cNvPr id="4" name="TextBox 3"/>
          <p:cNvSpPr txBox="1"/>
          <p:nvPr/>
        </p:nvSpPr>
        <p:spPr>
          <a:xfrm>
            <a:off x="1853253" y="1338977"/>
            <a:ext cx="8485495" cy="5109091"/>
          </a:xfrm>
          <a:prstGeom prst="rect">
            <a:avLst/>
          </a:prstGeom>
          <a:noFill/>
        </p:spPr>
        <p:txBody>
          <a:bodyPr wrap="square" rtlCol="0">
            <a:spAutoFit/>
          </a:bodyPr>
          <a:lstStyle/>
          <a:p>
            <a:pPr marL="285750" indent="-285750">
              <a:buFont typeface="Arial" pitchFamily="34" charset="0"/>
              <a:buChar char="•"/>
            </a:pPr>
            <a:r>
              <a:rPr lang="en-US" sz="2400" dirty="0">
                <a:solidFill>
                  <a:srgbClr val="000000"/>
                </a:solidFill>
                <a:latin typeface="Calibri" panose="020F0502020204030204" pitchFamily="34" charset="0"/>
                <a:cs typeface="Calibri" panose="020F0502020204030204" pitchFamily="34" charset="0"/>
              </a:rPr>
              <a:t>After becoming a qualified source:</a:t>
            </a:r>
          </a:p>
          <a:p>
            <a:pPr marL="742950" lvl="1" indent="-285750">
              <a:buFont typeface="Arial" pitchFamily="34" charset="0"/>
              <a:buChar char="•"/>
            </a:pPr>
            <a:r>
              <a:rPr lang="en-US" sz="2400" dirty="0">
                <a:solidFill>
                  <a:srgbClr val="000000"/>
                </a:solidFill>
                <a:latin typeface="Calibri" panose="020F0502020204030204" pitchFamily="34" charset="0"/>
                <a:cs typeface="Calibri" panose="020F0502020204030204" pitchFamily="34" charset="0"/>
              </a:rPr>
              <a:t>If a change to your process is required affecting an aspect of your submitted SAR such as changing:</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Sub-tier Suppliers</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Raw Material Suppliers</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Any Industrial Process</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Travelers/Process Operation Sheets</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Inspection Method Sheets</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Machine Location</a:t>
            </a:r>
          </a:p>
          <a:p>
            <a:pPr lvl="1"/>
            <a:endParaRPr lang="en-US" dirty="0">
              <a:solidFill>
                <a:srgbClr val="000000"/>
              </a:solidFill>
              <a:latin typeface="Calibri" panose="020F0502020204030204" pitchFamily="34" charset="0"/>
              <a:cs typeface="Calibri" panose="020F0502020204030204" pitchFamily="34" charset="0"/>
            </a:endParaRPr>
          </a:p>
          <a:p>
            <a:pPr marL="742950" lvl="1" indent="-285750">
              <a:buFont typeface="Arial" pitchFamily="34" charset="0"/>
              <a:buChar char="•"/>
            </a:pPr>
            <a:r>
              <a:rPr lang="en-US" sz="2400" dirty="0">
                <a:solidFill>
                  <a:srgbClr val="000000"/>
                </a:solidFill>
                <a:latin typeface="Calibri" panose="020F0502020204030204" pitchFamily="34" charset="0"/>
                <a:cs typeface="Calibri" panose="020F0502020204030204" pitchFamily="34" charset="0"/>
              </a:rPr>
              <a:t>To remain qualified, the ESA must be informed of and approve these changes</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Send a process change request listing everything that has changed</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Add any applicable documentation</a:t>
            </a:r>
          </a:p>
          <a:p>
            <a:pPr marL="1200150" lvl="2" indent="-285750">
              <a:buFont typeface="Arial" pitchFamily="34" charset="0"/>
              <a:buChar char="•"/>
            </a:pPr>
            <a:r>
              <a:rPr lang="en-US" sz="2000" dirty="0">
                <a:solidFill>
                  <a:srgbClr val="000000"/>
                </a:solidFill>
                <a:latin typeface="Calibri" panose="020F0502020204030204" pitchFamily="34" charset="0"/>
                <a:cs typeface="Calibri" panose="020F0502020204030204" pitchFamily="34" charset="0"/>
              </a:rPr>
              <a:t>The ESA may ask for further information/documentation</a:t>
            </a:r>
          </a:p>
        </p:txBody>
      </p:sp>
    </p:spTree>
    <p:extLst>
      <p:ext uri="{BB962C8B-B14F-4D97-AF65-F5344CB8AC3E}">
        <p14:creationId xmlns:p14="http://schemas.microsoft.com/office/powerpoint/2010/main" val="3471160757"/>
      </p:ext>
    </p:extLst>
  </p:cSld>
  <p:clrMapOvr>
    <a:masterClrMapping/>
  </p:clrMapOvr>
  <p:transition>
    <p:split orient="ver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113</a:t>
            </a:fld>
            <a:endParaRPr lang="en-US" dirty="0">
              <a:solidFill>
                <a:srgbClr val="000000"/>
              </a:solidFill>
              <a:cs typeface="Arial" charset="0"/>
            </a:endParaRPr>
          </a:p>
        </p:txBody>
      </p:sp>
      <p:sp>
        <p:nvSpPr>
          <p:cNvPr id="7" name="Title 6"/>
          <p:cNvSpPr>
            <a:spLocks noGrp="1"/>
          </p:cNvSpPr>
          <p:nvPr>
            <p:ph type="title"/>
          </p:nvPr>
        </p:nvSpPr>
        <p:spPr>
          <a:xfrm>
            <a:off x="2493170" y="-33052"/>
            <a:ext cx="7205663" cy="1003177"/>
          </a:xfrm>
          <a:prstGeom prst="rect">
            <a:avLst/>
          </a:prstGeom>
        </p:spPr>
        <p:txBody>
          <a:bodyPr/>
          <a:lstStyle/>
          <a:p>
            <a:r>
              <a:rPr lang="en-US" sz="2800" b="0" dirty="0"/>
              <a:t>Source Resubstantiation Request (SRR) /</a:t>
            </a:r>
            <a:br>
              <a:rPr lang="en-US" sz="2800" b="0" dirty="0"/>
            </a:br>
            <a:r>
              <a:rPr lang="en-US" sz="2800" b="0" dirty="0"/>
              <a:t>Process Change Request (PCR)</a:t>
            </a:r>
          </a:p>
        </p:txBody>
      </p:sp>
      <p:sp>
        <p:nvSpPr>
          <p:cNvPr id="11" name="Rectangle 10"/>
          <p:cNvSpPr/>
          <p:nvPr/>
        </p:nvSpPr>
        <p:spPr>
          <a:xfrm>
            <a:off x="4174165" y="5930863"/>
            <a:ext cx="3843670" cy="307777"/>
          </a:xfrm>
          <a:prstGeom prst="rect">
            <a:avLst/>
          </a:prstGeom>
        </p:spPr>
        <p:txBody>
          <a:bodyPr wrap="square">
            <a:spAutoFit/>
          </a:bodyPr>
          <a:lstStyle/>
          <a:p>
            <a:r>
              <a:rPr lang="en-US" dirty="0">
                <a:solidFill>
                  <a:srgbClr val="000000"/>
                </a:solidFill>
                <a:latin typeface="Arial Narrow" pitchFamily="34" charset="0"/>
                <a:cs typeface="Arial" charset="0"/>
              </a:rPr>
              <a:t>(This image shows a small part of the actual Appendix)</a:t>
            </a:r>
          </a:p>
        </p:txBody>
      </p:sp>
      <p:sp>
        <p:nvSpPr>
          <p:cNvPr id="14" name="TextBox 13"/>
          <p:cNvSpPr txBox="1"/>
          <p:nvPr/>
        </p:nvSpPr>
        <p:spPr>
          <a:xfrm>
            <a:off x="1853251" y="1440064"/>
            <a:ext cx="8485495" cy="461665"/>
          </a:xfrm>
          <a:prstGeom prst="rect">
            <a:avLst/>
          </a:prstGeom>
          <a:noFill/>
        </p:spPr>
        <p:txBody>
          <a:bodyPr wrap="square" rtlCol="0">
            <a:spAutoFit/>
          </a:bodyPr>
          <a:lstStyle/>
          <a:p>
            <a:pPr marL="285750" indent="-285750">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The PCR/SRR Form can be found in Appendix G</a:t>
            </a:r>
          </a:p>
        </p:txBody>
      </p:sp>
      <p:pic>
        <p:nvPicPr>
          <p:cNvPr id="4" name="Picture 3"/>
          <p:cNvPicPr>
            <a:picLocks noChangeAspect="1"/>
          </p:cNvPicPr>
          <p:nvPr/>
        </p:nvPicPr>
        <p:blipFill>
          <a:blip r:embed="rId3"/>
          <a:stretch>
            <a:fillRect/>
          </a:stretch>
        </p:blipFill>
        <p:spPr>
          <a:xfrm>
            <a:off x="2636443" y="3127906"/>
            <a:ext cx="6919108" cy="2802956"/>
          </a:xfrm>
          <a:prstGeom prst="rect">
            <a:avLst/>
          </a:prstGeom>
        </p:spPr>
      </p:pic>
    </p:spTree>
    <p:extLst>
      <p:ext uri="{BB962C8B-B14F-4D97-AF65-F5344CB8AC3E}">
        <p14:creationId xmlns:p14="http://schemas.microsoft.com/office/powerpoint/2010/main" val="2271995384"/>
      </p:ext>
    </p:extLst>
  </p:cSld>
  <p:clrMapOvr>
    <a:masterClrMapping/>
  </p:clrMapOvr>
  <p:transition>
    <p:split orient="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F914479-291D-4B5B-A0EA-6B01B39F5806}" type="slidenum">
              <a:rPr lang="en-US">
                <a:solidFill>
                  <a:srgbClr val="000000"/>
                </a:solidFill>
                <a:cs typeface="Arial" charset="0"/>
              </a:rPr>
              <a:pPr>
                <a:defRPr/>
              </a:pPr>
              <a:t>114</a:t>
            </a:fld>
            <a:endParaRPr lang="en-US" dirty="0">
              <a:solidFill>
                <a:srgbClr val="000000"/>
              </a:solidFill>
              <a:cs typeface="Arial" charset="0"/>
            </a:endParaRPr>
          </a:p>
        </p:txBody>
      </p:sp>
      <p:sp>
        <p:nvSpPr>
          <p:cNvPr id="2" name="Title 1"/>
          <p:cNvSpPr>
            <a:spLocks noGrp="1"/>
          </p:cNvSpPr>
          <p:nvPr>
            <p:ph type="title"/>
          </p:nvPr>
        </p:nvSpPr>
        <p:spPr>
          <a:xfrm>
            <a:off x="2493170" y="0"/>
            <a:ext cx="7205663" cy="1003176"/>
          </a:xfrm>
          <a:prstGeom prst="rect">
            <a:avLst/>
          </a:prstGeom>
        </p:spPr>
        <p:txBody>
          <a:bodyPr/>
          <a:lstStyle/>
          <a:p>
            <a:r>
              <a:rPr lang="en-US" sz="2800" b="0" dirty="0"/>
              <a:t>SAR Resources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734" y="1658029"/>
            <a:ext cx="2812709" cy="32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bwMode="auto">
          <a:xfrm rot="10800000">
            <a:off x="8208200" y="4211069"/>
            <a:ext cx="350632" cy="12115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sz="1800" dirty="0">
              <a:solidFill>
                <a:srgbClr val="CC0000"/>
              </a:solidFill>
              <a:latin typeface="Arial Narrow" pitchFamily="34" charset="0"/>
              <a:cs typeface="Arial" charset="0"/>
            </a:endParaRPr>
          </a:p>
        </p:txBody>
      </p:sp>
      <p:sp>
        <p:nvSpPr>
          <p:cNvPr id="9" name="Right Arrow 8"/>
          <p:cNvSpPr/>
          <p:nvPr/>
        </p:nvSpPr>
        <p:spPr bwMode="auto">
          <a:xfrm rot="10800000">
            <a:off x="8525810" y="2099868"/>
            <a:ext cx="350632" cy="12115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sz="1800" dirty="0">
              <a:solidFill>
                <a:srgbClr val="CC0000"/>
              </a:solidFill>
              <a:latin typeface="Arial Narrow" pitchFamily="34" charset="0"/>
              <a:cs typeface="Arial" charset="0"/>
            </a:endParaRPr>
          </a:p>
        </p:txBody>
      </p:sp>
      <p:sp>
        <p:nvSpPr>
          <p:cNvPr id="10" name="Right Arrow 9"/>
          <p:cNvSpPr/>
          <p:nvPr/>
        </p:nvSpPr>
        <p:spPr bwMode="auto">
          <a:xfrm rot="10800000">
            <a:off x="8208200" y="4014473"/>
            <a:ext cx="350632" cy="12115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sz="1800" dirty="0">
              <a:solidFill>
                <a:srgbClr val="CC0000"/>
              </a:solidFill>
              <a:latin typeface="Arial Narrow" pitchFamily="34" charset="0"/>
              <a:cs typeface="Arial" charset="0"/>
            </a:endParaRPr>
          </a:p>
        </p:txBody>
      </p:sp>
      <p:pic>
        <p:nvPicPr>
          <p:cNvPr id="1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425705" y="2520494"/>
            <a:ext cx="3040641" cy="248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00361" y="1551700"/>
            <a:ext cx="4121469" cy="5324535"/>
          </a:xfrm>
          <a:prstGeom prst="rect">
            <a:avLst/>
          </a:prstGeom>
          <a:noFill/>
        </p:spPr>
        <p:txBody>
          <a:bodyPr wrap="square" rtlCol="0">
            <a:spAutoFit/>
          </a:bodyPr>
          <a:lstStyle/>
          <a:p>
            <a:r>
              <a:rPr lang="en-US" sz="2400" b="1" dirty="0">
                <a:solidFill>
                  <a:srgbClr val="000000"/>
                </a:solidFill>
                <a:latin typeface="Arial Narrow" pitchFamily="34" charset="0"/>
                <a:cs typeface="Arial" charset="0"/>
              </a:rPr>
              <a:t>Small Business Office</a:t>
            </a:r>
          </a:p>
          <a:p>
            <a:r>
              <a:rPr lang="en-US" sz="1800" dirty="0">
                <a:solidFill>
                  <a:srgbClr val="000000"/>
                </a:solidFill>
                <a:latin typeface="Arial Narrow" pitchFamily="34" charset="0"/>
                <a:cs typeface="Arial" charset="0"/>
              </a:rPr>
              <a:t>Liaison between Government and all businesses</a:t>
            </a:r>
          </a:p>
          <a:p>
            <a:r>
              <a:rPr lang="en-US" sz="1800" b="1" dirty="0">
                <a:solidFill>
                  <a:srgbClr val="000000"/>
                </a:solidFill>
                <a:latin typeface="Arial Narrow" pitchFamily="34" charset="0"/>
                <a:cs typeface="Arial" charset="0"/>
              </a:rPr>
              <a:t> - </a:t>
            </a:r>
            <a:r>
              <a:rPr lang="en-US" sz="1800" dirty="0">
                <a:solidFill>
                  <a:srgbClr val="000000"/>
                </a:solidFill>
                <a:latin typeface="Arial Narrow" pitchFamily="34" charset="0"/>
                <a:cs typeface="Arial" charset="0"/>
                <a:hlinkClick r:id="rId4"/>
              </a:rPr>
              <a:t>http://www.afsc.af.mil/Units/SBO.aspx</a:t>
            </a:r>
            <a:endParaRPr lang="en-US" sz="1800" dirty="0">
              <a:solidFill>
                <a:srgbClr val="000000"/>
              </a:solidFill>
              <a:latin typeface="Arial Narrow" pitchFamily="34" charset="0"/>
              <a:cs typeface="Arial" charset="0"/>
            </a:endParaRPr>
          </a:p>
          <a:p>
            <a:endParaRPr lang="en-US" dirty="0">
              <a:solidFill>
                <a:srgbClr val="000000"/>
              </a:solidFill>
              <a:latin typeface="Arial Narrow" pitchFamily="34" charset="0"/>
              <a:cs typeface="Arial" charset="0"/>
            </a:endParaRPr>
          </a:p>
          <a:p>
            <a:r>
              <a:rPr lang="en-US" sz="2400" b="1" dirty="0">
                <a:solidFill>
                  <a:srgbClr val="000000"/>
                </a:solidFill>
                <a:latin typeface="Arial Narrow" pitchFamily="34" charset="0"/>
                <a:cs typeface="Arial" charset="0"/>
              </a:rPr>
              <a:t>SASPO</a:t>
            </a:r>
          </a:p>
          <a:p>
            <a:r>
              <a:rPr lang="en-US" sz="1800" dirty="0">
                <a:solidFill>
                  <a:srgbClr val="000000"/>
                </a:solidFill>
                <a:latin typeface="Arial Narrow" pitchFamily="34" charset="0"/>
                <a:cs typeface="Arial" charset="0"/>
              </a:rPr>
              <a:t>Strategic Alternate Sourcing Program Office</a:t>
            </a:r>
          </a:p>
          <a:p>
            <a:r>
              <a:rPr lang="en-US" sz="1800" dirty="0">
                <a:solidFill>
                  <a:srgbClr val="000000"/>
                </a:solidFill>
                <a:latin typeface="Arial Narrow" pitchFamily="34" charset="0"/>
                <a:cs typeface="Arial" charset="0"/>
              </a:rPr>
              <a:t> - RPOW/Target List</a:t>
            </a:r>
          </a:p>
          <a:p>
            <a:r>
              <a:rPr lang="en-US" sz="1800" dirty="0">
                <a:solidFill>
                  <a:srgbClr val="000000"/>
                </a:solidFill>
                <a:latin typeface="Arial Narrow" pitchFamily="34" charset="0"/>
                <a:cs typeface="Arial" charset="0"/>
              </a:rPr>
              <a:t> - AFMCI 23-113/AFMCI 21-112</a:t>
            </a:r>
          </a:p>
          <a:p>
            <a:r>
              <a:rPr lang="en-US" sz="1800" dirty="0">
                <a:solidFill>
                  <a:srgbClr val="000000"/>
                </a:solidFill>
                <a:latin typeface="Arial Narrow" pitchFamily="34" charset="0"/>
                <a:cs typeface="Arial" charset="0"/>
              </a:rPr>
              <a:t> - Qualification Requirements</a:t>
            </a:r>
          </a:p>
          <a:p>
            <a:r>
              <a:rPr lang="en-US" sz="1800" dirty="0">
                <a:solidFill>
                  <a:srgbClr val="000000"/>
                </a:solidFill>
                <a:latin typeface="Arial Narrow" pitchFamily="34" charset="0"/>
                <a:cs typeface="Arial" charset="0"/>
              </a:rPr>
              <a:t> - </a:t>
            </a:r>
            <a:r>
              <a:rPr lang="en-US" sz="1800" dirty="0">
                <a:solidFill>
                  <a:srgbClr val="000000"/>
                </a:solidFill>
                <a:latin typeface="Arial Narrow" pitchFamily="34" charset="0"/>
                <a:cs typeface="Arial" charset="0"/>
                <a:hlinkClick r:id="rId5"/>
              </a:rPr>
              <a:t>http://www.tinker.af.mil/Home/429SCMS-SASPO/</a:t>
            </a:r>
            <a:endParaRPr lang="en-US" sz="1800" dirty="0">
              <a:solidFill>
                <a:srgbClr val="000000"/>
              </a:solidFill>
              <a:latin typeface="Arial Narrow" pitchFamily="34" charset="0"/>
              <a:cs typeface="Arial" charset="0"/>
            </a:endParaRPr>
          </a:p>
          <a:p>
            <a:endParaRPr lang="en-US" b="1" dirty="0">
              <a:solidFill>
                <a:srgbClr val="000000"/>
              </a:solidFill>
              <a:latin typeface="Arial Narrow" pitchFamily="34" charset="0"/>
              <a:cs typeface="Arial" charset="0"/>
            </a:endParaRPr>
          </a:p>
          <a:p>
            <a:r>
              <a:rPr lang="en-US" sz="2400" b="1" dirty="0">
                <a:solidFill>
                  <a:srgbClr val="000000"/>
                </a:solidFill>
                <a:latin typeface="Arial Narrow" pitchFamily="34" charset="0"/>
                <a:cs typeface="Arial" charset="0"/>
              </a:rPr>
              <a:t>SAM</a:t>
            </a:r>
          </a:p>
          <a:p>
            <a:r>
              <a:rPr lang="en-US" sz="1800" dirty="0">
                <a:solidFill>
                  <a:srgbClr val="000000"/>
                </a:solidFill>
                <a:latin typeface="Arial Narrow" pitchFamily="34" charset="0"/>
                <a:cs typeface="Arial" charset="0"/>
              </a:rPr>
              <a:t>System for Award Management</a:t>
            </a:r>
          </a:p>
          <a:p>
            <a:r>
              <a:rPr lang="en-US" sz="1800" dirty="0">
                <a:solidFill>
                  <a:srgbClr val="000000"/>
                </a:solidFill>
                <a:latin typeface="Arial Narrow" pitchFamily="34" charset="0"/>
                <a:cs typeface="Arial" charset="0"/>
              </a:rPr>
              <a:t> - Find the NSN(s) from the target list</a:t>
            </a:r>
          </a:p>
          <a:p>
            <a:r>
              <a:rPr lang="en-US" sz="1800" dirty="0">
                <a:solidFill>
                  <a:srgbClr val="000000"/>
                </a:solidFill>
                <a:latin typeface="Arial Narrow" pitchFamily="34" charset="0"/>
                <a:cs typeface="Arial" charset="0"/>
              </a:rPr>
              <a:t> - Bidding info / dates</a:t>
            </a:r>
          </a:p>
          <a:p>
            <a:r>
              <a:rPr lang="en-US" sz="1800" dirty="0">
                <a:solidFill>
                  <a:srgbClr val="000000"/>
                </a:solidFill>
                <a:latin typeface="Arial Narrow" pitchFamily="34" charset="0"/>
                <a:cs typeface="Arial" charset="0"/>
              </a:rPr>
              <a:t> - </a:t>
            </a:r>
            <a:r>
              <a:rPr lang="en-US" sz="1800" dirty="0">
                <a:solidFill>
                  <a:srgbClr val="000000"/>
                </a:solidFill>
                <a:latin typeface="Arial Narrow" pitchFamily="34" charset="0"/>
                <a:cs typeface="Arial" charset="0"/>
                <a:hlinkClick r:id="rId6"/>
              </a:rPr>
              <a:t>https://sam.gov/content/home</a:t>
            </a:r>
            <a:r>
              <a:rPr lang="en-US" sz="1800" dirty="0">
                <a:solidFill>
                  <a:srgbClr val="000000"/>
                </a:solidFill>
                <a:latin typeface="Arial Narrow" pitchFamily="34" charset="0"/>
                <a:cs typeface="Arial" charset="0"/>
              </a:rPr>
              <a:t> </a:t>
            </a:r>
          </a:p>
        </p:txBody>
      </p:sp>
      <p:pic>
        <p:nvPicPr>
          <p:cNvPr id="24" name="Content Placeholder 4"/>
          <p:cNvPicPr>
            <a:picLocks noChangeAspect="1"/>
          </p:cNvPicPr>
          <p:nvPr/>
        </p:nvPicPr>
        <p:blipFill>
          <a:blip r:embed="rId7"/>
          <a:stretch>
            <a:fillRect/>
          </a:stretch>
        </p:blipFill>
        <p:spPr bwMode="auto">
          <a:xfrm>
            <a:off x="6328920" y="2750001"/>
            <a:ext cx="2282339" cy="3724110"/>
          </a:xfrm>
          <a:prstGeom prst="rect">
            <a:avLst/>
          </a:prstGeom>
          <a:noFill/>
          <a:ln w="9525">
            <a:noFill/>
            <a:miter lim="800000"/>
            <a:headEnd/>
            <a:tailEnd/>
          </a:ln>
          <a:effectLst/>
        </p:spPr>
      </p:pic>
      <p:sp>
        <p:nvSpPr>
          <p:cNvPr id="8" name="TextBox 7"/>
          <p:cNvSpPr txBox="1"/>
          <p:nvPr/>
        </p:nvSpPr>
        <p:spPr>
          <a:xfrm>
            <a:off x="3416135" y="1073254"/>
            <a:ext cx="5359730" cy="523220"/>
          </a:xfrm>
          <a:prstGeom prst="rect">
            <a:avLst/>
          </a:prstGeom>
          <a:noFill/>
        </p:spPr>
        <p:txBody>
          <a:bodyPr wrap="square" rtlCol="0">
            <a:spAutoFit/>
          </a:bodyPr>
          <a:lstStyle/>
          <a:p>
            <a:pPr algn="ctr"/>
            <a:r>
              <a:rPr lang="en-US" sz="2800" b="1" i="1" dirty="0">
                <a:solidFill>
                  <a:srgbClr val="000000"/>
                </a:solidFill>
                <a:latin typeface="Arial Narrow" pitchFamily="34" charset="0"/>
                <a:cs typeface="Arial" charset="0"/>
              </a:rPr>
              <a:t>Focus your SARs / Get Help</a:t>
            </a:r>
          </a:p>
        </p:txBody>
      </p:sp>
    </p:spTree>
    <p:extLst>
      <p:ext uri="{BB962C8B-B14F-4D97-AF65-F5344CB8AC3E}">
        <p14:creationId xmlns:p14="http://schemas.microsoft.com/office/powerpoint/2010/main" val="1227027721"/>
      </p:ext>
    </p:extLst>
  </p:cSld>
  <p:clrMapOvr>
    <a:masterClrMapping/>
  </p:clrMapOvr>
  <p:transition>
    <p:split orient="ver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4800" dirty="0"/>
          </a:p>
          <a:p>
            <a:pPr marL="0" indent="0" algn="ctr">
              <a:buNone/>
            </a:pPr>
            <a:endParaRPr lang="en-US" sz="4800" dirty="0"/>
          </a:p>
          <a:p>
            <a:pPr marL="0" indent="0" algn="ctr">
              <a:buNone/>
            </a:pPr>
            <a:r>
              <a:rPr lang="en-US" sz="4800" b="0" dirty="0"/>
              <a:t>Questions?</a:t>
            </a:r>
          </a:p>
        </p:txBody>
      </p:sp>
      <p:sp>
        <p:nvSpPr>
          <p:cNvPr id="4" name="Slide Number Placeholder 3"/>
          <p:cNvSpPr>
            <a:spLocks noGrp="1"/>
          </p:cNvSpPr>
          <p:nvPr>
            <p:ph type="sldNum" sz="quarter" idx="10"/>
          </p:nvPr>
        </p:nvSpPr>
        <p:spPr/>
        <p:txBody>
          <a:bodyPr/>
          <a:lstStyle/>
          <a:p>
            <a:pPr>
              <a:defRPr/>
            </a:pPr>
            <a:fld id="{2F914479-291D-4B5B-A0EA-6B01B39F5806}" type="slidenum">
              <a:rPr lang="en-US">
                <a:solidFill>
                  <a:srgbClr val="000000"/>
                </a:solidFill>
                <a:cs typeface="Arial" charset="0"/>
              </a:rPr>
              <a:pPr>
                <a:defRPr/>
              </a:pPr>
              <a:t>115</a:t>
            </a:fld>
            <a:endParaRPr lang="en-US" dirty="0">
              <a:solidFill>
                <a:srgbClr val="000000"/>
              </a:solidFill>
              <a:cs typeface="Arial" charset="0"/>
            </a:endParaRPr>
          </a:p>
        </p:txBody>
      </p:sp>
    </p:spTree>
    <p:extLst>
      <p:ext uri="{BB962C8B-B14F-4D97-AF65-F5344CB8AC3E}">
        <p14:creationId xmlns:p14="http://schemas.microsoft.com/office/powerpoint/2010/main" val="363863895"/>
      </p:ext>
    </p:extLst>
  </p:cSld>
  <p:clrMapOvr>
    <a:masterClrMapping/>
  </p:clrMapOvr>
  <p:transition>
    <p:split orient="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588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12319" y="47625"/>
            <a:ext cx="6138748" cy="1143000"/>
          </a:xfrm>
        </p:spPr>
        <p:txBody>
          <a:bodyPr/>
          <a:lstStyle/>
          <a:p>
            <a:r>
              <a:rPr lang="en-US" dirty="0"/>
              <a:t>How Can You Effect Acquisition Strategy?</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6" name="Rectangle 3"/>
          <p:cNvSpPr txBox="1">
            <a:spLocks noChangeArrowheads="1"/>
          </p:cNvSpPr>
          <p:nvPr/>
        </p:nvSpPr>
        <p:spPr bwMode="auto">
          <a:xfrm>
            <a:off x="442478" y="1263491"/>
            <a:ext cx="11181486" cy="4899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RESPOND!!  RESPOND!!!  RESPOND!!!!</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Request for Information (RFIs)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Sources Sought Synopsis (SSS)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Industry Days/Outreach Events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Talk up your capabilities….not business size</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Let Government know your intentions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Prime</a:t>
            </a:r>
          </a:p>
          <a:p>
            <a:pPr marL="1027113" marR="0" lvl="2" indent="-223838" algn="l" defTabSz="914400" rtl="0" eaLnBrk="0" fontAlgn="base" latinLnBrk="0" hangingPunct="0">
              <a:lnSpc>
                <a:spcPct val="100000"/>
              </a:lnSpc>
              <a:spcBef>
                <a:spcPct val="25000"/>
              </a:spcBef>
              <a:spcAft>
                <a:spcPct val="0"/>
              </a:spcAft>
              <a:buClr>
                <a:srgbClr val="151C77"/>
              </a:buClr>
              <a:buSzPct val="80000"/>
              <a:buFont typeface="Arial" panose="020B0604020202020204" pitchFamily="34" charset="0"/>
              <a:buChar char="•"/>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Limitations on subcontracting</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Subcontractor</a:t>
            </a:r>
          </a:p>
          <a:p>
            <a:pPr marL="1027113" marR="0" lvl="2" indent="-223838" algn="l" defTabSz="914400" rtl="0" eaLnBrk="0" fontAlgn="base" latinLnBrk="0" hangingPunct="0">
              <a:lnSpc>
                <a:spcPct val="100000"/>
              </a:lnSpc>
              <a:spcBef>
                <a:spcPct val="25000"/>
              </a:spcBef>
              <a:spcAft>
                <a:spcPct val="0"/>
              </a:spcAft>
              <a:buClr>
                <a:srgbClr val="151C77"/>
              </a:buClr>
              <a:buSzPct val="80000"/>
              <a:buFont typeface="Arial" panose="020B0604020202020204" pitchFamily="34" charset="0"/>
              <a:buChar char="•"/>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What skill-sets and percentage can be performed</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0" cap="none" spc="0" normalizeH="0" baseline="0" noProof="0" dirty="0">
                <a:ln>
                  <a:noFill/>
                </a:ln>
                <a:solidFill>
                  <a:srgbClr val="4472C4">
                    <a:lumMod val="50000"/>
                  </a:srgbClr>
                </a:solidFill>
                <a:effectLst/>
                <a:uLnTx/>
                <a:uFillTx/>
                <a:latin typeface="Arial"/>
                <a:ea typeface="+mn-ea"/>
                <a:cs typeface="+mn-cs"/>
              </a:rPr>
              <a:t>Keep your profiles up to date </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2000" b="0" i="0" u="none" strike="noStrike" kern="0" cap="none" spc="0" normalizeH="0" baseline="0" noProof="0" dirty="0">
                <a:ln>
                  <a:noFill/>
                </a:ln>
                <a:solidFill>
                  <a:srgbClr val="4472C4">
                    <a:lumMod val="50000"/>
                  </a:srgbClr>
                </a:solidFill>
                <a:effectLst/>
                <a:uLnTx/>
                <a:uFillTx/>
                <a:latin typeface="Arial"/>
                <a:ea typeface="+mn-ea"/>
                <a:cs typeface="+mn-cs"/>
              </a:rPr>
              <a:t>Dynamic Small Business Search (NAICS, Keywords, Performance History)</a:t>
            </a:r>
          </a:p>
        </p:txBody>
      </p:sp>
      <p:sp>
        <p:nvSpPr>
          <p:cNvPr id="7" name="TextBox 6"/>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91246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498464" y="47625"/>
            <a:ext cx="6152603" cy="1143000"/>
          </a:xfrm>
        </p:spPr>
        <p:txBody>
          <a:bodyPr/>
          <a:lstStyle/>
          <a:p>
            <a:r>
              <a:rPr lang="en-US" dirty="0"/>
              <a:t>SBA’s Dynamic Small Business Search Tool</a:t>
            </a:r>
            <a:endParaRPr lang="en-US" sz="3200" dirty="0"/>
          </a:p>
        </p:txBody>
      </p:sp>
      <p:sp>
        <p:nvSpPr>
          <p:cNvPr id="5" name="Content Placeholder 2"/>
          <p:cNvSpPr>
            <a:spLocks noGrp="1"/>
          </p:cNvSpPr>
          <p:nvPr>
            <p:ph idx="1"/>
          </p:nvPr>
        </p:nvSpPr>
        <p:spPr>
          <a:xfrm>
            <a:off x="387060" y="1428750"/>
            <a:ext cx="11255154" cy="4313238"/>
          </a:xfrm>
        </p:spPr>
        <p:txBody>
          <a:bodyPr/>
          <a:lstStyle/>
          <a:p>
            <a:r>
              <a:rPr lang="en-US" altLang="en-US" dirty="0">
                <a:solidFill>
                  <a:schemeClr val="accent5">
                    <a:lumMod val="50000"/>
                  </a:schemeClr>
                </a:solidFill>
              </a:rPr>
              <a:t>Dynamic Small Business Search</a:t>
            </a:r>
          </a:p>
          <a:p>
            <a:pPr marL="0" indent="0">
              <a:buNone/>
            </a:pPr>
            <a:r>
              <a:rPr lang="en-US" altLang="en-US" b="0" dirty="0">
                <a:solidFill>
                  <a:schemeClr val="accent5">
                    <a:lumMod val="50000"/>
                  </a:schemeClr>
                </a:solidFill>
              </a:rPr>
              <a:t>     </a:t>
            </a:r>
            <a:r>
              <a:rPr lang="en-US" altLang="en-US" dirty="0">
                <a:solidFill>
                  <a:schemeClr val="accent5">
                    <a:lumMod val="50000"/>
                  </a:schemeClr>
                </a:solidFill>
                <a:hlinkClick r:id="rId3"/>
              </a:rPr>
              <a:t>http://dsbs.sba.gov/dsbs/search/dsp_dsbs.cfm</a:t>
            </a:r>
            <a:endParaRPr lang="en-US" altLang="en-US" dirty="0">
              <a:solidFill>
                <a:schemeClr val="accent5">
                  <a:lumMod val="50000"/>
                </a:schemeClr>
              </a:solidFill>
            </a:endParaRPr>
          </a:p>
          <a:p>
            <a:pPr lvl="1"/>
            <a:r>
              <a:rPr lang="en-US" altLang="en-US" b="0" dirty="0">
                <a:solidFill>
                  <a:schemeClr val="accent5">
                    <a:lumMod val="50000"/>
                  </a:schemeClr>
                </a:solidFill>
              </a:rPr>
              <a:t>SBA certifies 8(a), HUBZone, and WOSB/EDWOSB</a:t>
            </a:r>
          </a:p>
          <a:p>
            <a:pPr lvl="1"/>
            <a:r>
              <a:rPr lang="en-US" altLang="en-US" b="0" dirty="0">
                <a:solidFill>
                  <a:schemeClr val="accent5">
                    <a:lumMod val="50000"/>
                  </a:schemeClr>
                </a:solidFill>
              </a:rPr>
              <a:t>Search by:  Location, Certification (8(a), HUBZone, WOSB/EDWOSB, NAICS, Keywords, CAGE, etc.</a:t>
            </a:r>
          </a:p>
          <a:p>
            <a:r>
              <a:rPr lang="en-US" altLang="en-US" dirty="0">
                <a:solidFill>
                  <a:schemeClr val="accent5">
                    <a:lumMod val="50000"/>
                  </a:schemeClr>
                </a:solidFill>
              </a:rPr>
              <a:t>Excellent Tool for Both Large &amp; Small Contractors</a:t>
            </a:r>
          </a:p>
          <a:p>
            <a:r>
              <a:rPr lang="en-US" altLang="en-US" dirty="0">
                <a:solidFill>
                  <a:schemeClr val="accent5">
                    <a:lumMod val="50000"/>
                  </a:schemeClr>
                </a:solidFill>
              </a:rPr>
              <a:t>Repository Used by AFSC/SBO for SB’s We Meet (RSS Feed)</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6" name="TextBox 5"/>
          <p:cNvSpPr txBox="1">
            <a:spLocks noChangeArrowheads="1"/>
          </p:cNvSpPr>
          <p:nvPr/>
        </p:nvSpPr>
        <p:spPr bwMode="auto">
          <a:xfrm>
            <a:off x="442478" y="6132513"/>
            <a:ext cx="117495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HUBZone – Historically Underutilized Business Zone, WOSB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Women Owned Small Business; EDWOSB – Economically Disadvantaged Women Owned Small Business</a:t>
            </a:r>
          </a:p>
        </p:txBody>
      </p:sp>
      <p:sp>
        <p:nvSpPr>
          <p:cNvPr id="8" name="TextBox 7"/>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mn-ea"/>
                <a:cs typeface="+mn-cs"/>
              </a:rPr>
              <a:t>Briefer: 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0648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498464" y="47625"/>
            <a:ext cx="6152603" cy="1143000"/>
          </a:xfrm>
        </p:spPr>
        <p:txBody>
          <a:bodyPr/>
          <a:lstStyle/>
          <a:p>
            <a:r>
              <a:rPr lang="en-US" dirty="0"/>
              <a:t>How to Find AFSC Requirements</a:t>
            </a:r>
            <a:endParaRPr lang="en-US" sz="3200" dirty="0"/>
          </a:p>
        </p:txBody>
      </p:sp>
      <p:sp>
        <p:nvSpPr>
          <p:cNvPr id="5" name="Content Placeholder 2"/>
          <p:cNvSpPr>
            <a:spLocks noGrp="1"/>
          </p:cNvSpPr>
          <p:nvPr>
            <p:ph idx="1"/>
          </p:nvPr>
        </p:nvSpPr>
        <p:spPr>
          <a:xfrm>
            <a:off x="387060" y="1428750"/>
            <a:ext cx="11255154" cy="4313238"/>
          </a:xfrm>
        </p:spPr>
        <p:txBody>
          <a:bodyPr/>
          <a:lstStyle/>
          <a:p>
            <a:r>
              <a:rPr lang="en-US" altLang="en-US" dirty="0">
                <a:solidFill>
                  <a:schemeClr val="accent5">
                    <a:lumMod val="50000"/>
                  </a:schemeClr>
                </a:solidFill>
              </a:rPr>
              <a:t>Search by DoDAAC (DoD Activity Address Code)</a:t>
            </a:r>
          </a:p>
          <a:p>
            <a:pPr lvl="1"/>
            <a:r>
              <a:rPr lang="en-US" altLang="en-US" b="0" dirty="0">
                <a:solidFill>
                  <a:schemeClr val="accent5">
                    <a:lumMod val="50000"/>
                  </a:schemeClr>
                </a:solidFill>
              </a:rPr>
              <a:t>Identifies installation/organization with contracting authority</a:t>
            </a:r>
          </a:p>
          <a:p>
            <a:r>
              <a:rPr lang="en-US" altLang="en-US" dirty="0">
                <a:solidFill>
                  <a:schemeClr val="accent5">
                    <a:lumMod val="50000"/>
                  </a:schemeClr>
                </a:solidFill>
              </a:rPr>
              <a:t>AFSC/AFLCMC/AFNWC DoDAACs (Tinker, Robins, Hill DoDAAC list on SBO website at </a:t>
            </a:r>
            <a:r>
              <a:rPr lang="en-US" altLang="en-US" dirty="0">
                <a:solidFill>
                  <a:schemeClr val="accent5">
                    <a:lumMod val="50000"/>
                  </a:schemeClr>
                </a:solidFill>
                <a:hlinkClick r:id="rId3"/>
              </a:rPr>
              <a:t>https://www.afsc.af.mil/Units/SBO.aspx</a:t>
            </a:r>
            <a:r>
              <a:rPr lang="en-US" altLang="en-US" dirty="0">
                <a:solidFill>
                  <a:schemeClr val="accent5">
                    <a:lumMod val="50000"/>
                  </a:schemeClr>
                </a:solidFill>
              </a:rPr>
              <a:t>) </a:t>
            </a:r>
          </a:p>
          <a:p>
            <a:pPr lvl="1"/>
            <a:r>
              <a:rPr lang="en-US" altLang="en-US" b="0" dirty="0">
                <a:solidFill>
                  <a:schemeClr val="accent5">
                    <a:lumMod val="50000"/>
                  </a:schemeClr>
                </a:solidFill>
              </a:rPr>
              <a:t>Tinker Air Force Base – Lead (Tinker), FA81**</a:t>
            </a:r>
          </a:p>
          <a:p>
            <a:pPr lvl="1"/>
            <a:r>
              <a:rPr lang="en-US" altLang="en-US" b="0" dirty="0">
                <a:solidFill>
                  <a:schemeClr val="accent5">
                    <a:lumMod val="50000"/>
                  </a:schemeClr>
                </a:solidFill>
              </a:rPr>
              <a:t>Warner Robins Air Force Base (Robins), FA85**</a:t>
            </a:r>
          </a:p>
          <a:p>
            <a:pPr lvl="1"/>
            <a:r>
              <a:rPr lang="en-US" altLang="en-US" b="0" dirty="0">
                <a:solidFill>
                  <a:schemeClr val="accent5">
                    <a:lumMod val="50000"/>
                  </a:schemeClr>
                </a:solidFill>
              </a:rPr>
              <a:t>Hill Air Force Base (HAFB), FA82**</a:t>
            </a:r>
          </a:p>
          <a:p>
            <a:pPr lvl="1"/>
            <a:r>
              <a:rPr lang="en-US" altLang="en-US" b="0" dirty="0">
                <a:solidFill>
                  <a:schemeClr val="accent5">
                    <a:lumMod val="50000"/>
                  </a:schemeClr>
                </a:solidFill>
              </a:rPr>
              <a:t>Review opportunities to obtain specific DoDAACs</a:t>
            </a:r>
          </a:p>
          <a:p>
            <a:r>
              <a:rPr lang="en-US" altLang="en-US" dirty="0">
                <a:solidFill>
                  <a:schemeClr val="accent5">
                    <a:lumMod val="50000"/>
                  </a:schemeClr>
                </a:solidFill>
              </a:rPr>
              <a:t>Other Search Engines to Identify Your Competitors</a:t>
            </a:r>
          </a:p>
          <a:p>
            <a:pPr lvl="1"/>
            <a:r>
              <a:rPr lang="en-US" altLang="en-US" b="0" dirty="0">
                <a:solidFill>
                  <a:schemeClr val="accent1">
                    <a:lumMod val="75000"/>
                  </a:schemeClr>
                </a:solidFill>
              </a:rPr>
              <a:t>SAM.gov</a:t>
            </a:r>
          </a:p>
          <a:p>
            <a:pPr lvl="1"/>
            <a:r>
              <a:rPr lang="en-US" altLang="en-US" b="0" dirty="0">
                <a:solidFill>
                  <a:schemeClr val="accent1">
                    <a:lumMod val="75000"/>
                  </a:schemeClr>
                </a:solidFill>
              </a:rPr>
              <a:t>USASpending.gov</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8" name="TextBox 7"/>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673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498464" y="47625"/>
            <a:ext cx="6152603" cy="1143000"/>
          </a:xfrm>
        </p:spPr>
        <p:txBody>
          <a:bodyPr/>
          <a:lstStyle/>
          <a:p>
            <a:r>
              <a:rPr lang="en-US" dirty="0"/>
              <a:t>Activities Supported</a:t>
            </a:r>
            <a:br>
              <a:rPr lang="en-US" dirty="0"/>
            </a:br>
            <a:r>
              <a:rPr lang="en-US" dirty="0"/>
              <a:t>FY21 $14B ($2.54B to SB)</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8" name="TextBox 7"/>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9"/>
          <p:cNvSpPr txBox="1">
            <a:spLocks noGrp="1" noChangeArrowheads="1"/>
          </p:cNvSpPr>
          <p:nvPr>
            <p:ph idx="1"/>
          </p:nvPr>
        </p:nvSpPr>
        <p:spPr bwMode="auto">
          <a:xfrm>
            <a:off x="3907857" y="1435101"/>
            <a:ext cx="154588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b="1">
                <a:solidFill>
                  <a:srgbClr val="000000"/>
                </a:solidFill>
                <a:latin typeface="Arial" charset="0"/>
              </a:defRPr>
            </a:lvl1pPr>
            <a:lvl2pPr marL="742950" indent="-285750" eaLnBrk="0" hangingPunct="0">
              <a:spcBef>
                <a:spcPct val="20000"/>
              </a:spcBef>
              <a:buChar char="–"/>
              <a:defRPr sz="2400" b="1">
                <a:solidFill>
                  <a:srgbClr val="000000"/>
                </a:solidFill>
                <a:latin typeface="Arial" charset="0"/>
              </a:defRPr>
            </a:lvl2pPr>
            <a:lvl3pPr marL="1143000" indent="-228600" eaLnBrk="0" hangingPunct="0">
              <a:spcBef>
                <a:spcPct val="20000"/>
              </a:spcBef>
              <a:buChar char="•"/>
              <a:defRPr sz="2400" b="1">
                <a:solidFill>
                  <a:srgbClr val="000000"/>
                </a:solidFill>
                <a:latin typeface="Arial" charset="0"/>
              </a:defRPr>
            </a:lvl3pPr>
            <a:lvl4pPr marL="1600200" indent="-228600" eaLnBrk="0" hangingPunct="0">
              <a:spcBef>
                <a:spcPct val="20000"/>
              </a:spcBef>
              <a:buChar char="–"/>
              <a:defRPr sz="2000" b="1">
                <a:solidFill>
                  <a:srgbClr val="000000"/>
                </a:solidFill>
                <a:latin typeface="Arial" charset="0"/>
              </a:defRPr>
            </a:lvl4pPr>
            <a:lvl5pPr marL="2057400" indent="-228600" eaLnBrk="0" hangingPunct="0">
              <a:spcBef>
                <a:spcPct val="20000"/>
              </a:spcBef>
              <a:buChar char="»"/>
              <a:defRPr sz="2000" b="1">
                <a:solidFill>
                  <a:srgbClr val="000000"/>
                </a:solidFill>
                <a:latin typeface="Arial" charset="0"/>
              </a:defRPr>
            </a:lvl5pPr>
            <a:lvl6pPr marL="2514600" indent="-228600" eaLnBrk="0" fontAlgn="base" hangingPunct="0">
              <a:spcBef>
                <a:spcPct val="20000"/>
              </a:spcBef>
              <a:spcAft>
                <a:spcPct val="0"/>
              </a:spcAft>
              <a:buChar char="»"/>
              <a:defRPr sz="2000" b="1">
                <a:solidFill>
                  <a:srgbClr val="000000"/>
                </a:solidFill>
                <a:latin typeface="Arial" charset="0"/>
              </a:defRPr>
            </a:lvl6pPr>
            <a:lvl7pPr marL="2971800" indent="-228600" eaLnBrk="0" fontAlgn="base" hangingPunct="0">
              <a:spcBef>
                <a:spcPct val="20000"/>
              </a:spcBef>
              <a:spcAft>
                <a:spcPct val="0"/>
              </a:spcAft>
              <a:buChar char="»"/>
              <a:defRPr sz="2000" b="1">
                <a:solidFill>
                  <a:srgbClr val="000000"/>
                </a:solidFill>
                <a:latin typeface="Arial" charset="0"/>
              </a:defRPr>
            </a:lvl7pPr>
            <a:lvl8pPr marL="3429000" indent="-228600" eaLnBrk="0" fontAlgn="base" hangingPunct="0">
              <a:spcBef>
                <a:spcPct val="20000"/>
              </a:spcBef>
              <a:spcAft>
                <a:spcPct val="0"/>
              </a:spcAft>
              <a:buChar char="»"/>
              <a:defRPr sz="2000" b="1">
                <a:solidFill>
                  <a:srgbClr val="000000"/>
                </a:solidFill>
                <a:latin typeface="Arial" charset="0"/>
              </a:defRPr>
            </a:lvl8pPr>
            <a:lvl9pPr marL="3886200" indent="-228600" eaLnBrk="0" fontAlgn="base" hangingPunct="0">
              <a:spcBef>
                <a:spcPct val="20000"/>
              </a:spcBef>
              <a:spcAft>
                <a:spcPct val="0"/>
              </a:spcAft>
              <a:buChar char="»"/>
              <a:defRPr sz="2000" b="1">
                <a:solidFill>
                  <a:srgbClr val="000000"/>
                </a:solidFill>
                <a:latin typeface="Arial" charset="0"/>
              </a:defRPr>
            </a:lvl9pPr>
          </a:lstStyle>
          <a:p>
            <a:pPr eaLnBrk="1" hangingPunct="1">
              <a:spcBef>
                <a:spcPct val="0"/>
              </a:spcBef>
              <a:buFontTx/>
              <a:buNone/>
            </a:pPr>
            <a:r>
              <a:rPr lang="en-US" altLang="en-US" sz="1100" u="sng" dirty="0">
                <a:latin typeface="Arial Narrow" pitchFamily="34" charset="0"/>
              </a:rPr>
              <a:t>Tinker</a:t>
            </a:r>
          </a:p>
          <a:p>
            <a:pPr eaLnBrk="1" hangingPunct="1">
              <a:spcBef>
                <a:spcPct val="0"/>
              </a:spcBef>
              <a:buFontTx/>
              <a:buNone/>
            </a:pPr>
            <a:endParaRPr lang="en-US" altLang="en-US" sz="1100" u="sng" dirty="0">
              <a:latin typeface="Arial Narrow" pitchFamily="34" charset="0"/>
            </a:endParaRPr>
          </a:p>
          <a:p>
            <a:pPr eaLnBrk="1" hangingPunct="1">
              <a:spcBef>
                <a:spcPct val="0"/>
              </a:spcBef>
              <a:buFontTx/>
              <a:buNone/>
            </a:pPr>
            <a:r>
              <a:rPr lang="en-US" altLang="en-US" sz="1100" b="0" dirty="0">
                <a:latin typeface="Arial Narrow" pitchFamily="34" charset="0"/>
              </a:rPr>
              <a:t>OC-ALC</a:t>
            </a:r>
          </a:p>
          <a:p>
            <a:pPr eaLnBrk="1" hangingPunct="1">
              <a:spcBef>
                <a:spcPct val="0"/>
              </a:spcBef>
              <a:buFontTx/>
              <a:buNone/>
            </a:pPr>
            <a:r>
              <a:rPr lang="en-US" altLang="en-US" sz="1100" b="0" dirty="0">
                <a:latin typeface="Arial Narrow" pitchFamily="34" charset="0"/>
              </a:rPr>
              <a:t>72</a:t>
            </a:r>
            <a:r>
              <a:rPr lang="en-US" altLang="en-US" sz="1100" b="0" baseline="30000" dirty="0">
                <a:latin typeface="Arial Narrow" pitchFamily="34" charset="0"/>
              </a:rPr>
              <a:t>nd</a:t>
            </a:r>
            <a:r>
              <a:rPr lang="en-US" altLang="en-US" sz="1100" b="0" dirty="0">
                <a:latin typeface="Arial Narrow" pitchFamily="34" charset="0"/>
              </a:rPr>
              <a:t> ABW</a:t>
            </a:r>
          </a:p>
          <a:p>
            <a:pPr eaLnBrk="1" hangingPunct="1">
              <a:spcBef>
                <a:spcPct val="0"/>
              </a:spcBef>
              <a:buFontTx/>
              <a:buNone/>
            </a:pPr>
            <a:r>
              <a:rPr lang="en-US" altLang="en-US" sz="1100" b="0" dirty="0">
                <a:latin typeface="Arial Narrow" pitchFamily="34" charset="0"/>
              </a:rPr>
              <a:t>848</a:t>
            </a:r>
            <a:r>
              <a:rPr lang="en-US" altLang="en-US" sz="1100" b="0" baseline="30000" dirty="0">
                <a:latin typeface="Arial Narrow" pitchFamily="34" charset="0"/>
              </a:rPr>
              <a:t>th</a:t>
            </a:r>
            <a:r>
              <a:rPr lang="en-US" altLang="en-US" sz="1100" b="0" dirty="0">
                <a:latin typeface="Arial Narrow" pitchFamily="34" charset="0"/>
              </a:rPr>
              <a:t> SCMG</a:t>
            </a:r>
          </a:p>
          <a:p>
            <a:pPr eaLnBrk="1" hangingPunct="1">
              <a:spcBef>
                <a:spcPct val="0"/>
              </a:spcBef>
              <a:buFontTx/>
              <a:buNone/>
            </a:pPr>
            <a:endParaRPr lang="en-US" altLang="en-US" sz="1100" b="0" dirty="0">
              <a:latin typeface="Arial Narrow" pitchFamily="34" charset="0"/>
            </a:endParaRPr>
          </a:p>
          <a:p>
            <a:pPr eaLnBrk="1" hangingPunct="1">
              <a:spcBef>
                <a:spcPct val="0"/>
              </a:spcBef>
              <a:buFontTx/>
              <a:buNone/>
            </a:pPr>
            <a:endParaRPr lang="en-US" altLang="en-US" sz="1100" b="0" dirty="0">
              <a:latin typeface="Arial Narrow" pitchFamily="34" charset="0"/>
            </a:endParaRPr>
          </a:p>
          <a:p>
            <a:pPr eaLnBrk="1" hangingPunct="1">
              <a:spcBef>
                <a:spcPct val="0"/>
              </a:spcBef>
              <a:buFontTx/>
              <a:buNone/>
            </a:pPr>
            <a:endParaRPr lang="en-US" altLang="en-US" sz="1100" b="0" dirty="0">
              <a:latin typeface="Arial Narrow" pitchFamily="34" charset="0"/>
            </a:endParaRPr>
          </a:p>
          <a:p>
            <a:pPr eaLnBrk="1" hangingPunct="1">
              <a:spcBef>
                <a:spcPct val="0"/>
              </a:spcBef>
              <a:buFontTx/>
              <a:buNone/>
            </a:pPr>
            <a:r>
              <a:rPr lang="en-US" altLang="en-US" sz="1100" b="0" dirty="0">
                <a:latin typeface="Arial Narrow" pitchFamily="34" charset="0"/>
              </a:rPr>
              <a:t>E-3</a:t>
            </a:r>
          </a:p>
          <a:p>
            <a:pPr eaLnBrk="1" hangingPunct="1">
              <a:spcBef>
                <a:spcPct val="0"/>
              </a:spcBef>
              <a:buFontTx/>
              <a:buNone/>
            </a:pPr>
            <a:r>
              <a:rPr lang="en-US" altLang="en-US" sz="1100" b="0" dirty="0">
                <a:latin typeface="Arial Narrow" pitchFamily="34" charset="0"/>
              </a:rPr>
              <a:t>Propulsion</a:t>
            </a:r>
          </a:p>
          <a:p>
            <a:pPr eaLnBrk="1" hangingPunct="1">
              <a:spcBef>
                <a:spcPct val="0"/>
              </a:spcBef>
              <a:buFontTx/>
              <a:buNone/>
            </a:pPr>
            <a:r>
              <a:rPr lang="en-US" altLang="en-US" sz="1100" b="0" dirty="0">
                <a:latin typeface="Arial Narrow" pitchFamily="34" charset="0"/>
              </a:rPr>
              <a:t>B-1    B-2      B-52</a:t>
            </a:r>
          </a:p>
          <a:p>
            <a:pPr eaLnBrk="1" hangingPunct="1">
              <a:spcBef>
                <a:spcPct val="0"/>
              </a:spcBef>
              <a:buFontTx/>
              <a:buNone/>
            </a:pPr>
            <a:r>
              <a:rPr lang="en-US" altLang="en-US" sz="1100" b="0" dirty="0">
                <a:latin typeface="Arial Narrow" pitchFamily="34" charset="0"/>
              </a:rPr>
              <a:t>C/KC-135  KC-46</a:t>
            </a:r>
          </a:p>
          <a:p>
            <a:pPr eaLnBrk="1" hangingPunct="1">
              <a:spcBef>
                <a:spcPct val="0"/>
              </a:spcBef>
              <a:buFontTx/>
              <a:buNone/>
            </a:pPr>
            <a:r>
              <a:rPr lang="en-US" altLang="en-US" sz="1100" b="0" dirty="0">
                <a:latin typeface="Arial Narrow" pitchFamily="34" charset="0"/>
              </a:rPr>
              <a:t>CLS</a:t>
            </a:r>
          </a:p>
          <a:p>
            <a:pPr eaLnBrk="1" hangingPunct="1">
              <a:spcBef>
                <a:spcPct val="0"/>
              </a:spcBef>
              <a:buFontTx/>
              <a:buNone/>
            </a:pPr>
            <a:r>
              <a:rPr lang="en-US" altLang="en-US" sz="1100" b="0" dirty="0">
                <a:latin typeface="Arial Narrow" pitchFamily="34" charset="0"/>
              </a:rPr>
              <a:t>HF Global</a:t>
            </a:r>
          </a:p>
          <a:p>
            <a:pPr eaLnBrk="1" hangingPunct="1">
              <a:spcBef>
                <a:spcPct val="0"/>
              </a:spcBef>
              <a:buFontTx/>
              <a:buNone/>
            </a:pPr>
            <a:r>
              <a:rPr lang="en-US" altLang="en-US" sz="1100" b="0" dirty="0">
                <a:latin typeface="Arial Narrow" pitchFamily="34" charset="0"/>
              </a:rPr>
              <a:t>ATCALS</a:t>
            </a:r>
          </a:p>
          <a:p>
            <a:pPr eaLnBrk="1" hangingPunct="1">
              <a:spcBef>
                <a:spcPct val="0"/>
              </a:spcBef>
              <a:buFontTx/>
              <a:buNone/>
            </a:pPr>
            <a:endParaRPr lang="en-US" altLang="en-US" sz="1100" b="0" dirty="0">
              <a:latin typeface="Arial Narrow" pitchFamily="34" charset="0"/>
            </a:endParaRPr>
          </a:p>
          <a:p>
            <a:pPr eaLnBrk="1" hangingPunct="1">
              <a:spcBef>
                <a:spcPct val="0"/>
              </a:spcBef>
              <a:buFontTx/>
              <a:buNone/>
            </a:pPr>
            <a:endParaRPr lang="en-US" altLang="en-US" sz="1100" b="0" dirty="0">
              <a:latin typeface="Arial Narrow" pitchFamily="34" charset="0"/>
            </a:endParaRPr>
          </a:p>
          <a:p>
            <a:pPr eaLnBrk="1" hangingPunct="1">
              <a:spcBef>
                <a:spcPct val="0"/>
              </a:spcBef>
              <a:buFontTx/>
              <a:buNone/>
            </a:pPr>
            <a:endParaRPr lang="en-US" altLang="en-US" sz="1100" b="0" dirty="0" smtClean="0">
              <a:latin typeface="Arial Narrow" pitchFamily="34" charset="0"/>
            </a:endParaRPr>
          </a:p>
          <a:p>
            <a:pPr eaLnBrk="1" hangingPunct="1">
              <a:spcBef>
                <a:spcPct val="0"/>
              </a:spcBef>
              <a:buFontTx/>
              <a:buNone/>
            </a:pPr>
            <a:r>
              <a:rPr lang="en-US" altLang="en-US" sz="1100" b="0" dirty="0" smtClean="0">
                <a:latin typeface="Arial Narrow" pitchFamily="34" charset="0"/>
              </a:rPr>
              <a:t>AFNWC</a:t>
            </a:r>
            <a:endParaRPr lang="en-US" altLang="en-US" sz="1100" b="0" dirty="0">
              <a:latin typeface="Arial Narrow" pitchFamily="34" charset="0"/>
            </a:endParaRPr>
          </a:p>
          <a:p>
            <a:pPr eaLnBrk="1" hangingPunct="1">
              <a:spcBef>
                <a:spcPct val="0"/>
              </a:spcBef>
              <a:buFontTx/>
              <a:buNone/>
            </a:pPr>
            <a:endParaRPr lang="en-US" altLang="en-US" sz="1100" dirty="0">
              <a:latin typeface="Arial Narrow" pitchFamily="34" charset="0"/>
            </a:endParaRPr>
          </a:p>
          <a:p>
            <a:pPr eaLnBrk="1" hangingPunct="1">
              <a:spcBef>
                <a:spcPct val="0"/>
              </a:spcBef>
              <a:buFontTx/>
              <a:buNone/>
            </a:pPr>
            <a:endParaRPr lang="en-US" altLang="en-US" sz="1200" dirty="0" smtClean="0">
              <a:latin typeface="Arial Narrow" pitchFamily="34" charset="0"/>
            </a:endParaRPr>
          </a:p>
          <a:p>
            <a:pPr eaLnBrk="1" hangingPunct="1">
              <a:spcBef>
                <a:spcPct val="0"/>
              </a:spcBef>
              <a:buFontTx/>
              <a:buNone/>
            </a:pPr>
            <a:r>
              <a:rPr lang="en-US" altLang="en-US" sz="1200" dirty="0" smtClean="0">
                <a:latin typeface="Arial Narrow" pitchFamily="34" charset="0"/>
              </a:rPr>
              <a:t>FY21 Results</a:t>
            </a:r>
            <a:r>
              <a:rPr lang="en-US" altLang="en-US" sz="1200" dirty="0">
                <a:latin typeface="Arial Narrow" pitchFamily="34" charset="0"/>
              </a:rPr>
              <a:t>:  </a:t>
            </a:r>
            <a:endParaRPr lang="en-US" altLang="en-US" sz="1200" dirty="0" smtClean="0">
              <a:latin typeface="Arial Narrow" pitchFamily="34" charset="0"/>
            </a:endParaRPr>
          </a:p>
          <a:p>
            <a:pPr eaLnBrk="1" hangingPunct="1">
              <a:spcBef>
                <a:spcPct val="0"/>
              </a:spcBef>
              <a:buFontTx/>
              <a:buNone/>
            </a:pPr>
            <a:r>
              <a:rPr lang="en-US" altLang="en-US" sz="1200" dirty="0" smtClean="0">
                <a:latin typeface="Arial Narrow" pitchFamily="34" charset="0"/>
              </a:rPr>
              <a:t>$</a:t>
            </a:r>
            <a:r>
              <a:rPr lang="en-US" altLang="en-US" sz="1200" dirty="0">
                <a:latin typeface="Arial Narrow" pitchFamily="34" charset="0"/>
              </a:rPr>
              <a:t>3.5B </a:t>
            </a:r>
          </a:p>
          <a:p>
            <a:pPr eaLnBrk="1" hangingPunct="1">
              <a:spcBef>
                <a:spcPct val="0"/>
              </a:spcBef>
              <a:buFontTx/>
              <a:buNone/>
            </a:pPr>
            <a:r>
              <a:rPr lang="en-US" altLang="en-US" sz="1200" dirty="0">
                <a:latin typeface="Arial Narrow" pitchFamily="34" charset="0"/>
              </a:rPr>
              <a:t>(AFSC $</a:t>
            </a:r>
            <a:r>
              <a:rPr lang="en-US" altLang="en-US" sz="1200" dirty="0" smtClean="0">
                <a:latin typeface="Arial Narrow" pitchFamily="34" charset="0"/>
              </a:rPr>
              <a:t>1.1B;</a:t>
            </a:r>
          </a:p>
          <a:p>
            <a:pPr eaLnBrk="1" hangingPunct="1">
              <a:spcBef>
                <a:spcPct val="0"/>
              </a:spcBef>
              <a:buFontTx/>
              <a:buNone/>
            </a:pPr>
            <a:r>
              <a:rPr lang="en-US" altLang="en-US" sz="1200" dirty="0" smtClean="0">
                <a:latin typeface="Arial Narrow" pitchFamily="34" charset="0"/>
              </a:rPr>
              <a:t>AFLCMC </a:t>
            </a:r>
            <a:r>
              <a:rPr lang="en-US" altLang="en-US" sz="1200" dirty="0">
                <a:latin typeface="Arial Narrow" pitchFamily="34" charset="0"/>
              </a:rPr>
              <a:t>$</a:t>
            </a:r>
            <a:r>
              <a:rPr lang="en-US" altLang="en-US" sz="1200" dirty="0" smtClean="0">
                <a:latin typeface="Arial Narrow" pitchFamily="34" charset="0"/>
              </a:rPr>
              <a:t>2.2B</a:t>
            </a:r>
          </a:p>
          <a:p>
            <a:pPr eaLnBrk="1" hangingPunct="1">
              <a:spcBef>
                <a:spcPct val="0"/>
              </a:spcBef>
              <a:buFontTx/>
              <a:buNone/>
            </a:pPr>
            <a:r>
              <a:rPr lang="en-US" altLang="en-US" sz="1200" dirty="0" smtClean="0">
                <a:latin typeface="Arial Narrow" pitchFamily="34" charset="0"/>
              </a:rPr>
              <a:t>AFNWC </a:t>
            </a:r>
            <a:r>
              <a:rPr lang="en-US" altLang="en-US" sz="1200" dirty="0">
                <a:latin typeface="Arial Narrow" pitchFamily="34" charset="0"/>
              </a:rPr>
              <a:t>$34M)</a:t>
            </a:r>
          </a:p>
          <a:p>
            <a:pPr eaLnBrk="1" hangingPunct="1">
              <a:spcBef>
                <a:spcPct val="0"/>
              </a:spcBef>
              <a:buFontTx/>
              <a:buNone/>
            </a:pPr>
            <a:endParaRPr lang="en-US" altLang="en-US" sz="1200" dirty="0">
              <a:latin typeface="Arial Narrow" pitchFamily="34" charset="0"/>
            </a:endParaRPr>
          </a:p>
          <a:p>
            <a:pPr eaLnBrk="1" hangingPunct="1">
              <a:spcBef>
                <a:spcPct val="0"/>
              </a:spcBef>
              <a:buFontTx/>
              <a:buNone/>
            </a:pPr>
            <a:r>
              <a:rPr lang="en-US" altLang="en-US" sz="1200" dirty="0">
                <a:latin typeface="Arial Narrow" pitchFamily="34" charset="0"/>
              </a:rPr>
              <a:t>$633M to SB</a:t>
            </a:r>
          </a:p>
        </p:txBody>
      </p:sp>
      <p:sp>
        <p:nvSpPr>
          <p:cNvPr id="7" name="TextBox 10"/>
          <p:cNvSpPr txBox="1">
            <a:spLocks noChangeArrowheads="1"/>
          </p:cNvSpPr>
          <p:nvPr/>
        </p:nvSpPr>
        <p:spPr bwMode="auto">
          <a:xfrm>
            <a:off x="5551714" y="1435100"/>
            <a:ext cx="12192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b="1">
                <a:solidFill>
                  <a:srgbClr val="000000"/>
                </a:solidFill>
                <a:latin typeface="Arial" charset="0"/>
              </a:defRPr>
            </a:lvl1pPr>
            <a:lvl2pPr marL="742950" indent="-285750" eaLnBrk="0" hangingPunct="0">
              <a:spcBef>
                <a:spcPct val="20000"/>
              </a:spcBef>
              <a:buChar char="–"/>
              <a:defRPr sz="2400" b="1">
                <a:solidFill>
                  <a:srgbClr val="000000"/>
                </a:solidFill>
                <a:latin typeface="Arial" charset="0"/>
              </a:defRPr>
            </a:lvl2pPr>
            <a:lvl3pPr marL="1143000" indent="-228600" eaLnBrk="0" hangingPunct="0">
              <a:spcBef>
                <a:spcPct val="20000"/>
              </a:spcBef>
              <a:buChar char="•"/>
              <a:defRPr sz="2400" b="1">
                <a:solidFill>
                  <a:srgbClr val="000000"/>
                </a:solidFill>
                <a:latin typeface="Arial" charset="0"/>
              </a:defRPr>
            </a:lvl3pPr>
            <a:lvl4pPr marL="1600200" indent="-228600" eaLnBrk="0" hangingPunct="0">
              <a:spcBef>
                <a:spcPct val="20000"/>
              </a:spcBef>
              <a:buChar char="–"/>
              <a:defRPr sz="2000" b="1">
                <a:solidFill>
                  <a:srgbClr val="000000"/>
                </a:solidFill>
                <a:latin typeface="Arial" charset="0"/>
              </a:defRPr>
            </a:lvl4pPr>
            <a:lvl5pPr marL="2057400" indent="-228600" eaLnBrk="0" hangingPunct="0">
              <a:spcBef>
                <a:spcPct val="20000"/>
              </a:spcBef>
              <a:buChar char="»"/>
              <a:defRPr sz="2000" b="1">
                <a:solidFill>
                  <a:srgbClr val="000000"/>
                </a:solidFill>
                <a:latin typeface="Arial" charset="0"/>
              </a:defRPr>
            </a:lvl5pPr>
            <a:lvl6pPr marL="2514600" indent="-228600" eaLnBrk="0" fontAlgn="base" hangingPunct="0">
              <a:spcBef>
                <a:spcPct val="20000"/>
              </a:spcBef>
              <a:spcAft>
                <a:spcPct val="0"/>
              </a:spcAft>
              <a:buChar char="»"/>
              <a:defRPr sz="2000" b="1">
                <a:solidFill>
                  <a:srgbClr val="000000"/>
                </a:solidFill>
                <a:latin typeface="Arial" charset="0"/>
              </a:defRPr>
            </a:lvl6pPr>
            <a:lvl7pPr marL="2971800" indent="-228600" eaLnBrk="0" fontAlgn="base" hangingPunct="0">
              <a:spcBef>
                <a:spcPct val="20000"/>
              </a:spcBef>
              <a:spcAft>
                <a:spcPct val="0"/>
              </a:spcAft>
              <a:buChar char="»"/>
              <a:defRPr sz="2000" b="1">
                <a:solidFill>
                  <a:srgbClr val="000000"/>
                </a:solidFill>
                <a:latin typeface="Arial" charset="0"/>
              </a:defRPr>
            </a:lvl7pPr>
            <a:lvl8pPr marL="3429000" indent="-228600" eaLnBrk="0" fontAlgn="base" hangingPunct="0">
              <a:spcBef>
                <a:spcPct val="20000"/>
              </a:spcBef>
              <a:spcAft>
                <a:spcPct val="0"/>
              </a:spcAft>
              <a:buChar char="»"/>
              <a:defRPr sz="2000" b="1">
                <a:solidFill>
                  <a:srgbClr val="000000"/>
                </a:solidFill>
                <a:latin typeface="Arial" charset="0"/>
              </a:defRPr>
            </a:lvl8pPr>
            <a:lvl9pPr marL="3886200" indent="-228600" eaLnBrk="0" fontAlgn="base" hangingPunct="0">
              <a:spcBef>
                <a:spcPct val="20000"/>
              </a:spcBef>
              <a:spcAft>
                <a:spcPct val="0"/>
              </a:spcAft>
              <a:buChar char="»"/>
              <a:defRPr sz="2000" b="1">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sng" strike="noStrike" kern="1200" cap="none" spc="0" normalizeH="0" baseline="0" noProof="0" dirty="0">
                <a:ln>
                  <a:noFill/>
                </a:ln>
                <a:solidFill>
                  <a:srgbClr val="000000"/>
                </a:solidFill>
                <a:effectLst/>
                <a:uLnTx/>
                <a:uFillTx/>
                <a:latin typeface="Arial Narrow" pitchFamily="34" charset="0"/>
                <a:ea typeface="+mn-ea"/>
                <a:cs typeface="+mn-cs"/>
              </a:rPr>
              <a:t>Robins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1" i="0" u="sng"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WR-ALC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78</a:t>
            </a:r>
            <a:r>
              <a:rPr kumimoji="0" lang="en-US" altLang="en-US" sz="1100" b="0" i="0" u="none" strike="noStrike" kern="1200" cap="none" spc="0" normalizeH="0" baseline="30000" noProof="0" dirty="0">
                <a:ln>
                  <a:noFill/>
                </a:ln>
                <a:solidFill>
                  <a:srgbClr val="000000"/>
                </a:solidFill>
                <a:effectLst/>
                <a:uLnTx/>
                <a:uFillTx/>
                <a:latin typeface="Arial Narrow" pitchFamily="34" charset="0"/>
                <a:ea typeface="+mn-ea"/>
                <a:cs typeface="+mn-cs"/>
              </a:rPr>
              <a:t>nd</a:t>
            </a: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 ABW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638</a:t>
            </a:r>
            <a:r>
              <a:rPr kumimoji="0" lang="en-US" altLang="en-US" sz="1100" b="0" i="0" u="none" strike="noStrike" kern="1200" cap="none" spc="0" normalizeH="0" baseline="30000" noProof="0" dirty="0">
                <a:ln>
                  <a:noFill/>
                </a:ln>
                <a:solidFill>
                  <a:srgbClr val="000000"/>
                </a:solidFill>
                <a:effectLst/>
                <a:uLnTx/>
                <a:uFillTx/>
                <a:latin typeface="Arial Narrow" pitchFamily="34" charset="0"/>
                <a:ea typeface="+mn-ea"/>
                <a:cs typeface="+mn-cs"/>
              </a:rPr>
              <a:t>th</a:t>
            </a: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 SCMG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F-15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E-8</a:t>
            </a: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C-17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U-2</a:t>
            </a: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C-5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C-130</a:t>
            </a: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C2ISR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SOF/PR</a:t>
            </a: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Support Equipment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Vehicles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Automatic Test Sets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Electronic Warfare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smtClean="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smtClean="0">
                <a:ln>
                  <a:noFill/>
                </a:ln>
                <a:solidFill>
                  <a:srgbClr val="000000"/>
                </a:solidFill>
                <a:effectLst/>
                <a:uLnTx/>
                <a:uFillTx/>
                <a:latin typeface="Arial Narrow" pitchFamily="34" charset="0"/>
                <a:ea typeface="+mn-ea"/>
                <a:cs typeface="+mn-cs"/>
              </a:rPr>
              <a:t>FY21 </a:t>
            </a: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rPr>
              <a:t>Results: $6.4B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rPr>
              <a:t>(AFSC $719M; AFLCMC $5.7B)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smtClean="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rPr>
              <a:t>$</a:t>
            </a:r>
            <a:r>
              <a:rPr kumimoji="0" lang="en-US" altLang="en-US" sz="1200" b="1" i="0" u="none" strike="noStrike" kern="1200" cap="none" spc="0" normalizeH="0" baseline="0" noProof="0" dirty="0" smtClean="0">
                <a:ln>
                  <a:noFill/>
                </a:ln>
                <a:solidFill>
                  <a:srgbClr val="000000"/>
                </a:solidFill>
                <a:effectLst/>
                <a:uLnTx/>
                <a:uFillTx/>
                <a:latin typeface="Arial Narrow" pitchFamily="34" charset="0"/>
                <a:ea typeface="+mn-ea"/>
                <a:cs typeface="+mn-cs"/>
              </a:rPr>
              <a:t>1.3B </a:t>
            </a: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rPr>
              <a:t>to SB</a:t>
            </a:r>
          </a:p>
        </p:txBody>
      </p:sp>
      <p:sp>
        <p:nvSpPr>
          <p:cNvPr id="9" name="TextBox 10"/>
          <p:cNvSpPr txBox="1">
            <a:spLocks noChangeArrowheads="1"/>
          </p:cNvSpPr>
          <p:nvPr/>
        </p:nvSpPr>
        <p:spPr bwMode="auto">
          <a:xfrm>
            <a:off x="7130142" y="1436914"/>
            <a:ext cx="1167191"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b="1">
                <a:solidFill>
                  <a:srgbClr val="000000"/>
                </a:solidFill>
                <a:latin typeface="Arial" charset="0"/>
              </a:defRPr>
            </a:lvl1pPr>
            <a:lvl2pPr marL="742950" indent="-285750" eaLnBrk="0" hangingPunct="0">
              <a:spcBef>
                <a:spcPct val="20000"/>
              </a:spcBef>
              <a:buChar char="–"/>
              <a:defRPr sz="2400" b="1">
                <a:solidFill>
                  <a:srgbClr val="000000"/>
                </a:solidFill>
                <a:latin typeface="Arial" charset="0"/>
              </a:defRPr>
            </a:lvl2pPr>
            <a:lvl3pPr marL="1143000" indent="-228600" eaLnBrk="0" hangingPunct="0">
              <a:spcBef>
                <a:spcPct val="20000"/>
              </a:spcBef>
              <a:buChar char="•"/>
              <a:defRPr sz="2400" b="1">
                <a:solidFill>
                  <a:srgbClr val="000000"/>
                </a:solidFill>
                <a:latin typeface="Arial" charset="0"/>
              </a:defRPr>
            </a:lvl3pPr>
            <a:lvl4pPr marL="1600200" indent="-228600" eaLnBrk="0" hangingPunct="0">
              <a:spcBef>
                <a:spcPct val="20000"/>
              </a:spcBef>
              <a:buChar char="–"/>
              <a:defRPr sz="2000" b="1">
                <a:solidFill>
                  <a:srgbClr val="000000"/>
                </a:solidFill>
                <a:latin typeface="Arial" charset="0"/>
              </a:defRPr>
            </a:lvl4pPr>
            <a:lvl5pPr marL="2057400" indent="-228600" eaLnBrk="0" hangingPunct="0">
              <a:spcBef>
                <a:spcPct val="20000"/>
              </a:spcBef>
              <a:buChar char="»"/>
              <a:defRPr sz="2000" b="1">
                <a:solidFill>
                  <a:srgbClr val="000000"/>
                </a:solidFill>
                <a:latin typeface="Arial" charset="0"/>
              </a:defRPr>
            </a:lvl5pPr>
            <a:lvl6pPr marL="2514600" indent="-228600" eaLnBrk="0" fontAlgn="base" hangingPunct="0">
              <a:spcBef>
                <a:spcPct val="20000"/>
              </a:spcBef>
              <a:spcAft>
                <a:spcPct val="0"/>
              </a:spcAft>
              <a:buChar char="»"/>
              <a:defRPr sz="2000" b="1">
                <a:solidFill>
                  <a:srgbClr val="000000"/>
                </a:solidFill>
                <a:latin typeface="Arial" charset="0"/>
              </a:defRPr>
            </a:lvl6pPr>
            <a:lvl7pPr marL="2971800" indent="-228600" eaLnBrk="0" fontAlgn="base" hangingPunct="0">
              <a:spcBef>
                <a:spcPct val="20000"/>
              </a:spcBef>
              <a:spcAft>
                <a:spcPct val="0"/>
              </a:spcAft>
              <a:buChar char="»"/>
              <a:defRPr sz="2000" b="1">
                <a:solidFill>
                  <a:srgbClr val="000000"/>
                </a:solidFill>
                <a:latin typeface="Arial" charset="0"/>
              </a:defRPr>
            </a:lvl7pPr>
            <a:lvl8pPr marL="3429000" indent="-228600" eaLnBrk="0" fontAlgn="base" hangingPunct="0">
              <a:spcBef>
                <a:spcPct val="20000"/>
              </a:spcBef>
              <a:spcAft>
                <a:spcPct val="0"/>
              </a:spcAft>
              <a:buChar char="»"/>
              <a:defRPr sz="2000" b="1">
                <a:solidFill>
                  <a:srgbClr val="000000"/>
                </a:solidFill>
                <a:latin typeface="Arial" charset="0"/>
              </a:defRPr>
            </a:lvl8pPr>
            <a:lvl9pPr marL="3886200" indent="-228600" eaLnBrk="0" fontAlgn="base" hangingPunct="0">
              <a:spcBef>
                <a:spcPct val="20000"/>
              </a:spcBef>
              <a:spcAft>
                <a:spcPct val="0"/>
              </a:spcAft>
              <a:buChar char="»"/>
              <a:defRPr sz="2000" b="1">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sng" strike="noStrike" kern="1200" cap="none" spc="0" normalizeH="0" baseline="0" noProof="0" dirty="0">
                <a:ln>
                  <a:noFill/>
                </a:ln>
                <a:solidFill>
                  <a:srgbClr val="000000"/>
                </a:solidFill>
                <a:effectLst/>
                <a:uLnTx/>
                <a:uFillTx/>
                <a:latin typeface="Arial Narrow" pitchFamily="34" charset="0"/>
                <a:ea typeface="+mn-ea"/>
                <a:cs typeface="+mn-cs"/>
              </a:rPr>
              <a:t>Hill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1" i="0" u="sng"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OO-ALC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75</a:t>
            </a:r>
            <a:r>
              <a:rPr kumimoji="0" lang="en-US" altLang="en-US" sz="1100" b="0" i="0" u="none" strike="noStrike" kern="1200" cap="none" spc="0" normalizeH="0" baseline="30000" noProof="0" dirty="0">
                <a:ln>
                  <a:noFill/>
                </a:ln>
                <a:solidFill>
                  <a:srgbClr val="000000"/>
                </a:solidFill>
                <a:effectLst/>
                <a:uLnTx/>
                <a:uFillTx/>
                <a:latin typeface="Arial Narrow" pitchFamily="34" charset="0"/>
                <a:ea typeface="+mn-ea"/>
                <a:cs typeface="+mn-cs"/>
              </a:rPr>
              <a:t>nd</a:t>
            </a: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 ABW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748</a:t>
            </a:r>
            <a:r>
              <a:rPr kumimoji="0" lang="en-US" altLang="en-US" sz="1100" b="0" i="0" u="none" strike="noStrike" kern="1200" cap="none" spc="0" normalizeH="0" baseline="30000" noProof="0" dirty="0">
                <a:ln>
                  <a:noFill/>
                </a:ln>
                <a:solidFill>
                  <a:srgbClr val="000000"/>
                </a:solidFill>
                <a:effectLst/>
                <a:uLnTx/>
                <a:uFillTx/>
                <a:latin typeface="Arial Narrow" pitchFamily="34" charset="0"/>
                <a:ea typeface="+mn-ea"/>
                <a:cs typeface="+mn-cs"/>
              </a:rPr>
              <a:t>th</a:t>
            </a: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 SCMG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F-16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A-10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F-22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MAPA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Space &amp; C3I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rPr>
              <a:t>Munitions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Narrow" pitchFamily="34" charset="0"/>
                <a:ea typeface="+mn-ea"/>
                <a:cs typeface="+mn-cs"/>
              </a:rPr>
              <a:t>AFNWC</a:t>
            </a:r>
            <a:endParaRPr kumimoji="0" lang="en-US" alt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smtClean="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smtClean="0">
                <a:ln>
                  <a:noFill/>
                </a:ln>
                <a:solidFill>
                  <a:srgbClr val="000000"/>
                </a:solidFill>
                <a:effectLst/>
                <a:uLnTx/>
                <a:uFillTx/>
                <a:latin typeface="Arial Narrow" pitchFamily="34" charset="0"/>
                <a:ea typeface="+mn-ea"/>
                <a:cs typeface="+mn-cs"/>
              </a:rPr>
              <a:t>FY21 </a:t>
            </a: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rPr>
              <a:t>Results: $4.1B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rPr>
              <a:t>(AFSC $653M; AFLCMC $1.6B; AFNWC $1.9M)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n-ea"/>
                <a:cs typeface="+mn-cs"/>
              </a:rPr>
              <a:t>$542M to SB</a:t>
            </a:r>
          </a:p>
        </p:txBody>
      </p:sp>
      <p:pic>
        <p:nvPicPr>
          <p:cNvPr id="10" name="Picture 2" descr="http://www.afsc.af.mil/shared/media/ggallery/webgraphic/2012/07/AFG-120711-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9607" y="1817914"/>
            <a:ext cx="597491" cy="5061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6447" y="3004457"/>
            <a:ext cx="550651" cy="54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FNWC Emblem 2 cop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6447" y="4319149"/>
            <a:ext cx="550652" cy="53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11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498464" y="47625"/>
            <a:ext cx="6152603" cy="1143000"/>
          </a:xfrm>
        </p:spPr>
        <p:txBody>
          <a:bodyPr/>
          <a:lstStyle/>
          <a:p>
            <a:r>
              <a:rPr lang="en-US" dirty="0"/>
              <a:t>AFSC/SB Organization</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8" name="TextBox 7"/>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p:cNvSpPr/>
          <p:nvPr/>
        </p:nvSpPr>
        <p:spPr bwMode="auto">
          <a:xfrm>
            <a:off x="5132132" y="1850571"/>
            <a:ext cx="2590799" cy="66403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3333CC"/>
                </a:solidFill>
                <a:effectLst/>
                <a:uLnTx/>
                <a:uFillTx/>
                <a:latin typeface="Arial Narrow" pitchFamily="34" charset="0"/>
                <a:ea typeface="+mn-ea"/>
                <a:cs typeface="+mn-cs"/>
              </a:rPr>
              <a:t>AFSC/SB </a:t>
            </a: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Director</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Mr. </a:t>
            </a:r>
            <a:r>
              <a:rPr kumimoji="0" lang="en-US" sz="1100" b="1" i="0" u="none" strike="noStrike" kern="1200" cap="none" spc="0" normalizeH="0" baseline="0" noProof="0" smtClean="0">
                <a:ln>
                  <a:noFill/>
                </a:ln>
                <a:solidFill>
                  <a:srgbClr val="3333CC"/>
                </a:solidFill>
                <a:effectLst/>
                <a:uLnTx/>
                <a:uFillTx/>
                <a:latin typeface="Arial Narrow" pitchFamily="34" charset="0"/>
                <a:ea typeface="+mn-ea"/>
                <a:cs typeface="+mn-cs"/>
              </a:rPr>
              <a:t>Ronald (Ronnie) </a:t>
            </a: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Hobbs</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3333CC"/>
                </a:solidFill>
                <a:effectLst/>
                <a:uLnTx/>
                <a:uFillTx/>
                <a:latin typeface="Arial Narrow" pitchFamily="34" charset="0"/>
                <a:ea typeface="+mn-ea"/>
                <a:cs typeface="+mn-cs"/>
              </a:rPr>
              <a:t>DSN </a:t>
            </a: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339-2601 Com (405) 739-2601</a:t>
            </a:r>
          </a:p>
        </p:txBody>
      </p:sp>
      <p:sp>
        <p:nvSpPr>
          <p:cNvPr id="9" name="Rectangle 8"/>
          <p:cNvSpPr/>
          <p:nvPr/>
        </p:nvSpPr>
        <p:spPr bwMode="auto">
          <a:xfrm>
            <a:off x="5338960" y="2526849"/>
            <a:ext cx="2177141" cy="65994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3333CC"/>
                </a:solidFill>
                <a:effectLst/>
                <a:uLnTx/>
                <a:uFillTx/>
                <a:latin typeface="Arial Narrow" pitchFamily="34" charset="0"/>
                <a:ea typeface="+mn-ea"/>
                <a:cs typeface="+mn-cs"/>
              </a:rPr>
              <a:t>AFSC/SB </a:t>
            </a: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Director</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Ronnie Hobbs</a:t>
            </a:r>
            <a:endParaRPr kumimoji="0" lang="en-US" sz="1100" b="1" i="0" u="none" strike="noStrike" kern="1200" cap="none" spc="0" normalizeH="0" baseline="0" noProof="0" dirty="0">
              <a:ln>
                <a:noFill/>
              </a:ln>
              <a:solidFill>
                <a:srgbClr val="3333CC"/>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DSN 339-2601 Com (405) 739-2601</a:t>
            </a:r>
          </a:p>
        </p:txBody>
      </p:sp>
      <p:sp>
        <p:nvSpPr>
          <p:cNvPr id="10" name="Rectangle 9"/>
          <p:cNvSpPr/>
          <p:nvPr/>
        </p:nvSpPr>
        <p:spPr bwMode="auto">
          <a:xfrm>
            <a:off x="5338959" y="3120800"/>
            <a:ext cx="2177142" cy="56197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3333CC"/>
                </a:solidFill>
                <a:effectLst/>
                <a:uLnTx/>
                <a:uFillTx/>
                <a:latin typeface="Arial Narrow" pitchFamily="34" charset="0"/>
                <a:ea typeface="+mn-ea"/>
                <a:cs typeface="+mn-cs"/>
              </a:rPr>
              <a:t>Ms. Stacy </a:t>
            </a: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Cochran</a:t>
            </a:r>
            <a:endParaRPr kumimoji="0" lang="en-US" sz="1100" b="1" i="0" u="none" strike="noStrike" kern="1200" cap="none" spc="0" normalizeH="0" baseline="0" noProof="0" dirty="0">
              <a:ln>
                <a:noFill/>
              </a:ln>
              <a:solidFill>
                <a:srgbClr val="3333CC"/>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Source Development Specialist</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DSN 339-7243 Com (405) 739-7243</a:t>
            </a:r>
          </a:p>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1" name="Rectangle 10"/>
          <p:cNvSpPr/>
          <p:nvPr/>
        </p:nvSpPr>
        <p:spPr bwMode="auto">
          <a:xfrm>
            <a:off x="5338957" y="3682772"/>
            <a:ext cx="2177149" cy="55585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Ms. Susan Thomas</a:t>
            </a:r>
            <a:endParaRPr kumimoji="0" lang="en-US" sz="1100" b="1" i="0" u="none" strike="noStrike" kern="1200" cap="none" spc="0" normalizeH="0" baseline="0" noProof="0" dirty="0">
              <a:ln>
                <a:noFill/>
              </a:ln>
              <a:solidFill>
                <a:srgbClr val="3333CC"/>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Small Business Professional</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DSN </a:t>
            </a:r>
            <a:r>
              <a:rPr kumimoji="0" lang="en-US" sz="1100" b="0" i="0" u="none" strike="noStrike" kern="1200" cap="none" spc="0" normalizeH="0" baseline="0" noProof="0" dirty="0" smtClean="0">
                <a:ln>
                  <a:noFill/>
                </a:ln>
                <a:solidFill>
                  <a:srgbClr val="3333CC"/>
                </a:solidFill>
                <a:effectLst/>
                <a:uLnTx/>
                <a:uFillTx/>
                <a:latin typeface="Arial Narrow" pitchFamily="34" charset="0"/>
                <a:ea typeface="+mn-ea"/>
                <a:cs typeface="+mn-cs"/>
              </a:rPr>
              <a:t>339-5242 </a:t>
            </a: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Com (405) </a:t>
            </a:r>
            <a:r>
              <a:rPr kumimoji="0" lang="en-US" sz="1100" b="0" i="0" u="none" strike="noStrike" kern="1200" cap="none" spc="0" normalizeH="0" baseline="0" noProof="0" dirty="0" smtClean="0">
                <a:ln>
                  <a:noFill/>
                </a:ln>
                <a:solidFill>
                  <a:srgbClr val="3333CC"/>
                </a:solidFill>
                <a:effectLst/>
                <a:uLnTx/>
                <a:uFillTx/>
                <a:latin typeface="Arial Narrow" pitchFamily="34" charset="0"/>
                <a:ea typeface="+mn-ea"/>
                <a:cs typeface="+mn-cs"/>
              </a:rPr>
              <a:t>739-5242</a:t>
            </a:r>
            <a:endPar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2" name="Rectangle 11"/>
          <p:cNvSpPr/>
          <p:nvPr/>
        </p:nvSpPr>
        <p:spPr bwMode="auto">
          <a:xfrm>
            <a:off x="5338957" y="4238627"/>
            <a:ext cx="2177145" cy="56197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VACANT</a:t>
            </a:r>
            <a:endParaRPr kumimoji="0" lang="en-US" sz="1100" b="1" i="0" u="none" strike="noStrike" kern="1200" cap="none" spc="0" normalizeH="0" baseline="0" noProof="0" dirty="0">
              <a:ln>
                <a:noFill/>
              </a:ln>
              <a:solidFill>
                <a:srgbClr val="3333CC"/>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Small Business Professional</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DSN </a:t>
            </a:r>
            <a:r>
              <a:rPr kumimoji="0" lang="en-US" sz="1100" b="0" i="0" u="none" strike="noStrike" kern="1200" cap="none" spc="0" normalizeH="0" baseline="0" noProof="0" dirty="0" smtClean="0">
                <a:ln>
                  <a:noFill/>
                </a:ln>
                <a:solidFill>
                  <a:srgbClr val="3333CC"/>
                </a:solidFill>
                <a:effectLst/>
                <a:uLnTx/>
                <a:uFillTx/>
                <a:latin typeface="Arial Narrow" pitchFamily="34" charset="0"/>
                <a:ea typeface="+mn-ea"/>
                <a:cs typeface="+mn-cs"/>
              </a:rPr>
              <a:t>339-2604 </a:t>
            </a: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Com (405) </a:t>
            </a:r>
            <a:r>
              <a:rPr kumimoji="0" lang="en-US" sz="1100" b="0" i="0" u="none" strike="noStrike" kern="1200" cap="none" spc="0" normalizeH="0" baseline="0" noProof="0" dirty="0" smtClean="0">
                <a:ln>
                  <a:noFill/>
                </a:ln>
                <a:solidFill>
                  <a:srgbClr val="3333CC"/>
                </a:solidFill>
                <a:effectLst/>
                <a:uLnTx/>
                <a:uFillTx/>
                <a:latin typeface="Arial Narrow" pitchFamily="34" charset="0"/>
                <a:ea typeface="+mn-ea"/>
                <a:cs typeface="+mn-cs"/>
              </a:rPr>
              <a:t>739-2604</a:t>
            </a:r>
            <a:endPar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3" name="Rectangle 12"/>
          <p:cNvSpPr/>
          <p:nvPr/>
        </p:nvSpPr>
        <p:spPr bwMode="auto">
          <a:xfrm>
            <a:off x="5338957" y="4800598"/>
            <a:ext cx="2177145" cy="60619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smtClean="0">
              <a:ln>
                <a:noFill/>
              </a:ln>
              <a:solidFill>
                <a:srgbClr val="000000"/>
              </a:solidFill>
              <a:effectLst/>
              <a:uLnTx/>
              <a:uFillTx/>
              <a:latin typeface="Arial Narrow" pitchFamily="34" charset="0"/>
              <a:ea typeface="+mn-ea"/>
              <a:cs typeface="+mn-cs"/>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333CC"/>
                </a:solidFill>
                <a:effectLst/>
                <a:uLnTx/>
                <a:uFillTx/>
                <a:latin typeface="Arial Narrow" pitchFamily="34" charset="0"/>
                <a:ea typeface="+mn-ea"/>
                <a:cs typeface="+mn-cs"/>
              </a:rPr>
              <a:t>Ms. Maddy Thompson</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3333CC"/>
                </a:solidFill>
                <a:effectLst/>
                <a:uLnTx/>
                <a:uFillTx/>
                <a:latin typeface="Arial Narrow" pitchFamily="34" charset="0"/>
                <a:ea typeface="+mn-ea"/>
                <a:cs typeface="+mn-cs"/>
              </a:rPr>
              <a:t>Copper </a:t>
            </a: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Cap Intern</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CC"/>
                </a:solidFill>
                <a:effectLst/>
                <a:uLnTx/>
                <a:uFillTx/>
                <a:latin typeface="Arial Narrow" pitchFamily="34" charset="0"/>
                <a:ea typeface="+mn-ea"/>
                <a:cs typeface="+mn-cs"/>
              </a:rPr>
              <a:t>DSN 339-3647 Com (405) 739-3647</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788" b="1" i="0" u="none" strike="noStrike" kern="1200" cap="none" spc="0" normalizeH="0" baseline="0" noProof="0" dirty="0">
                <a:ln>
                  <a:noFill/>
                </a:ln>
                <a:solidFill>
                  <a:srgbClr val="3333CC"/>
                </a:solidFill>
                <a:effectLst/>
                <a:uLnTx/>
                <a:uFillTx/>
                <a:latin typeface="Arial Narrow" pitchFamily="34" charset="0"/>
                <a:ea typeface="+mn-ea"/>
                <a:cs typeface="+mn-cs"/>
              </a:rPr>
              <a:t> </a:t>
            </a: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4" name="Rectangle 13"/>
          <p:cNvSpPr/>
          <p:nvPr/>
        </p:nvSpPr>
        <p:spPr bwMode="auto">
          <a:xfrm>
            <a:off x="2329543" y="2514601"/>
            <a:ext cx="2168921" cy="58102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AFSC/SB-OL:R Director</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Mr. Tim </a:t>
            </a:r>
            <a:r>
              <a:rPr kumimoji="0" lang="en-US" sz="1100" b="1" i="0" u="none" strike="noStrike" kern="1200" cap="none" spc="0" normalizeH="0" baseline="0" noProof="0" dirty="0" smtClean="0">
                <a:ln>
                  <a:noFill/>
                </a:ln>
                <a:solidFill>
                  <a:srgbClr val="000000"/>
                </a:solidFill>
                <a:effectLst/>
                <a:uLnTx/>
                <a:uFillTx/>
                <a:latin typeface="Arial Narrow" pitchFamily="34" charset="0"/>
                <a:ea typeface="+mn-ea"/>
                <a:cs typeface="+mn-cs"/>
              </a:rPr>
              <a:t>Inman</a:t>
            </a: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DSN 468-7073 Com (478) 926-7073</a:t>
            </a:r>
          </a:p>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5" name="Rectangle 14"/>
          <p:cNvSpPr/>
          <p:nvPr/>
        </p:nvSpPr>
        <p:spPr bwMode="auto">
          <a:xfrm>
            <a:off x="2329542" y="3095629"/>
            <a:ext cx="2168921" cy="56197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smtClean="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Narrow" pitchFamily="34" charset="0"/>
                <a:ea typeface="+mn-ea"/>
                <a:cs typeface="+mn-cs"/>
              </a:rPr>
              <a:t>Mr</a:t>
            </a: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 Randy Miller</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Source Development Specialist</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DSN 468-5871 Com (478) 926-5871</a:t>
            </a:r>
          </a:p>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6" name="Rectangle 15"/>
          <p:cNvSpPr/>
          <p:nvPr/>
        </p:nvSpPr>
        <p:spPr bwMode="auto">
          <a:xfrm>
            <a:off x="2329541" y="3657601"/>
            <a:ext cx="2168922" cy="58102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Narrow" pitchFamily="34" charset="0"/>
                <a:ea typeface="+mn-ea"/>
                <a:cs typeface="+mn-cs"/>
              </a:rPr>
              <a:t>VACANT</a:t>
            </a: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Small Business Professional</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DSN 468-5872 Com (478) 926-5872</a:t>
            </a:r>
          </a:p>
        </p:txBody>
      </p:sp>
      <p:sp>
        <p:nvSpPr>
          <p:cNvPr id="17" name="Rectangle 16"/>
          <p:cNvSpPr/>
          <p:nvPr/>
        </p:nvSpPr>
        <p:spPr bwMode="auto">
          <a:xfrm>
            <a:off x="2329543" y="4219574"/>
            <a:ext cx="2168920" cy="63137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Narrow" pitchFamily="34" charset="0"/>
                <a:ea typeface="+mn-ea"/>
                <a:cs typeface="+mn-cs"/>
              </a:rPr>
              <a:t>Ms. LaVetta </a:t>
            </a: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Williams</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Small Business Professional</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DSN 468-9526 Com (478) 926-9526</a:t>
            </a:r>
          </a:p>
        </p:txBody>
      </p:sp>
      <p:sp>
        <p:nvSpPr>
          <p:cNvPr id="18" name="Rectangle 17"/>
          <p:cNvSpPr/>
          <p:nvPr/>
        </p:nvSpPr>
        <p:spPr bwMode="auto">
          <a:xfrm>
            <a:off x="8356600" y="2514602"/>
            <a:ext cx="2603500" cy="58102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AFSC/SB-OL:H Director</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Mr. </a:t>
            </a:r>
            <a:r>
              <a:rPr kumimoji="0" lang="en-US" sz="1100" b="1" i="0" u="none" strike="noStrike" kern="1200" cap="none" spc="0" normalizeH="0" baseline="0" noProof="0" dirty="0" smtClean="0">
                <a:ln>
                  <a:noFill/>
                </a:ln>
                <a:solidFill>
                  <a:srgbClr val="000000"/>
                </a:solidFill>
                <a:effectLst/>
                <a:uLnTx/>
                <a:uFillTx/>
                <a:latin typeface="Arial Narrow" pitchFamily="34" charset="0"/>
                <a:ea typeface="+mn-ea"/>
                <a:cs typeface="+mn-cs"/>
              </a:rPr>
              <a:t>Lynn Garrett</a:t>
            </a: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DSN 777- 4893 Com (801) 777-4143</a:t>
            </a:r>
          </a:p>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9" name="Rectangle 18"/>
          <p:cNvSpPr/>
          <p:nvPr/>
        </p:nvSpPr>
        <p:spPr bwMode="auto">
          <a:xfrm>
            <a:off x="8356600" y="3095629"/>
            <a:ext cx="2603500" cy="56197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Ms. Tracey Beringer</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Small Business Professional</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DSN 777-2211 Com (801) 777-2211</a:t>
            </a:r>
          </a:p>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0" name="Rectangle 19"/>
          <p:cNvSpPr/>
          <p:nvPr/>
        </p:nvSpPr>
        <p:spPr bwMode="auto">
          <a:xfrm>
            <a:off x="8356600" y="3657601"/>
            <a:ext cx="2603500" cy="58102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Narrow" pitchFamily="34" charset="0"/>
                <a:ea typeface="+mn-ea"/>
                <a:cs typeface="+mn-cs"/>
              </a:rPr>
              <a:t>VACANT</a:t>
            </a: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Small Business Professional</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DSN 777-3447 Com (801) 777-3447</a:t>
            </a:r>
          </a:p>
        </p:txBody>
      </p:sp>
      <p:sp>
        <p:nvSpPr>
          <p:cNvPr id="21" name="Rectangle 20"/>
          <p:cNvSpPr/>
          <p:nvPr/>
        </p:nvSpPr>
        <p:spPr bwMode="auto">
          <a:xfrm>
            <a:off x="8356600" y="4219573"/>
            <a:ext cx="2603500" cy="6313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Ms. Alysha Caldwell</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Source Development Specialist</a:t>
            </a:r>
          </a:p>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rPr>
              <a:t>DSN 777-9993 Com (801) 777-9993</a:t>
            </a:r>
          </a:p>
        </p:txBody>
      </p:sp>
      <p:cxnSp>
        <p:nvCxnSpPr>
          <p:cNvPr id="22" name="Elbow Connector 34"/>
          <p:cNvCxnSpPr>
            <a:cxnSpLocks noChangeShapeType="1"/>
            <a:stCxn id="7" idx="1"/>
            <a:endCxn id="14" idx="0"/>
          </p:cNvCxnSpPr>
          <p:nvPr/>
        </p:nvCxnSpPr>
        <p:spPr bwMode="auto">
          <a:xfrm rot="10800000" flipV="1">
            <a:off x="3414004" y="2182585"/>
            <a:ext cx="1718128" cy="332015"/>
          </a:xfrm>
          <a:prstGeom prst="bentConnector2">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4" name="Elbow Connector 34"/>
          <p:cNvCxnSpPr>
            <a:cxnSpLocks noChangeShapeType="1"/>
            <a:stCxn id="18" idx="0"/>
            <a:endCxn id="7" idx="3"/>
          </p:cNvCxnSpPr>
          <p:nvPr/>
        </p:nvCxnSpPr>
        <p:spPr bwMode="auto">
          <a:xfrm rot="16200000" flipV="1">
            <a:off x="8524633" y="1380884"/>
            <a:ext cx="332016" cy="1935419"/>
          </a:xfrm>
          <a:prstGeom prst="bentConnector2">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8208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498464" y="47625"/>
            <a:ext cx="6152603" cy="1143000"/>
          </a:xfrm>
        </p:spPr>
        <p:txBody>
          <a:bodyPr/>
          <a:lstStyle/>
          <a:p>
            <a:r>
              <a:rPr lang="en-US" dirty="0"/>
              <a:t>Questions</a:t>
            </a:r>
            <a:endParaRPr lang="en-US" sz="3200" dirty="0"/>
          </a:p>
        </p:txBody>
      </p:sp>
      <p:sp>
        <p:nvSpPr>
          <p:cNvPr id="5" name="Content Placeholder 2"/>
          <p:cNvSpPr>
            <a:spLocks noGrp="1"/>
          </p:cNvSpPr>
          <p:nvPr>
            <p:ph idx="1"/>
          </p:nvPr>
        </p:nvSpPr>
        <p:spPr>
          <a:xfrm>
            <a:off x="387060" y="1428750"/>
            <a:ext cx="11255154" cy="4313238"/>
          </a:xfrm>
        </p:spPr>
        <p:txBody>
          <a:bodyPr/>
          <a:lstStyle/>
          <a:p>
            <a:pPr marL="0" indent="0" algn="ctr">
              <a:buNone/>
            </a:pPr>
            <a:r>
              <a:rPr lang="en-US" altLang="en-US" dirty="0">
                <a:solidFill>
                  <a:schemeClr val="accent5">
                    <a:lumMod val="50000"/>
                  </a:schemeClr>
                </a:solidFill>
              </a:rPr>
              <a:t>Visit AFSC/SB Website:</a:t>
            </a:r>
          </a:p>
          <a:p>
            <a:pPr marL="0" indent="0" algn="ctr">
              <a:buNone/>
            </a:pPr>
            <a:r>
              <a:rPr lang="en-US" altLang="en-US" dirty="0">
                <a:solidFill>
                  <a:schemeClr val="accent5">
                    <a:lumMod val="50000"/>
                  </a:schemeClr>
                </a:solidFill>
                <a:hlinkClick r:id="rId3"/>
              </a:rPr>
              <a:t>https:www.afsc.af.mil/units/sbo.aspx</a:t>
            </a:r>
            <a:endParaRPr lang="en-US" altLang="en-US" dirty="0">
              <a:solidFill>
                <a:schemeClr val="accent5">
                  <a:lumMod val="50000"/>
                </a:schemeClr>
              </a:solidFill>
            </a:endParaRPr>
          </a:p>
          <a:p>
            <a:pPr marL="0" indent="0" algn="ctr">
              <a:buNone/>
            </a:pPr>
            <a:endParaRPr lang="en-US" altLang="en-US" dirty="0">
              <a:solidFill>
                <a:schemeClr val="accent5">
                  <a:lumMod val="50000"/>
                </a:schemeClr>
              </a:solidFill>
            </a:endParaRPr>
          </a:p>
          <a:p>
            <a:pPr marL="0" indent="0" algn="ctr">
              <a:buNone/>
            </a:pPr>
            <a:r>
              <a:rPr lang="en-US" altLang="en-US" dirty="0">
                <a:solidFill>
                  <a:schemeClr val="accent5">
                    <a:lumMod val="50000"/>
                  </a:schemeClr>
                </a:solidFill>
              </a:rPr>
              <a:t>AFSC/SB Workflow email:</a:t>
            </a:r>
          </a:p>
          <a:p>
            <a:pPr marL="0" indent="0" algn="ctr">
              <a:buNone/>
            </a:pPr>
            <a:r>
              <a:rPr lang="en-US" altLang="en-US" dirty="0">
                <a:solidFill>
                  <a:schemeClr val="accent5">
                    <a:lumMod val="50000"/>
                  </a:schemeClr>
                </a:solidFill>
                <a:hlinkClick r:id="rId4"/>
              </a:rPr>
              <a:t>Afsc/sb/workflow@us.af.mil</a:t>
            </a:r>
            <a:endParaRPr lang="en-US" altLang="en-US" dirty="0">
              <a:solidFill>
                <a:schemeClr val="accent5">
                  <a:lumMod val="50000"/>
                </a:schemeClr>
              </a:solidFill>
            </a:endParaRPr>
          </a:p>
          <a:p>
            <a:pPr marL="0" indent="0" algn="ctr">
              <a:buNone/>
            </a:pPr>
            <a:endParaRPr lang="en-US" altLang="en-US" dirty="0">
              <a:solidFill>
                <a:schemeClr val="accent5">
                  <a:lumMod val="50000"/>
                </a:schemeClr>
              </a:solidFill>
            </a:endParaRPr>
          </a:p>
          <a:p>
            <a:pPr marL="0" indent="0" algn="ctr">
              <a:buNone/>
            </a:pPr>
            <a:r>
              <a:rPr lang="en-US" altLang="en-US" dirty="0">
                <a:solidFill>
                  <a:schemeClr val="accent5">
                    <a:lumMod val="50000"/>
                  </a:schemeClr>
                </a:solidFill>
              </a:rPr>
              <a:t>Phone:  </a:t>
            </a:r>
            <a:r>
              <a:rPr lang="en-US" altLang="en-US" dirty="0" smtClean="0">
                <a:solidFill>
                  <a:schemeClr val="accent5">
                    <a:lumMod val="50000"/>
                  </a:schemeClr>
                </a:solidFill>
              </a:rPr>
              <a:t>405-739-2601</a:t>
            </a:r>
            <a:endParaRPr lang="en-US" altLang="en-US" dirty="0">
              <a:solidFill>
                <a:schemeClr val="accent5">
                  <a:lumMod val="50000"/>
                </a:schemeClr>
              </a:solidFill>
            </a:endParaRPr>
          </a:p>
          <a:p>
            <a:pPr marL="0" indent="0">
              <a:buNone/>
            </a:pPr>
            <a:endParaRPr lang="en-US" altLang="en-US" b="0" dirty="0">
              <a:solidFill>
                <a:schemeClr val="accent5">
                  <a:lumMod val="50000"/>
                </a:schemeClr>
              </a:solidFill>
            </a:endParaRP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8" name="TextBox 7"/>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49941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eaLnBrk="0" hangingPunct="0">
              <a:defRPr/>
            </a:pPr>
            <a:fld id="{B5E6CACA-09AB-49BC-8429-8308382B75D4}" type="slidenum">
              <a:rPr lang="en-US" dirty="0" smtClean="0">
                <a:solidFill>
                  <a:srgbClr val="FFFFFF">
                    <a:lumMod val="50000"/>
                  </a:srgbClr>
                </a:solidFill>
              </a:rPr>
              <a:pPr eaLnBrk="0" hangingPunct="0">
                <a:defRPr/>
              </a:pPr>
              <a:t>18</a:t>
            </a:fld>
            <a:endParaRPr lang="en-US" dirty="0">
              <a:solidFill>
                <a:srgbClr val="FFFFFF">
                  <a:lumMod val="50000"/>
                </a:srgbClr>
              </a:solidFill>
            </a:endParaRP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0502" y="1764792"/>
            <a:ext cx="3490996" cy="3492791"/>
          </a:xfrm>
          <a:prstGeom prst="rect">
            <a:avLst/>
          </a:prstGeom>
        </p:spPr>
      </p:pic>
    </p:spTree>
    <p:extLst>
      <p:ext uri="{BB962C8B-B14F-4D97-AF65-F5344CB8AC3E}">
        <p14:creationId xmlns:p14="http://schemas.microsoft.com/office/powerpoint/2010/main" val="4106807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88018" y="1164907"/>
            <a:ext cx="3192145" cy="158750"/>
          </a:xfrm>
          <a:prstGeom prst="rect">
            <a:avLst/>
          </a:prstGeom>
        </p:spPr>
        <p:txBody>
          <a:bodyPr vert="horz" wrap="square" lIns="0" tIns="0" rIns="0" bIns="0" rtlCol="0">
            <a:spAutoFit/>
          </a:bodyPr>
          <a:lstStyle/>
          <a:p>
            <a:pPr marL="0" marR="0" lvl="0" indent="0" defTabSz="914400" eaLnBrk="1" fontAlgn="auto" latinLnBrk="0" hangingPunct="1">
              <a:lnSpc>
                <a:spcPts val="1225"/>
              </a:lnSpc>
              <a:spcBef>
                <a:spcPts val="0"/>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72517" y="0"/>
            <a:ext cx="1477010" cy="1391285"/>
            <a:chOff x="10572517" y="0"/>
            <a:chExt cx="1477010" cy="1391285"/>
          </a:xfrm>
        </p:grpSpPr>
        <p:pic>
          <p:nvPicPr>
            <p:cNvPr id="4" name="object 4"/>
            <p:cNvPicPr/>
            <p:nvPr/>
          </p:nvPicPr>
          <p:blipFill>
            <a:blip r:embed="rId2" cstate="print"/>
            <a:stretch>
              <a:fillRect/>
            </a:stretch>
          </p:blipFill>
          <p:spPr>
            <a:xfrm>
              <a:off x="10572517" y="0"/>
              <a:ext cx="1476839" cy="1391151"/>
            </a:xfrm>
            <a:prstGeom prst="rect">
              <a:avLst/>
            </a:prstGeom>
          </p:spPr>
        </p:pic>
        <p:pic>
          <p:nvPicPr>
            <p:cNvPr id="5" name="object 5"/>
            <p:cNvPicPr/>
            <p:nvPr/>
          </p:nvPicPr>
          <p:blipFill>
            <a:blip r:embed="rId3" cstate="print"/>
            <a:stretch>
              <a:fillRect/>
            </a:stretch>
          </p:blipFill>
          <p:spPr>
            <a:xfrm>
              <a:off x="10810874" y="152400"/>
              <a:ext cx="952500" cy="952500"/>
            </a:xfrm>
            <a:prstGeom prst="rect">
              <a:avLst/>
            </a:prstGeom>
          </p:spPr>
        </p:pic>
      </p:grpSp>
      <p:grpSp>
        <p:nvGrpSpPr>
          <p:cNvPr id="6" name="object 6"/>
          <p:cNvGrpSpPr/>
          <p:nvPr/>
        </p:nvGrpSpPr>
        <p:grpSpPr>
          <a:xfrm>
            <a:off x="0" y="0"/>
            <a:ext cx="12192000" cy="6858000"/>
            <a:chOff x="0" y="0"/>
            <a:chExt cx="12192000" cy="6858000"/>
          </a:xfrm>
        </p:grpSpPr>
        <p:pic>
          <p:nvPicPr>
            <p:cNvPr id="7" name="object 7"/>
            <p:cNvPicPr/>
            <p:nvPr/>
          </p:nvPicPr>
          <p:blipFill>
            <a:blip r:embed="rId4" cstate="print"/>
            <a:stretch>
              <a:fillRect/>
            </a:stretch>
          </p:blipFill>
          <p:spPr>
            <a:xfrm>
              <a:off x="85724" y="0"/>
              <a:ext cx="1581150" cy="1438275"/>
            </a:xfrm>
            <a:prstGeom prst="rect">
              <a:avLst/>
            </a:prstGeom>
          </p:spPr>
        </p:pic>
        <p:pic>
          <p:nvPicPr>
            <p:cNvPr id="8" name="object 8"/>
            <p:cNvPicPr/>
            <p:nvPr/>
          </p:nvPicPr>
          <p:blipFill>
            <a:blip r:embed="rId5" cstate="print"/>
            <a:stretch>
              <a:fillRect/>
            </a:stretch>
          </p:blipFill>
          <p:spPr>
            <a:xfrm>
              <a:off x="361950" y="152400"/>
              <a:ext cx="981075" cy="962025"/>
            </a:xfrm>
            <a:prstGeom prst="rect">
              <a:avLst/>
            </a:prstGeom>
          </p:spPr>
        </p:pic>
        <p:pic>
          <p:nvPicPr>
            <p:cNvPr id="9" name="object 9"/>
            <p:cNvPicPr/>
            <p:nvPr/>
          </p:nvPicPr>
          <p:blipFill>
            <a:blip r:embed="rId6" cstate="print"/>
            <a:stretch>
              <a:fillRect/>
            </a:stretch>
          </p:blipFill>
          <p:spPr>
            <a:xfrm>
              <a:off x="0" y="0"/>
              <a:ext cx="12191999" cy="6857998"/>
            </a:xfrm>
            <a:prstGeom prst="rect">
              <a:avLst/>
            </a:prstGeom>
          </p:spPr>
        </p:pic>
        <p:pic>
          <p:nvPicPr>
            <p:cNvPr id="10" name="object 10"/>
            <p:cNvPicPr/>
            <p:nvPr/>
          </p:nvPicPr>
          <p:blipFill>
            <a:blip r:embed="rId7" cstate="print"/>
            <a:stretch>
              <a:fillRect/>
            </a:stretch>
          </p:blipFill>
          <p:spPr>
            <a:xfrm>
              <a:off x="6429375" y="6086475"/>
              <a:ext cx="5176901" cy="771525"/>
            </a:xfrm>
            <a:prstGeom prst="rect">
              <a:avLst/>
            </a:prstGeom>
          </p:spPr>
        </p:pic>
      </p:grpSp>
      <p:sp>
        <p:nvSpPr>
          <p:cNvPr id="11" name="object 11"/>
          <p:cNvSpPr txBox="1"/>
          <p:nvPr/>
        </p:nvSpPr>
        <p:spPr>
          <a:xfrm>
            <a:off x="6687566" y="6222365"/>
            <a:ext cx="4626610" cy="518159"/>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3200" b="0" i="1" u="none" strike="noStrike" kern="0" cap="none" spc="0" normalizeH="0" baseline="0" noProof="0" dirty="0">
                <a:ln>
                  <a:noFill/>
                </a:ln>
                <a:solidFill>
                  <a:srgbClr val="001F5F"/>
                </a:solidFill>
                <a:effectLst/>
                <a:uLnTx/>
                <a:uFillTx/>
                <a:latin typeface="Sitka Heading"/>
                <a:cs typeface="Sitka Heading"/>
              </a:rPr>
              <a:t>Built</a:t>
            </a:r>
            <a:r>
              <a:rPr kumimoji="0" sz="3200" b="0" i="1" u="none" strike="noStrike" kern="0" cap="none" spc="-95" normalizeH="0" baseline="0" noProof="0" dirty="0">
                <a:ln>
                  <a:noFill/>
                </a:ln>
                <a:solidFill>
                  <a:srgbClr val="001F5F"/>
                </a:solidFill>
                <a:effectLst/>
                <a:uLnTx/>
                <a:uFillTx/>
                <a:latin typeface="Sitka Heading"/>
                <a:cs typeface="Sitka Heading"/>
              </a:rPr>
              <a:t> </a:t>
            </a:r>
            <a:r>
              <a:rPr kumimoji="0" sz="3200" b="0" i="1" u="none" strike="noStrike" kern="0" cap="none" spc="0" normalizeH="0" baseline="0" noProof="0" dirty="0">
                <a:ln>
                  <a:noFill/>
                </a:ln>
                <a:solidFill>
                  <a:srgbClr val="001F5F"/>
                </a:solidFill>
                <a:effectLst/>
                <a:uLnTx/>
                <a:uFillTx/>
                <a:latin typeface="Sitka Heading"/>
                <a:cs typeface="Sitka Heading"/>
              </a:rPr>
              <a:t>Right,</a:t>
            </a:r>
            <a:r>
              <a:rPr kumimoji="0" sz="3200" b="0" i="1" u="none" strike="noStrike" kern="0" cap="none" spc="-100" normalizeH="0" baseline="0" noProof="0" dirty="0">
                <a:ln>
                  <a:noFill/>
                </a:ln>
                <a:solidFill>
                  <a:srgbClr val="001F5F"/>
                </a:solidFill>
                <a:effectLst/>
                <a:uLnTx/>
                <a:uFillTx/>
                <a:latin typeface="Sitka Heading"/>
                <a:cs typeface="Sitka Heading"/>
              </a:rPr>
              <a:t> </a:t>
            </a:r>
            <a:r>
              <a:rPr kumimoji="0" sz="3200" b="0" i="1" u="none" strike="noStrike" kern="0" cap="none" spc="0" normalizeH="0" baseline="0" noProof="0" dirty="0">
                <a:ln>
                  <a:noFill/>
                </a:ln>
                <a:solidFill>
                  <a:srgbClr val="001F5F"/>
                </a:solidFill>
                <a:effectLst/>
                <a:uLnTx/>
                <a:uFillTx/>
                <a:latin typeface="Sitka Heading"/>
                <a:cs typeface="Sitka Heading"/>
              </a:rPr>
              <a:t>Ready</a:t>
            </a:r>
            <a:r>
              <a:rPr kumimoji="0" sz="3200" b="0" i="1" u="none" strike="noStrike" kern="0" cap="none" spc="-55" normalizeH="0" baseline="0" noProof="0" dirty="0">
                <a:ln>
                  <a:noFill/>
                </a:ln>
                <a:solidFill>
                  <a:srgbClr val="001F5F"/>
                </a:solidFill>
                <a:effectLst/>
                <a:uLnTx/>
                <a:uFillTx/>
                <a:latin typeface="Sitka Heading"/>
                <a:cs typeface="Sitka Heading"/>
              </a:rPr>
              <a:t> </a:t>
            </a:r>
            <a:r>
              <a:rPr kumimoji="0" sz="3200" b="0" i="1" u="none" strike="noStrike" kern="0" cap="none" spc="0" normalizeH="0" baseline="0" noProof="0" dirty="0">
                <a:ln>
                  <a:noFill/>
                </a:ln>
                <a:solidFill>
                  <a:srgbClr val="001F5F"/>
                </a:solidFill>
                <a:effectLst/>
                <a:uLnTx/>
                <a:uFillTx/>
                <a:latin typeface="Sitka Heading"/>
                <a:cs typeface="Sitka Heading"/>
              </a:rPr>
              <a:t>to</a:t>
            </a:r>
            <a:r>
              <a:rPr kumimoji="0" sz="3200" b="0" i="1" u="none" strike="noStrike" kern="0" cap="none" spc="-30" normalizeH="0" baseline="0" noProof="0" dirty="0">
                <a:ln>
                  <a:noFill/>
                </a:ln>
                <a:solidFill>
                  <a:srgbClr val="001F5F"/>
                </a:solidFill>
                <a:effectLst/>
                <a:uLnTx/>
                <a:uFillTx/>
                <a:latin typeface="Sitka Heading"/>
                <a:cs typeface="Sitka Heading"/>
              </a:rPr>
              <a:t> </a:t>
            </a:r>
            <a:r>
              <a:rPr kumimoji="0" sz="3200" b="0" i="1" u="none" strike="noStrike" kern="0" cap="none" spc="-10" normalizeH="0" baseline="0" noProof="0" dirty="0">
                <a:ln>
                  <a:noFill/>
                </a:ln>
                <a:solidFill>
                  <a:srgbClr val="001F5F"/>
                </a:solidFill>
                <a:effectLst/>
                <a:uLnTx/>
                <a:uFillTx/>
                <a:latin typeface="Sitka Heading"/>
                <a:cs typeface="Sitka Heading"/>
              </a:rPr>
              <a:t>Fight!</a:t>
            </a:r>
            <a:endParaRPr kumimoji="0" sz="3200" b="0" i="0" u="none" strike="noStrike" kern="0" cap="none" spc="0" normalizeH="0" baseline="0" noProof="0">
              <a:ln>
                <a:noFill/>
              </a:ln>
              <a:solidFill>
                <a:sysClr val="windowText" lastClr="000000"/>
              </a:solidFill>
              <a:effectLst/>
              <a:uLnTx/>
              <a:uFillTx/>
              <a:latin typeface="Sitka Heading"/>
              <a:cs typeface="Sitka Heading"/>
            </a:endParaRPr>
          </a:p>
        </p:txBody>
      </p:sp>
      <p:grpSp>
        <p:nvGrpSpPr>
          <p:cNvPr id="12" name="object 12"/>
          <p:cNvGrpSpPr/>
          <p:nvPr/>
        </p:nvGrpSpPr>
        <p:grpSpPr>
          <a:xfrm>
            <a:off x="38100" y="0"/>
            <a:ext cx="11292205" cy="3276600"/>
            <a:chOff x="38100" y="0"/>
            <a:chExt cx="11292205" cy="3276600"/>
          </a:xfrm>
        </p:grpSpPr>
        <p:pic>
          <p:nvPicPr>
            <p:cNvPr id="13" name="object 13"/>
            <p:cNvPicPr/>
            <p:nvPr/>
          </p:nvPicPr>
          <p:blipFill>
            <a:blip r:embed="rId8" cstate="print"/>
            <a:stretch>
              <a:fillRect/>
            </a:stretch>
          </p:blipFill>
          <p:spPr>
            <a:xfrm>
              <a:off x="38100" y="0"/>
              <a:ext cx="3448050" cy="3276600"/>
            </a:xfrm>
            <a:prstGeom prst="rect">
              <a:avLst/>
            </a:prstGeom>
          </p:spPr>
        </p:pic>
        <p:pic>
          <p:nvPicPr>
            <p:cNvPr id="14" name="object 14"/>
            <p:cNvPicPr/>
            <p:nvPr/>
          </p:nvPicPr>
          <p:blipFill>
            <a:blip r:embed="rId9" cstate="print"/>
            <a:stretch>
              <a:fillRect/>
            </a:stretch>
          </p:blipFill>
          <p:spPr>
            <a:xfrm>
              <a:off x="247650" y="28575"/>
              <a:ext cx="2847975" cy="2857500"/>
            </a:xfrm>
            <a:prstGeom prst="rect">
              <a:avLst/>
            </a:prstGeom>
          </p:spPr>
        </p:pic>
        <p:pic>
          <p:nvPicPr>
            <p:cNvPr id="15" name="object 15"/>
            <p:cNvPicPr/>
            <p:nvPr/>
          </p:nvPicPr>
          <p:blipFill>
            <a:blip r:embed="rId10" cstate="print"/>
            <a:stretch>
              <a:fillRect/>
            </a:stretch>
          </p:blipFill>
          <p:spPr>
            <a:xfrm>
              <a:off x="4086225" y="590486"/>
              <a:ext cx="7243826" cy="1252537"/>
            </a:xfrm>
            <a:prstGeom prst="rect">
              <a:avLst/>
            </a:prstGeom>
          </p:spPr>
        </p:pic>
      </p:grpSp>
      <p:sp>
        <p:nvSpPr>
          <p:cNvPr id="16" name="object 16"/>
          <p:cNvSpPr txBox="1">
            <a:spLocks noGrp="1"/>
          </p:cNvSpPr>
          <p:nvPr>
            <p:ph type="title"/>
          </p:nvPr>
        </p:nvSpPr>
        <p:spPr>
          <a:xfrm>
            <a:off x="4434204" y="748918"/>
            <a:ext cx="6387465" cy="701040"/>
          </a:xfrm>
          <a:prstGeom prst="rect">
            <a:avLst/>
          </a:prstGeom>
        </p:spPr>
        <p:txBody>
          <a:bodyPr vert="horz" wrap="square" lIns="0" tIns="16510" rIns="0" bIns="0" rtlCol="0">
            <a:spAutoFit/>
          </a:bodyPr>
          <a:lstStyle/>
          <a:p>
            <a:pPr marL="12700">
              <a:lnSpc>
                <a:spcPct val="100000"/>
              </a:lnSpc>
              <a:spcBef>
                <a:spcPts val="130"/>
              </a:spcBef>
            </a:pPr>
            <a:r>
              <a:rPr sz="4400" i="1" dirty="0">
                <a:solidFill>
                  <a:srgbClr val="003366"/>
                </a:solidFill>
                <a:latin typeface="Sitka Heading"/>
                <a:cs typeface="Sitka Heading"/>
              </a:rPr>
              <a:t>The</a:t>
            </a:r>
            <a:r>
              <a:rPr sz="4400" i="1" spc="-65" dirty="0">
                <a:solidFill>
                  <a:srgbClr val="003366"/>
                </a:solidFill>
                <a:latin typeface="Sitka Heading"/>
                <a:cs typeface="Sitka Heading"/>
              </a:rPr>
              <a:t> </a:t>
            </a:r>
            <a:r>
              <a:rPr sz="4400" i="1" dirty="0">
                <a:solidFill>
                  <a:srgbClr val="003366"/>
                </a:solidFill>
                <a:latin typeface="Sitka Heading"/>
                <a:cs typeface="Sitka Heading"/>
              </a:rPr>
              <a:t>Sun</a:t>
            </a:r>
            <a:r>
              <a:rPr sz="4400" i="1" spc="-95" dirty="0">
                <a:solidFill>
                  <a:srgbClr val="003366"/>
                </a:solidFill>
                <a:latin typeface="Sitka Heading"/>
                <a:cs typeface="Sitka Heading"/>
              </a:rPr>
              <a:t> </a:t>
            </a:r>
            <a:r>
              <a:rPr sz="4400" i="1" dirty="0">
                <a:solidFill>
                  <a:srgbClr val="003366"/>
                </a:solidFill>
                <a:latin typeface="Sitka Heading"/>
                <a:cs typeface="Sitka Heading"/>
              </a:rPr>
              <a:t>Never</a:t>
            </a:r>
            <a:r>
              <a:rPr sz="4400" i="1" spc="-55" dirty="0">
                <a:solidFill>
                  <a:srgbClr val="003366"/>
                </a:solidFill>
                <a:latin typeface="Sitka Heading"/>
                <a:cs typeface="Sitka Heading"/>
              </a:rPr>
              <a:t> </a:t>
            </a:r>
            <a:r>
              <a:rPr sz="4400" i="1" dirty="0">
                <a:solidFill>
                  <a:srgbClr val="003366"/>
                </a:solidFill>
                <a:latin typeface="Sitka Heading"/>
                <a:cs typeface="Sitka Heading"/>
              </a:rPr>
              <a:t>Sets</a:t>
            </a:r>
            <a:r>
              <a:rPr sz="4400" i="1" spc="-95" dirty="0">
                <a:solidFill>
                  <a:srgbClr val="003366"/>
                </a:solidFill>
                <a:latin typeface="Sitka Heading"/>
                <a:cs typeface="Sitka Heading"/>
              </a:rPr>
              <a:t> </a:t>
            </a:r>
            <a:r>
              <a:rPr sz="4400" i="1" dirty="0">
                <a:solidFill>
                  <a:srgbClr val="003366"/>
                </a:solidFill>
                <a:latin typeface="Sitka Heading"/>
                <a:cs typeface="Sitka Heading"/>
              </a:rPr>
              <a:t>on</a:t>
            </a:r>
            <a:r>
              <a:rPr sz="4400" i="1" spc="-20" dirty="0">
                <a:solidFill>
                  <a:srgbClr val="003366"/>
                </a:solidFill>
                <a:latin typeface="Sitka Heading"/>
                <a:cs typeface="Sitka Heading"/>
              </a:rPr>
              <a:t> </a:t>
            </a:r>
            <a:r>
              <a:rPr sz="4400" i="1" spc="-25" dirty="0">
                <a:solidFill>
                  <a:srgbClr val="003366"/>
                </a:solidFill>
                <a:latin typeface="Sitka Heading"/>
                <a:cs typeface="Sitka Heading"/>
              </a:rPr>
              <a:t>the</a:t>
            </a:r>
            <a:endParaRPr sz="4400">
              <a:latin typeface="Sitka Heading"/>
              <a:cs typeface="Sitka Heading"/>
            </a:endParaRPr>
          </a:p>
        </p:txBody>
      </p:sp>
      <p:pic>
        <p:nvPicPr>
          <p:cNvPr id="17" name="object 17"/>
          <p:cNvPicPr/>
          <p:nvPr/>
        </p:nvPicPr>
        <p:blipFill>
          <a:blip r:embed="rId11" cstate="print"/>
          <a:stretch>
            <a:fillRect/>
          </a:stretch>
        </p:blipFill>
        <p:spPr>
          <a:xfrm>
            <a:off x="3067050" y="1257236"/>
            <a:ext cx="9124950" cy="1252537"/>
          </a:xfrm>
          <a:prstGeom prst="rect">
            <a:avLst/>
          </a:prstGeom>
        </p:spPr>
      </p:pic>
      <p:sp>
        <p:nvSpPr>
          <p:cNvPr id="18" name="object 18"/>
          <p:cNvSpPr txBox="1"/>
          <p:nvPr/>
        </p:nvSpPr>
        <p:spPr>
          <a:xfrm>
            <a:off x="3414140" y="1416685"/>
            <a:ext cx="8430260" cy="70104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4400" b="1" i="1" u="none" strike="noStrike" kern="0" cap="none" spc="0" normalizeH="0" baseline="0" noProof="0" dirty="0">
                <a:ln>
                  <a:noFill/>
                </a:ln>
                <a:solidFill>
                  <a:srgbClr val="003366"/>
                </a:solidFill>
                <a:effectLst/>
                <a:uLnTx/>
                <a:uFillTx/>
                <a:latin typeface="Sitka Heading"/>
                <a:cs typeface="Sitka Heading"/>
              </a:rPr>
              <a:t>OGDEN</a:t>
            </a:r>
            <a:r>
              <a:rPr kumimoji="0" sz="4400" b="1" i="1" u="none" strike="noStrike" kern="0" cap="none" spc="-110" normalizeH="0" baseline="0" noProof="0" dirty="0">
                <a:ln>
                  <a:noFill/>
                </a:ln>
                <a:solidFill>
                  <a:srgbClr val="003366"/>
                </a:solidFill>
                <a:effectLst/>
                <a:uLnTx/>
                <a:uFillTx/>
                <a:latin typeface="Sitka Heading"/>
                <a:cs typeface="Sitka Heading"/>
              </a:rPr>
              <a:t> </a:t>
            </a:r>
            <a:r>
              <a:rPr kumimoji="0" sz="4400" b="1" i="1" u="none" strike="noStrike" kern="0" cap="none" spc="0" normalizeH="0" baseline="0" noProof="0" dirty="0">
                <a:ln>
                  <a:noFill/>
                </a:ln>
                <a:solidFill>
                  <a:srgbClr val="003366"/>
                </a:solidFill>
                <a:effectLst/>
                <a:uLnTx/>
                <a:uFillTx/>
                <a:latin typeface="Sitka Heading"/>
                <a:cs typeface="Sitka Heading"/>
              </a:rPr>
              <a:t>AIR</a:t>
            </a:r>
            <a:r>
              <a:rPr kumimoji="0" sz="4400" b="1" i="1" u="none" strike="noStrike" kern="0" cap="none" spc="-95" normalizeH="0" baseline="0" noProof="0" dirty="0">
                <a:ln>
                  <a:noFill/>
                </a:ln>
                <a:solidFill>
                  <a:srgbClr val="003366"/>
                </a:solidFill>
                <a:effectLst/>
                <a:uLnTx/>
                <a:uFillTx/>
                <a:latin typeface="Sitka Heading"/>
                <a:cs typeface="Sitka Heading"/>
              </a:rPr>
              <a:t> </a:t>
            </a:r>
            <a:r>
              <a:rPr kumimoji="0" sz="4400" b="1" i="1" u="none" strike="noStrike" kern="0" cap="none" spc="0" normalizeH="0" baseline="0" noProof="0" dirty="0">
                <a:ln>
                  <a:noFill/>
                </a:ln>
                <a:solidFill>
                  <a:srgbClr val="003366"/>
                </a:solidFill>
                <a:effectLst/>
                <a:uLnTx/>
                <a:uFillTx/>
                <a:latin typeface="Sitka Heading"/>
                <a:cs typeface="Sitka Heading"/>
              </a:rPr>
              <a:t>LOGISTICS</a:t>
            </a:r>
            <a:r>
              <a:rPr kumimoji="0" sz="4400" b="1" i="1" u="none" strike="noStrike" kern="0" cap="none" spc="-110" normalizeH="0" baseline="0" noProof="0" dirty="0">
                <a:ln>
                  <a:noFill/>
                </a:ln>
                <a:solidFill>
                  <a:srgbClr val="003366"/>
                </a:solidFill>
                <a:effectLst/>
                <a:uLnTx/>
                <a:uFillTx/>
                <a:latin typeface="Sitka Heading"/>
                <a:cs typeface="Sitka Heading"/>
              </a:rPr>
              <a:t> </a:t>
            </a:r>
            <a:r>
              <a:rPr kumimoji="0" sz="4400" b="1" i="1" u="none" strike="noStrike" kern="0" cap="none" spc="-10" normalizeH="0" baseline="0" noProof="0" dirty="0">
                <a:ln>
                  <a:noFill/>
                </a:ln>
                <a:solidFill>
                  <a:srgbClr val="003366"/>
                </a:solidFill>
                <a:effectLst/>
                <a:uLnTx/>
                <a:uFillTx/>
                <a:latin typeface="Sitka Heading"/>
                <a:cs typeface="Sitka Heading"/>
              </a:rPr>
              <a:t>COMPLEX</a:t>
            </a:r>
            <a:endParaRPr kumimoji="0" sz="4400" b="0" i="0" u="none" strike="noStrike" kern="0" cap="none" spc="0" normalizeH="0" baseline="0" noProof="0">
              <a:ln>
                <a:noFill/>
              </a:ln>
              <a:solidFill>
                <a:sysClr val="windowText" lastClr="000000"/>
              </a:solidFill>
              <a:effectLst/>
              <a:uLnTx/>
              <a:uFillTx/>
              <a:latin typeface="Sitka Heading"/>
              <a:cs typeface="Sitka Heading"/>
            </a:endParaRPr>
          </a:p>
        </p:txBody>
      </p:sp>
    </p:spTree>
    <p:extLst>
      <p:ext uri="{BB962C8B-B14F-4D97-AF65-F5344CB8AC3E}">
        <p14:creationId xmlns:p14="http://schemas.microsoft.com/office/powerpoint/2010/main" val="138166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Classification</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Text Box 4"/>
          <p:cNvSpPr txBox="1">
            <a:spLocks noChangeArrowheads="1"/>
          </p:cNvSpPr>
          <p:nvPr/>
        </p:nvSpPr>
        <p:spPr bwMode="auto">
          <a:xfrm>
            <a:off x="609600" y="2470424"/>
            <a:ext cx="10972800" cy="523220"/>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The classification of the brief is </a:t>
            </a:r>
            <a:r>
              <a:rPr kumimoji="0" lang="en-US" sz="2800" b="1" i="0" u="none" strike="noStrike" kern="1200" cap="none" spc="0" normalizeH="0" baseline="0" noProof="0" dirty="0" smtClean="0">
                <a:ln>
                  <a:noFill/>
                </a:ln>
                <a:solidFill>
                  <a:prstClr val="black"/>
                </a:solidFill>
                <a:effectLst/>
                <a:uLnTx/>
                <a:uFillTx/>
                <a:latin typeface="Arial" charset="0"/>
                <a:ea typeface="+mn-ea"/>
                <a:cs typeface="+mn-cs"/>
              </a:rPr>
              <a:t>UNCLASSIFIED</a:t>
            </a:r>
            <a:endParaRPr kumimoji="0" lang="en-US" sz="2800" b="1"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Box 5"/>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40277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400800"/>
            <a:ext cx="12192000" cy="76200"/>
          </a:xfrm>
          <a:prstGeom prst="rect">
            <a:avLst/>
          </a:prstGeom>
        </p:spPr>
      </p:pic>
      <p:pic>
        <p:nvPicPr>
          <p:cNvPr id="3" name="object 3"/>
          <p:cNvPicPr/>
          <p:nvPr/>
        </p:nvPicPr>
        <p:blipFill>
          <a:blip r:embed="rId3" cstate="print"/>
          <a:stretch>
            <a:fillRect/>
          </a:stretch>
        </p:blipFill>
        <p:spPr>
          <a:xfrm>
            <a:off x="0" y="1219200"/>
            <a:ext cx="12192000" cy="76200"/>
          </a:xfrm>
          <a:prstGeom prst="rect">
            <a:avLst/>
          </a:prstGeom>
        </p:spPr>
      </p:pic>
      <p:pic>
        <p:nvPicPr>
          <p:cNvPr id="4" name="object 4"/>
          <p:cNvPicPr/>
          <p:nvPr/>
        </p:nvPicPr>
        <p:blipFill>
          <a:blip r:embed="rId4" cstate="print"/>
          <a:stretch>
            <a:fillRect/>
          </a:stretch>
        </p:blipFill>
        <p:spPr>
          <a:xfrm>
            <a:off x="338007" y="2514600"/>
            <a:ext cx="4051312" cy="3352800"/>
          </a:xfrm>
          <a:prstGeom prst="rect">
            <a:avLst/>
          </a:prstGeom>
        </p:spPr>
      </p:pic>
      <p:pic>
        <p:nvPicPr>
          <p:cNvPr id="5" name="object 5"/>
          <p:cNvPicPr/>
          <p:nvPr/>
        </p:nvPicPr>
        <p:blipFill>
          <a:blip r:embed="rId5" cstate="print"/>
          <a:stretch>
            <a:fillRect/>
          </a:stretch>
        </p:blipFill>
        <p:spPr>
          <a:xfrm>
            <a:off x="2523918" y="332101"/>
            <a:ext cx="7101359" cy="531213"/>
          </a:xfrm>
          <a:prstGeom prst="rect">
            <a:avLst/>
          </a:prstGeom>
        </p:spPr>
      </p:pic>
      <p:sp>
        <p:nvSpPr>
          <p:cNvPr id="6" name="object 6"/>
          <p:cNvSpPr txBox="1">
            <a:spLocks noGrp="1"/>
          </p:cNvSpPr>
          <p:nvPr>
            <p:ph type="title"/>
          </p:nvPr>
        </p:nvSpPr>
        <p:spPr>
          <a:xfrm>
            <a:off x="2503170" y="196849"/>
            <a:ext cx="7111365" cy="632460"/>
          </a:xfrm>
          <a:prstGeom prst="rect">
            <a:avLst/>
          </a:prstGeom>
        </p:spPr>
        <p:txBody>
          <a:bodyPr vert="horz" wrap="square" lIns="0" tIns="16510" rIns="0" bIns="0" rtlCol="0">
            <a:spAutoFit/>
          </a:bodyPr>
          <a:lstStyle/>
          <a:p>
            <a:pPr marL="12700">
              <a:lnSpc>
                <a:spcPct val="100000"/>
              </a:lnSpc>
              <a:spcBef>
                <a:spcPts val="130"/>
              </a:spcBef>
            </a:pPr>
            <a:r>
              <a:rPr sz="3950" dirty="0"/>
              <a:t>Ogden</a:t>
            </a:r>
            <a:r>
              <a:rPr sz="3950" spc="30" dirty="0"/>
              <a:t> </a:t>
            </a:r>
            <a:r>
              <a:rPr sz="3950" dirty="0"/>
              <a:t>Air</a:t>
            </a:r>
            <a:r>
              <a:rPr sz="3950" spc="15" dirty="0"/>
              <a:t> </a:t>
            </a:r>
            <a:r>
              <a:rPr sz="3950" dirty="0"/>
              <a:t>Logistics</a:t>
            </a:r>
            <a:r>
              <a:rPr sz="3950" spc="100" dirty="0"/>
              <a:t> </a:t>
            </a:r>
            <a:r>
              <a:rPr sz="3950" spc="-10" dirty="0"/>
              <a:t>Complex</a:t>
            </a:r>
            <a:endParaRPr sz="3950"/>
          </a:p>
        </p:txBody>
      </p:sp>
      <p:grpSp>
        <p:nvGrpSpPr>
          <p:cNvPr id="7" name="object 7"/>
          <p:cNvGrpSpPr/>
          <p:nvPr/>
        </p:nvGrpSpPr>
        <p:grpSpPr>
          <a:xfrm>
            <a:off x="1190625" y="1266825"/>
            <a:ext cx="2476500" cy="2476500"/>
            <a:chOff x="1190625" y="1266825"/>
            <a:chExt cx="2476500" cy="2476500"/>
          </a:xfrm>
        </p:grpSpPr>
        <p:pic>
          <p:nvPicPr>
            <p:cNvPr id="8" name="object 8"/>
            <p:cNvPicPr/>
            <p:nvPr/>
          </p:nvPicPr>
          <p:blipFill>
            <a:blip r:embed="rId6" cstate="print"/>
            <a:stretch>
              <a:fillRect/>
            </a:stretch>
          </p:blipFill>
          <p:spPr>
            <a:xfrm>
              <a:off x="1190625" y="1266825"/>
              <a:ext cx="2476500" cy="2476500"/>
            </a:xfrm>
            <a:prstGeom prst="rect">
              <a:avLst/>
            </a:prstGeom>
          </p:spPr>
        </p:pic>
        <p:pic>
          <p:nvPicPr>
            <p:cNvPr id="9" name="object 9"/>
            <p:cNvPicPr/>
            <p:nvPr/>
          </p:nvPicPr>
          <p:blipFill>
            <a:blip r:embed="rId7" cstate="print"/>
            <a:stretch>
              <a:fillRect/>
            </a:stretch>
          </p:blipFill>
          <p:spPr>
            <a:xfrm>
              <a:off x="1447800" y="1524000"/>
              <a:ext cx="1876425" cy="1876425"/>
            </a:xfrm>
            <a:prstGeom prst="rect">
              <a:avLst/>
            </a:prstGeom>
          </p:spPr>
        </p:pic>
      </p:grpSp>
      <p:sp>
        <p:nvSpPr>
          <p:cNvPr id="10" name="object 10"/>
          <p:cNvSpPr txBox="1"/>
          <p:nvPr/>
        </p:nvSpPr>
        <p:spPr>
          <a:xfrm>
            <a:off x="5837809" y="2232024"/>
            <a:ext cx="4895215" cy="1273175"/>
          </a:xfrm>
          <a:prstGeom prst="rect">
            <a:avLst/>
          </a:prstGeom>
        </p:spPr>
        <p:txBody>
          <a:bodyPr vert="horz" wrap="square" lIns="0" tIns="116839" rIns="0" bIns="0" rtlCol="0">
            <a:spAutoFit/>
          </a:bodyPr>
          <a:lstStyle/>
          <a:p>
            <a:pPr marL="688975" marR="5080" lvl="0" indent="-676910" defTabSz="914400" eaLnBrk="1" fontAlgn="auto" latinLnBrk="0" hangingPunct="1">
              <a:lnSpc>
                <a:spcPts val="4510"/>
              </a:lnSpc>
              <a:spcBef>
                <a:spcPts val="919"/>
              </a:spcBef>
              <a:spcAft>
                <a:spcPts val="0"/>
              </a:spcAft>
              <a:buClrTx/>
              <a:buSzTx/>
              <a:buFontTx/>
              <a:buNone/>
              <a:tabLst/>
              <a:defRPr/>
            </a:pPr>
            <a:r>
              <a:rPr kumimoji="0" sz="4400" b="1" i="0" u="none" strike="noStrike" kern="0" cap="none" spc="0" normalizeH="0" baseline="0" noProof="0" dirty="0">
                <a:ln>
                  <a:noFill/>
                </a:ln>
                <a:solidFill>
                  <a:sysClr val="windowText" lastClr="000000"/>
                </a:solidFill>
                <a:effectLst/>
                <a:uLnTx/>
                <a:uFillTx/>
                <a:latin typeface="Arial"/>
                <a:cs typeface="Arial"/>
              </a:rPr>
              <a:t>OO-ALC</a:t>
            </a:r>
            <a:r>
              <a:rPr kumimoji="0" sz="4400" b="1" i="0" u="none" strike="noStrike" kern="0" cap="none" spc="-95" normalizeH="0" baseline="0" noProof="0" dirty="0">
                <a:ln>
                  <a:noFill/>
                </a:ln>
                <a:solidFill>
                  <a:sysClr val="windowText" lastClr="000000"/>
                </a:solidFill>
                <a:effectLst/>
                <a:uLnTx/>
                <a:uFillTx/>
                <a:latin typeface="Arial"/>
                <a:cs typeface="Arial"/>
              </a:rPr>
              <a:t> </a:t>
            </a:r>
            <a:r>
              <a:rPr kumimoji="0" sz="4400" b="1" i="0" u="none" strike="noStrike" kern="0" cap="none" spc="-10" normalizeH="0" baseline="0" noProof="0" dirty="0">
                <a:ln>
                  <a:noFill/>
                </a:ln>
                <a:solidFill>
                  <a:sysClr val="windowText" lastClr="000000"/>
                </a:solidFill>
                <a:effectLst/>
                <a:uLnTx/>
                <a:uFillTx/>
                <a:latin typeface="Arial"/>
                <a:cs typeface="Arial"/>
              </a:rPr>
              <a:t>Business Development</a:t>
            </a:r>
            <a:endParaRPr kumimoji="0" sz="44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6437629" y="4326953"/>
            <a:ext cx="3678554" cy="944880"/>
          </a:xfrm>
          <a:prstGeom prst="rect">
            <a:avLst/>
          </a:prstGeom>
        </p:spPr>
        <p:txBody>
          <a:bodyPr vert="horz" wrap="square" lIns="0" tIns="15875" rIns="0" bIns="0" rtlCol="0">
            <a:spAutoFit/>
          </a:bodyPr>
          <a:lstStyle/>
          <a:p>
            <a:pPr marL="13970" marR="0" lvl="0" indent="0" algn="ctr" defTabSz="914400" eaLnBrk="1" fontAlgn="auto" latinLnBrk="0" hangingPunct="1">
              <a:lnSpc>
                <a:spcPct val="100000"/>
              </a:lnSpc>
              <a:spcBef>
                <a:spcPts val="125"/>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Arial"/>
                <a:cs typeface="Arial"/>
              </a:rPr>
              <a:t>Ms.</a:t>
            </a:r>
            <a:r>
              <a:rPr kumimoji="0" sz="2000" b="0" i="0" u="none" strike="noStrike" kern="0" cap="none" spc="-10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Devin</a:t>
            </a:r>
            <a:r>
              <a:rPr kumimoji="0" sz="2000" b="0" i="0" u="none" strike="noStrike" kern="0" cap="none" spc="25"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C.</a:t>
            </a:r>
            <a:r>
              <a:rPr kumimoji="0" sz="2000" b="0" i="0" u="none" strike="noStrike" kern="0" cap="none" spc="-15" normalizeH="0" baseline="0" noProof="0" dirty="0">
                <a:ln>
                  <a:noFill/>
                </a:ln>
                <a:solidFill>
                  <a:sysClr val="windowText" lastClr="000000"/>
                </a:solidFill>
                <a:effectLst/>
                <a:uLnTx/>
                <a:uFillTx/>
                <a:latin typeface="Arial"/>
                <a:cs typeface="Arial"/>
              </a:rPr>
              <a:t> </a:t>
            </a:r>
            <a:r>
              <a:rPr kumimoji="0" sz="2000" b="0" i="0" u="none" strike="noStrike" kern="0" cap="none" spc="-10" normalizeH="0" baseline="0" noProof="0" dirty="0">
                <a:ln>
                  <a:noFill/>
                </a:ln>
                <a:solidFill>
                  <a:sysClr val="windowText" lastClr="000000"/>
                </a:solidFill>
                <a:effectLst/>
                <a:uLnTx/>
                <a:uFillTx/>
                <a:latin typeface="Arial"/>
                <a:cs typeface="Arial"/>
              </a:rPr>
              <a:t>Gongora</a:t>
            </a:r>
            <a:endParaRPr kumimoji="0" sz="2000" b="0" i="0" u="none" strike="noStrike" kern="0" cap="none" spc="0" normalizeH="0" baseline="0" noProof="0">
              <a:ln>
                <a:noFill/>
              </a:ln>
              <a:solidFill>
                <a:sysClr val="windowText" lastClr="000000"/>
              </a:solidFill>
              <a:effectLst/>
              <a:uLnTx/>
              <a:uFillTx/>
              <a:latin typeface="Arial"/>
              <a:cs typeface="Arial"/>
            </a:endParaRPr>
          </a:p>
          <a:p>
            <a:pPr marL="12700" marR="5080" lvl="0" indent="0" algn="ctr" defTabSz="914400" eaLnBrk="1" fontAlgn="auto" latinLnBrk="0" hangingPunct="1">
              <a:lnSpc>
                <a:spcPct val="100000"/>
              </a:lnSpc>
              <a:spcBef>
                <a:spcPts val="5"/>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Arial"/>
                <a:cs typeface="Arial"/>
              </a:rPr>
              <a:t>OO-ALC</a:t>
            </a:r>
            <a:r>
              <a:rPr kumimoji="0" sz="2000" b="0" i="0" u="none" strike="noStrike" kern="0" cap="none" spc="-65"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Business</a:t>
            </a:r>
            <a:r>
              <a:rPr kumimoji="0" sz="2000" b="0" i="0" u="none" strike="noStrike" kern="0" cap="none" spc="-55" normalizeH="0" baseline="0" noProof="0" dirty="0">
                <a:ln>
                  <a:noFill/>
                </a:ln>
                <a:solidFill>
                  <a:sysClr val="windowText" lastClr="000000"/>
                </a:solidFill>
                <a:effectLst/>
                <a:uLnTx/>
                <a:uFillTx/>
                <a:latin typeface="Arial"/>
                <a:cs typeface="Arial"/>
              </a:rPr>
              <a:t> </a:t>
            </a:r>
            <a:r>
              <a:rPr kumimoji="0" sz="2000" b="0" i="0" u="none" strike="noStrike" kern="0" cap="none" spc="-10" normalizeH="0" baseline="0" noProof="0" dirty="0">
                <a:ln>
                  <a:noFill/>
                </a:ln>
                <a:solidFill>
                  <a:sysClr val="windowText" lastClr="000000"/>
                </a:solidFill>
                <a:effectLst/>
                <a:uLnTx/>
                <a:uFillTx/>
                <a:latin typeface="Arial"/>
                <a:cs typeface="Arial"/>
              </a:rPr>
              <a:t>Development </a:t>
            </a:r>
            <a:r>
              <a:rPr kumimoji="0" sz="2000" b="0" i="0" u="none" strike="noStrike" kern="0" cap="none" spc="0" normalizeH="0" baseline="0" noProof="0" dirty="0">
                <a:ln>
                  <a:noFill/>
                </a:ln>
                <a:solidFill>
                  <a:sysClr val="windowText" lastClr="000000"/>
                </a:solidFill>
                <a:effectLst/>
                <a:uLnTx/>
                <a:uFillTx/>
                <a:latin typeface="Arial"/>
                <a:cs typeface="Arial"/>
              </a:rPr>
              <a:t>Aug</a:t>
            </a:r>
            <a:r>
              <a:rPr kumimoji="0" sz="2000" b="0" i="0" u="none" strike="noStrike" kern="0" cap="none" spc="-5" normalizeH="0" baseline="0" noProof="0" dirty="0">
                <a:ln>
                  <a:noFill/>
                </a:ln>
                <a:solidFill>
                  <a:sysClr val="windowText" lastClr="000000"/>
                </a:solidFill>
                <a:effectLst/>
                <a:uLnTx/>
                <a:uFillTx/>
                <a:latin typeface="Arial"/>
                <a:cs typeface="Arial"/>
              </a:rPr>
              <a:t> </a:t>
            </a:r>
            <a:r>
              <a:rPr kumimoji="0" sz="2000" b="0" i="0" u="none" strike="noStrike" kern="0" cap="none" spc="-20" normalizeH="0" baseline="0" noProof="0" dirty="0">
                <a:ln>
                  <a:noFill/>
                </a:ln>
                <a:solidFill>
                  <a:sysClr val="windowText" lastClr="000000"/>
                </a:solidFill>
                <a:effectLst/>
                <a:uLnTx/>
                <a:uFillTx/>
                <a:latin typeface="Arial"/>
                <a:cs typeface="Arial"/>
              </a:rPr>
              <a:t>2022</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pic>
        <p:nvPicPr>
          <p:cNvPr id="12" name="object 12"/>
          <p:cNvPicPr/>
          <p:nvPr/>
        </p:nvPicPr>
        <p:blipFill>
          <a:blip r:embed="rId8" cstate="print"/>
          <a:stretch>
            <a:fillRect/>
          </a:stretch>
        </p:blipFill>
        <p:spPr>
          <a:xfrm>
            <a:off x="5095614" y="6610350"/>
            <a:ext cx="1996050" cy="190500"/>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1002850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34650" y="0"/>
            <a:ext cx="1552575" cy="1428750"/>
            <a:chOff x="10534650" y="0"/>
            <a:chExt cx="1552575" cy="142875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grpSp>
      <p:grpSp>
        <p:nvGrpSpPr>
          <p:cNvPr id="6" name="object 6"/>
          <p:cNvGrpSpPr/>
          <p:nvPr/>
        </p:nvGrpSpPr>
        <p:grpSpPr>
          <a:xfrm>
            <a:off x="85725" y="0"/>
            <a:ext cx="1581150" cy="1438275"/>
            <a:chOff x="85725" y="0"/>
            <a:chExt cx="1581150" cy="1438275"/>
          </a:xfrm>
        </p:grpSpPr>
        <p:pic>
          <p:nvPicPr>
            <p:cNvPr id="7" name="object 7"/>
            <p:cNvPicPr/>
            <p:nvPr/>
          </p:nvPicPr>
          <p:blipFill>
            <a:blip r:embed="rId4" cstate="print"/>
            <a:stretch>
              <a:fillRect/>
            </a:stretch>
          </p:blipFill>
          <p:spPr>
            <a:xfrm>
              <a:off x="85725" y="0"/>
              <a:ext cx="1581150" cy="1438275"/>
            </a:xfrm>
            <a:prstGeom prst="rect">
              <a:avLst/>
            </a:prstGeom>
          </p:spPr>
        </p:pic>
        <p:pic>
          <p:nvPicPr>
            <p:cNvPr id="8" name="object 8"/>
            <p:cNvPicPr/>
            <p:nvPr/>
          </p:nvPicPr>
          <p:blipFill>
            <a:blip r:embed="rId5" cstate="print"/>
            <a:stretch>
              <a:fillRect/>
            </a:stretch>
          </p:blipFill>
          <p:spPr>
            <a:xfrm>
              <a:off x="361950" y="152400"/>
              <a:ext cx="981075" cy="962025"/>
            </a:xfrm>
            <a:prstGeom prst="rect">
              <a:avLst/>
            </a:prstGeom>
          </p:spPr>
        </p:pic>
      </p:grpSp>
      <p:pic>
        <p:nvPicPr>
          <p:cNvPr id="9" name="object 9"/>
          <p:cNvPicPr/>
          <p:nvPr/>
        </p:nvPicPr>
        <p:blipFill>
          <a:blip r:embed="rId6" cstate="print"/>
          <a:stretch>
            <a:fillRect/>
          </a:stretch>
        </p:blipFill>
        <p:spPr>
          <a:xfrm>
            <a:off x="5200035" y="370167"/>
            <a:ext cx="1834836" cy="474104"/>
          </a:xfrm>
          <a:prstGeom prst="rect">
            <a:avLst/>
          </a:prstGeom>
        </p:spPr>
      </p:pic>
      <p:sp>
        <p:nvSpPr>
          <p:cNvPr id="10" name="object 10"/>
          <p:cNvSpPr txBox="1">
            <a:spLocks noGrp="1"/>
          </p:cNvSpPr>
          <p:nvPr>
            <p:ph type="title"/>
          </p:nvPr>
        </p:nvSpPr>
        <p:spPr>
          <a:xfrm>
            <a:off x="5173090" y="240411"/>
            <a:ext cx="1850389" cy="575310"/>
          </a:xfrm>
          <a:prstGeom prst="rect">
            <a:avLst/>
          </a:prstGeom>
        </p:spPr>
        <p:txBody>
          <a:bodyPr vert="horz" wrap="square" lIns="0" tIns="13335" rIns="0" bIns="0" rtlCol="0">
            <a:spAutoFit/>
          </a:bodyPr>
          <a:lstStyle/>
          <a:p>
            <a:pPr marL="12700">
              <a:lnSpc>
                <a:spcPct val="100000"/>
              </a:lnSpc>
              <a:spcBef>
                <a:spcPts val="105"/>
              </a:spcBef>
            </a:pPr>
            <a:r>
              <a:rPr spc="-10" dirty="0"/>
              <a:t>Purpose</a:t>
            </a:r>
          </a:p>
        </p:txBody>
      </p:sp>
      <p:sp>
        <p:nvSpPr>
          <p:cNvPr id="11" name="object 11"/>
          <p:cNvSpPr txBox="1"/>
          <p:nvPr/>
        </p:nvSpPr>
        <p:spPr>
          <a:xfrm>
            <a:off x="1562735" y="2713767"/>
            <a:ext cx="9286875" cy="1017269"/>
          </a:xfrm>
          <a:prstGeom prst="rect">
            <a:avLst/>
          </a:prstGeom>
        </p:spPr>
        <p:txBody>
          <a:bodyPr vert="horz" wrap="square" lIns="0" tIns="12065" rIns="0" bIns="0" rtlCol="0">
            <a:spAutoFit/>
          </a:bodyPr>
          <a:lstStyle/>
          <a:p>
            <a:pPr marL="1537970" marR="5080" lvl="0" indent="-1525270" defTabSz="914400" eaLnBrk="1" fontAlgn="auto" latinLnBrk="0" hangingPunct="1">
              <a:lnSpc>
                <a:spcPct val="108500"/>
              </a:lnSpc>
              <a:spcBef>
                <a:spcPts val="95"/>
              </a:spcBef>
              <a:spcAft>
                <a:spcPts val="0"/>
              </a:spcAft>
              <a:buClrTx/>
              <a:buSzTx/>
              <a:buFontTx/>
              <a:buNone/>
              <a:tabLst/>
              <a:defRPr/>
            </a:pPr>
            <a:r>
              <a:rPr kumimoji="0" sz="3000" b="1" i="0" u="none" strike="noStrike" kern="0" cap="none" spc="0" normalizeH="0" baseline="0" noProof="0" dirty="0">
                <a:ln>
                  <a:noFill/>
                </a:ln>
                <a:solidFill>
                  <a:sysClr val="windowText" lastClr="000000"/>
                </a:solidFill>
                <a:effectLst/>
                <a:uLnTx/>
                <a:uFillTx/>
                <a:latin typeface="Arial"/>
                <a:cs typeface="Arial"/>
              </a:rPr>
              <a:t>Provide</a:t>
            </a:r>
            <a:r>
              <a:rPr kumimoji="0" sz="3000" b="1" i="0" u="none" strike="noStrike" kern="0" cap="none" spc="-10" normalizeH="0" baseline="0" noProof="0" dirty="0">
                <a:ln>
                  <a:noFill/>
                </a:ln>
                <a:solidFill>
                  <a:sysClr val="windowText" lastClr="000000"/>
                </a:solidFill>
                <a:effectLst/>
                <a:uLnTx/>
                <a:uFillTx/>
                <a:latin typeface="Arial"/>
                <a:cs typeface="Arial"/>
              </a:rPr>
              <a:t> </a:t>
            </a:r>
            <a:r>
              <a:rPr kumimoji="0" sz="3000" b="1" i="0" u="none" strike="noStrike" kern="0" cap="none" spc="0" normalizeH="0" baseline="0" noProof="0" dirty="0">
                <a:ln>
                  <a:noFill/>
                </a:ln>
                <a:solidFill>
                  <a:sysClr val="windowText" lastClr="000000"/>
                </a:solidFill>
                <a:effectLst/>
                <a:uLnTx/>
                <a:uFillTx/>
                <a:latin typeface="Arial"/>
                <a:cs typeface="Arial"/>
              </a:rPr>
              <a:t>Ogden</a:t>
            </a:r>
            <a:r>
              <a:rPr kumimoji="0" sz="3000" b="1" i="0" u="none" strike="noStrike" kern="0" cap="none" spc="-25" normalizeH="0" baseline="0" noProof="0" dirty="0">
                <a:ln>
                  <a:noFill/>
                </a:ln>
                <a:solidFill>
                  <a:sysClr val="windowText" lastClr="000000"/>
                </a:solidFill>
                <a:effectLst/>
                <a:uLnTx/>
                <a:uFillTx/>
                <a:latin typeface="Arial"/>
                <a:cs typeface="Arial"/>
              </a:rPr>
              <a:t> </a:t>
            </a:r>
            <a:r>
              <a:rPr kumimoji="0" sz="3000" b="1" i="0" u="none" strike="noStrike" kern="0" cap="none" spc="0" normalizeH="0" baseline="0" noProof="0" dirty="0">
                <a:ln>
                  <a:noFill/>
                </a:ln>
                <a:solidFill>
                  <a:sysClr val="windowText" lastClr="000000"/>
                </a:solidFill>
                <a:effectLst/>
                <a:uLnTx/>
                <a:uFillTx/>
                <a:latin typeface="Arial"/>
                <a:cs typeface="Arial"/>
              </a:rPr>
              <a:t>Air</a:t>
            </a:r>
            <a:r>
              <a:rPr kumimoji="0" sz="3000" b="1" i="0" u="none" strike="noStrike" kern="0" cap="none" spc="-35" normalizeH="0" baseline="0" noProof="0" dirty="0">
                <a:ln>
                  <a:noFill/>
                </a:ln>
                <a:solidFill>
                  <a:sysClr val="windowText" lastClr="000000"/>
                </a:solidFill>
                <a:effectLst/>
                <a:uLnTx/>
                <a:uFillTx/>
                <a:latin typeface="Arial"/>
                <a:cs typeface="Arial"/>
              </a:rPr>
              <a:t> </a:t>
            </a:r>
            <a:r>
              <a:rPr kumimoji="0" sz="3000" b="1" i="0" u="none" strike="noStrike" kern="0" cap="none" spc="0" normalizeH="0" baseline="0" noProof="0" dirty="0">
                <a:ln>
                  <a:noFill/>
                </a:ln>
                <a:solidFill>
                  <a:sysClr val="windowText" lastClr="000000"/>
                </a:solidFill>
                <a:effectLst/>
                <a:uLnTx/>
                <a:uFillTx/>
                <a:latin typeface="Arial"/>
                <a:cs typeface="Arial"/>
              </a:rPr>
              <a:t>Logistics</a:t>
            </a:r>
            <a:r>
              <a:rPr kumimoji="0" sz="3000" b="1" i="0" u="none" strike="noStrike" kern="0" cap="none" spc="55" normalizeH="0" baseline="0" noProof="0" dirty="0">
                <a:ln>
                  <a:noFill/>
                </a:ln>
                <a:solidFill>
                  <a:sysClr val="windowText" lastClr="000000"/>
                </a:solidFill>
                <a:effectLst/>
                <a:uLnTx/>
                <a:uFillTx/>
                <a:latin typeface="Arial"/>
                <a:cs typeface="Arial"/>
              </a:rPr>
              <a:t> </a:t>
            </a:r>
            <a:r>
              <a:rPr kumimoji="0" sz="3000" b="1" i="0" u="none" strike="noStrike" kern="0" cap="none" spc="0" normalizeH="0" baseline="0" noProof="0" dirty="0">
                <a:ln>
                  <a:noFill/>
                </a:ln>
                <a:solidFill>
                  <a:sysClr val="windowText" lastClr="000000"/>
                </a:solidFill>
                <a:effectLst/>
                <a:uLnTx/>
                <a:uFillTx/>
                <a:latin typeface="Arial"/>
                <a:cs typeface="Arial"/>
              </a:rPr>
              <a:t>Complex, Hill</a:t>
            </a:r>
            <a:r>
              <a:rPr kumimoji="0" sz="3000" b="1" i="0" u="none" strike="noStrike" kern="0" cap="none" spc="-60" normalizeH="0" baseline="0" noProof="0" dirty="0">
                <a:ln>
                  <a:noFill/>
                </a:ln>
                <a:solidFill>
                  <a:sysClr val="windowText" lastClr="000000"/>
                </a:solidFill>
                <a:effectLst/>
                <a:uLnTx/>
                <a:uFillTx/>
                <a:latin typeface="Arial"/>
                <a:cs typeface="Arial"/>
              </a:rPr>
              <a:t> </a:t>
            </a:r>
            <a:r>
              <a:rPr kumimoji="0" sz="3000" b="1" i="0" u="none" strike="noStrike" kern="0" cap="none" spc="0" normalizeH="0" baseline="0" noProof="0" dirty="0">
                <a:ln>
                  <a:noFill/>
                </a:ln>
                <a:solidFill>
                  <a:sysClr val="windowText" lastClr="000000"/>
                </a:solidFill>
                <a:effectLst/>
                <a:uLnTx/>
                <a:uFillTx/>
                <a:latin typeface="Arial"/>
                <a:cs typeface="Arial"/>
              </a:rPr>
              <a:t>AFB, </a:t>
            </a:r>
            <a:r>
              <a:rPr kumimoji="0" sz="3000" b="1" i="0" u="none" strike="noStrike" kern="0" cap="none" spc="-25" normalizeH="0" baseline="0" noProof="0" dirty="0">
                <a:ln>
                  <a:noFill/>
                </a:ln>
                <a:solidFill>
                  <a:sysClr val="windowText" lastClr="000000"/>
                </a:solidFill>
                <a:effectLst/>
                <a:uLnTx/>
                <a:uFillTx/>
                <a:latin typeface="Arial"/>
                <a:cs typeface="Arial"/>
              </a:rPr>
              <a:t>UT </a:t>
            </a:r>
            <a:r>
              <a:rPr kumimoji="0" sz="3000" b="1" i="0" u="none" strike="noStrike" kern="0" cap="none" spc="0" normalizeH="0" baseline="0" noProof="0" dirty="0">
                <a:ln>
                  <a:noFill/>
                </a:ln>
                <a:solidFill>
                  <a:sysClr val="windowText" lastClr="000000"/>
                </a:solidFill>
                <a:effectLst/>
                <a:uLnTx/>
                <a:uFillTx/>
                <a:latin typeface="Arial"/>
                <a:cs typeface="Arial"/>
              </a:rPr>
              <a:t>Business</a:t>
            </a:r>
            <a:r>
              <a:rPr kumimoji="0" sz="3000" b="1" i="0" u="none" strike="noStrike" kern="0" cap="none" spc="-65" normalizeH="0" baseline="0" noProof="0" dirty="0">
                <a:ln>
                  <a:noFill/>
                </a:ln>
                <a:solidFill>
                  <a:sysClr val="windowText" lastClr="000000"/>
                </a:solidFill>
                <a:effectLst/>
                <a:uLnTx/>
                <a:uFillTx/>
                <a:latin typeface="Arial"/>
                <a:cs typeface="Arial"/>
              </a:rPr>
              <a:t> </a:t>
            </a:r>
            <a:r>
              <a:rPr kumimoji="0" sz="3000" b="1" i="0" u="none" strike="noStrike" kern="0" cap="none" spc="0" normalizeH="0" baseline="0" noProof="0" dirty="0">
                <a:ln>
                  <a:noFill/>
                </a:ln>
                <a:solidFill>
                  <a:sysClr val="windowText" lastClr="000000"/>
                </a:solidFill>
                <a:effectLst/>
                <a:uLnTx/>
                <a:uFillTx/>
                <a:latin typeface="Arial"/>
                <a:cs typeface="Arial"/>
              </a:rPr>
              <a:t>Development</a:t>
            </a:r>
            <a:r>
              <a:rPr kumimoji="0" sz="3000" b="1" i="0" u="none" strike="noStrike" kern="0" cap="none" spc="-65" normalizeH="0" baseline="0" noProof="0" dirty="0">
                <a:ln>
                  <a:noFill/>
                </a:ln>
                <a:solidFill>
                  <a:sysClr val="windowText" lastClr="000000"/>
                </a:solidFill>
                <a:effectLst/>
                <a:uLnTx/>
                <a:uFillTx/>
                <a:latin typeface="Arial"/>
                <a:cs typeface="Arial"/>
              </a:rPr>
              <a:t> </a:t>
            </a:r>
            <a:r>
              <a:rPr kumimoji="0" sz="3000" b="1" i="0" u="none" strike="noStrike" kern="0" cap="none" spc="-10" normalizeH="0" baseline="0" noProof="0" dirty="0">
                <a:ln>
                  <a:noFill/>
                </a:ln>
                <a:solidFill>
                  <a:sysClr val="windowText" lastClr="000000"/>
                </a:solidFill>
                <a:effectLst/>
                <a:uLnTx/>
                <a:uFillTx/>
                <a:latin typeface="Arial"/>
                <a:cs typeface="Arial"/>
              </a:rPr>
              <a:t>Roadshow</a:t>
            </a:r>
            <a:endParaRPr kumimoji="0" sz="3000" b="0" i="0" u="none" strike="noStrike" kern="0" cap="none" spc="0" normalizeH="0" baseline="0" noProof="0">
              <a:ln>
                <a:noFill/>
              </a:ln>
              <a:solidFill>
                <a:sysClr val="windowText" lastClr="000000"/>
              </a:solidFill>
              <a:effectLst/>
              <a:uLnTx/>
              <a:uFillTx/>
              <a:latin typeface="Arial"/>
              <a:cs typeface="Arial"/>
            </a:endParaRPr>
          </a:p>
        </p:txBody>
      </p:sp>
      <p:pic>
        <p:nvPicPr>
          <p:cNvPr id="12" name="object 12"/>
          <p:cNvPicPr/>
          <p:nvPr/>
        </p:nvPicPr>
        <p:blipFill>
          <a:blip r:embed="rId7" cstate="print"/>
          <a:stretch>
            <a:fillRect/>
          </a:stretch>
        </p:blipFill>
        <p:spPr>
          <a:xfrm>
            <a:off x="5095614" y="6610350"/>
            <a:ext cx="1996050" cy="190500"/>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1821402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34650" y="0"/>
            <a:ext cx="1552575" cy="1428750"/>
            <a:chOff x="10534650" y="0"/>
            <a:chExt cx="1552575" cy="142875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grpSp>
      <p:grpSp>
        <p:nvGrpSpPr>
          <p:cNvPr id="6" name="object 6"/>
          <p:cNvGrpSpPr/>
          <p:nvPr/>
        </p:nvGrpSpPr>
        <p:grpSpPr>
          <a:xfrm>
            <a:off x="85725" y="0"/>
            <a:ext cx="1581150" cy="1438275"/>
            <a:chOff x="85725" y="0"/>
            <a:chExt cx="1581150" cy="1438275"/>
          </a:xfrm>
        </p:grpSpPr>
        <p:pic>
          <p:nvPicPr>
            <p:cNvPr id="7" name="object 7"/>
            <p:cNvPicPr/>
            <p:nvPr/>
          </p:nvPicPr>
          <p:blipFill>
            <a:blip r:embed="rId4" cstate="print"/>
            <a:stretch>
              <a:fillRect/>
            </a:stretch>
          </p:blipFill>
          <p:spPr>
            <a:xfrm>
              <a:off x="85725" y="0"/>
              <a:ext cx="1581150" cy="1438275"/>
            </a:xfrm>
            <a:prstGeom prst="rect">
              <a:avLst/>
            </a:prstGeom>
          </p:spPr>
        </p:pic>
        <p:pic>
          <p:nvPicPr>
            <p:cNvPr id="8" name="object 8"/>
            <p:cNvPicPr/>
            <p:nvPr/>
          </p:nvPicPr>
          <p:blipFill>
            <a:blip r:embed="rId5" cstate="print"/>
            <a:stretch>
              <a:fillRect/>
            </a:stretch>
          </p:blipFill>
          <p:spPr>
            <a:xfrm>
              <a:off x="361950" y="152400"/>
              <a:ext cx="981075" cy="962025"/>
            </a:xfrm>
            <a:prstGeom prst="rect">
              <a:avLst/>
            </a:prstGeom>
          </p:spPr>
        </p:pic>
      </p:grpSp>
      <p:sp>
        <p:nvSpPr>
          <p:cNvPr id="9" name="object 9"/>
          <p:cNvSpPr txBox="1"/>
          <p:nvPr/>
        </p:nvSpPr>
        <p:spPr>
          <a:xfrm>
            <a:off x="1298828" y="1788159"/>
            <a:ext cx="5403215" cy="3068320"/>
          </a:xfrm>
          <a:prstGeom prst="rect">
            <a:avLst/>
          </a:prstGeom>
        </p:spPr>
        <p:txBody>
          <a:bodyPr vert="horz" wrap="square" lIns="0" tIns="44450" rIns="0" bIns="0" rtlCol="0">
            <a:spAutoFit/>
          </a:bodyPr>
          <a:lstStyle/>
          <a:p>
            <a:pPr marL="241300" marR="0" lvl="0" indent="-229235" defTabSz="914400" eaLnBrk="1" fontAlgn="auto" latinLnBrk="0" hangingPunct="1">
              <a:lnSpc>
                <a:spcPct val="100000"/>
              </a:lnSpc>
              <a:spcBef>
                <a:spcPts val="350"/>
              </a:spcBef>
              <a:spcAft>
                <a:spcPts val="0"/>
              </a:spcAft>
              <a:buClr>
                <a:srgbClr val="0066CC"/>
              </a:buClr>
              <a:buSzPct val="75000"/>
              <a:buFont typeface="Wingdings"/>
              <a:buChar char=""/>
              <a:tabLst>
                <a:tab pos="241935" algn="l"/>
              </a:tabLst>
              <a:defRPr/>
            </a:pPr>
            <a:r>
              <a:rPr kumimoji="0" sz="2600" b="1" i="0" u="none" strike="noStrike" kern="0" cap="none" spc="-10" normalizeH="0" baseline="0" noProof="0" dirty="0">
                <a:ln>
                  <a:noFill/>
                </a:ln>
                <a:solidFill>
                  <a:sysClr val="windowText" lastClr="000000"/>
                </a:solidFill>
                <a:effectLst/>
                <a:uLnTx/>
                <a:uFillTx/>
                <a:latin typeface="Arial"/>
                <a:cs typeface="Arial"/>
              </a:rPr>
              <a:t>Purpose</a:t>
            </a:r>
            <a:endParaRPr kumimoji="0" sz="2600" b="0" i="0" u="none" strike="noStrike" kern="0" cap="none" spc="0" normalizeH="0" baseline="0" noProof="0">
              <a:ln>
                <a:noFill/>
              </a:ln>
              <a:solidFill>
                <a:sysClr val="windowText" lastClr="000000"/>
              </a:solidFill>
              <a:effectLst/>
              <a:uLnTx/>
              <a:uFillTx/>
              <a:latin typeface="Arial"/>
              <a:cs typeface="Arial"/>
            </a:endParaRPr>
          </a:p>
          <a:p>
            <a:pPr marL="241300" marR="0" lvl="0" indent="-229235" defTabSz="914400" eaLnBrk="1" fontAlgn="auto" latinLnBrk="0" hangingPunct="1">
              <a:lnSpc>
                <a:spcPct val="100000"/>
              </a:lnSpc>
              <a:spcBef>
                <a:spcPts val="260"/>
              </a:spcBef>
              <a:spcAft>
                <a:spcPts val="0"/>
              </a:spcAft>
              <a:buClr>
                <a:srgbClr val="0066CC"/>
              </a:buClr>
              <a:buSzPct val="75000"/>
              <a:buFont typeface="Wingdings"/>
              <a:buChar char=""/>
              <a:tabLst>
                <a:tab pos="241935" algn="l"/>
              </a:tabLst>
              <a:defRPr/>
            </a:pPr>
            <a:r>
              <a:rPr kumimoji="0" sz="2600" b="1" i="0" u="none" strike="noStrike" kern="0" cap="none" spc="-10" normalizeH="0" baseline="0" noProof="0" dirty="0">
                <a:ln>
                  <a:noFill/>
                </a:ln>
                <a:solidFill>
                  <a:sysClr val="windowText" lastClr="000000"/>
                </a:solidFill>
                <a:effectLst/>
                <a:uLnTx/>
                <a:uFillTx/>
                <a:latin typeface="Arial"/>
                <a:cs typeface="Arial"/>
              </a:rPr>
              <a:t>Organization</a:t>
            </a:r>
            <a:endParaRPr kumimoji="0" sz="2600" b="0" i="0" u="none" strike="noStrike" kern="0" cap="none" spc="0" normalizeH="0" baseline="0" noProof="0">
              <a:ln>
                <a:noFill/>
              </a:ln>
              <a:solidFill>
                <a:sysClr val="windowText" lastClr="000000"/>
              </a:solidFill>
              <a:effectLst/>
              <a:uLnTx/>
              <a:uFillTx/>
              <a:latin typeface="Arial"/>
              <a:cs typeface="Arial"/>
            </a:endParaRPr>
          </a:p>
          <a:p>
            <a:pPr marL="241300" marR="0" lvl="0" indent="-229235" defTabSz="914400" eaLnBrk="1" fontAlgn="auto" latinLnBrk="0" hangingPunct="1">
              <a:lnSpc>
                <a:spcPct val="100000"/>
              </a:lnSpc>
              <a:spcBef>
                <a:spcPts val="335"/>
              </a:spcBef>
              <a:spcAft>
                <a:spcPts val="0"/>
              </a:spcAft>
              <a:buClr>
                <a:srgbClr val="0066CC"/>
              </a:buClr>
              <a:buSzPct val="75000"/>
              <a:buFont typeface="Wingdings"/>
              <a:buChar char=""/>
              <a:tabLst>
                <a:tab pos="241935" algn="l"/>
              </a:tabLst>
              <a:defRPr/>
            </a:pPr>
            <a:r>
              <a:rPr kumimoji="0" sz="2600" b="1" i="0" u="none" strike="noStrike" kern="0" cap="none" spc="0" normalizeH="0" baseline="0" noProof="0" dirty="0">
                <a:ln>
                  <a:noFill/>
                </a:ln>
                <a:solidFill>
                  <a:sysClr val="windowText" lastClr="000000"/>
                </a:solidFill>
                <a:effectLst/>
                <a:uLnTx/>
                <a:uFillTx/>
                <a:latin typeface="Arial"/>
                <a:cs typeface="Arial"/>
              </a:rPr>
              <a:t>Mission</a:t>
            </a:r>
            <a:r>
              <a:rPr kumimoji="0" sz="2600" b="1" i="0" u="none" strike="noStrike" kern="0" cap="none" spc="-10" normalizeH="0" baseline="0" noProof="0" dirty="0">
                <a:ln>
                  <a:noFill/>
                </a:ln>
                <a:solidFill>
                  <a:sysClr val="windowText" lastClr="000000"/>
                </a:solidFill>
                <a:effectLst/>
                <a:uLnTx/>
                <a:uFillTx/>
                <a:latin typeface="Arial"/>
                <a:cs typeface="Arial"/>
              </a:rPr>
              <a:t> Statement</a:t>
            </a:r>
            <a:endParaRPr kumimoji="0" sz="2600" b="0" i="0" u="none" strike="noStrike" kern="0" cap="none" spc="0" normalizeH="0" baseline="0" noProof="0">
              <a:ln>
                <a:noFill/>
              </a:ln>
              <a:solidFill>
                <a:sysClr val="windowText" lastClr="000000"/>
              </a:solidFill>
              <a:effectLst/>
              <a:uLnTx/>
              <a:uFillTx/>
              <a:latin typeface="Arial"/>
              <a:cs typeface="Arial"/>
            </a:endParaRPr>
          </a:p>
          <a:p>
            <a:pPr marL="241300" marR="0" lvl="0" indent="-229235" defTabSz="914400" eaLnBrk="1" fontAlgn="auto" latinLnBrk="0" hangingPunct="1">
              <a:lnSpc>
                <a:spcPct val="100000"/>
              </a:lnSpc>
              <a:spcBef>
                <a:spcPts val="335"/>
              </a:spcBef>
              <a:spcAft>
                <a:spcPts val="0"/>
              </a:spcAft>
              <a:buClr>
                <a:srgbClr val="0066CC"/>
              </a:buClr>
              <a:buSzPct val="75000"/>
              <a:buFont typeface="Wingdings"/>
              <a:buChar char=""/>
              <a:tabLst>
                <a:tab pos="241935" algn="l"/>
              </a:tabLst>
              <a:defRPr/>
            </a:pPr>
            <a:r>
              <a:rPr kumimoji="0" sz="2600" b="1" i="0" u="none" strike="noStrike" kern="0" cap="none" spc="0" normalizeH="0" baseline="0" noProof="0" dirty="0">
                <a:ln>
                  <a:noFill/>
                </a:ln>
                <a:solidFill>
                  <a:sysClr val="windowText" lastClr="000000"/>
                </a:solidFill>
                <a:effectLst/>
                <a:uLnTx/>
                <a:uFillTx/>
                <a:latin typeface="Arial"/>
                <a:cs typeface="Arial"/>
              </a:rPr>
              <a:t>Core </a:t>
            </a:r>
            <a:r>
              <a:rPr kumimoji="0" sz="2600" b="1" i="0" u="none" strike="noStrike" kern="0" cap="none" spc="-10" normalizeH="0" baseline="0" noProof="0" dirty="0">
                <a:ln>
                  <a:noFill/>
                </a:ln>
                <a:solidFill>
                  <a:sysClr val="windowText" lastClr="000000"/>
                </a:solidFill>
                <a:effectLst/>
                <a:uLnTx/>
                <a:uFillTx/>
                <a:latin typeface="Arial"/>
                <a:cs typeface="Arial"/>
              </a:rPr>
              <a:t>Capabilities</a:t>
            </a:r>
            <a:endParaRPr kumimoji="0" sz="2600" b="0" i="0" u="none" strike="noStrike" kern="0" cap="none" spc="0" normalizeH="0" baseline="0" noProof="0">
              <a:ln>
                <a:noFill/>
              </a:ln>
              <a:solidFill>
                <a:sysClr val="windowText" lastClr="000000"/>
              </a:solidFill>
              <a:effectLst/>
              <a:uLnTx/>
              <a:uFillTx/>
              <a:latin typeface="Arial"/>
              <a:cs typeface="Arial"/>
            </a:endParaRPr>
          </a:p>
          <a:p>
            <a:pPr marL="241300" marR="0" lvl="0" indent="-229235" defTabSz="914400" eaLnBrk="1" fontAlgn="auto" latinLnBrk="0" hangingPunct="1">
              <a:lnSpc>
                <a:spcPct val="100000"/>
              </a:lnSpc>
              <a:spcBef>
                <a:spcPts val="335"/>
              </a:spcBef>
              <a:spcAft>
                <a:spcPts val="0"/>
              </a:spcAft>
              <a:buClr>
                <a:srgbClr val="0066CC"/>
              </a:buClr>
              <a:buSzPct val="75000"/>
              <a:buFont typeface="Wingdings"/>
              <a:buChar char=""/>
              <a:tabLst>
                <a:tab pos="241935" algn="l"/>
              </a:tabLst>
              <a:defRPr/>
            </a:pPr>
            <a:r>
              <a:rPr kumimoji="0" sz="2600" b="1" i="0" u="none" strike="noStrike" kern="0" cap="none" spc="0" normalizeH="0" baseline="0" noProof="0" dirty="0">
                <a:ln>
                  <a:noFill/>
                </a:ln>
                <a:solidFill>
                  <a:sysClr val="windowText" lastClr="000000"/>
                </a:solidFill>
                <a:effectLst/>
                <a:uLnTx/>
                <a:uFillTx/>
                <a:latin typeface="Arial"/>
                <a:cs typeface="Arial"/>
              </a:rPr>
              <a:t>Future</a:t>
            </a:r>
            <a:r>
              <a:rPr kumimoji="0" sz="2600" b="1" i="0" u="none" strike="noStrike" kern="0" cap="none" spc="-60" normalizeH="0" baseline="0" noProof="0" dirty="0">
                <a:ln>
                  <a:noFill/>
                </a:ln>
                <a:solidFill>
                  <a:sysClr val="windowText" lastClr="000000"/>
                </a:solidFill>
                <a:effectLst/>
                <a:uLnTx/>
                <a:uFillTx/>
                <a:latin typeface="Arial"/>
                <a:cs typeface="Arial"/>
              </a:rPr>
              <a:t> </a:t>
            </a:r>
            <a:r>
              <a:rPr kumimoji="0" sz="2600" b="1" i="0" u="none" strike="noStrike" kern="0" cap="none" spc="-10" normalizeH="0" baseline="0" noProof="0" dirty="0">
                <a:ln>
                  <a:noFill/>
                </a:ln>
                <a:solidFill>
                  <a:sysClr val="windowText" lastClr="000000"/>
                </a:solidFill>
                <a:effectLst/>
                <a:uLnTx/>
                <a:uFillTx/>
                <a:latin typeface="Arial"/>
                <a:cs typeface="Arial"/>
              </a:rPr>
              <a:t>Growth</a:t>
            </a:r>
            <a:endParaRPr kumimoji="0" sz="2600" b="0" i="0" u="none" strike="noStrike" kern="0" cap="none" spc="0" normalizeH="0" baseline="0" noProof="0">
              <a:ln>
                <a:noFill/>
              </a:ln>
              <a:solidFill>
                <a:sysClr val="windowText" lastClr="000000"/>
              </a:solidFill>
              <a:effectLst/>
              <a:uLnTx/>
              <a:uFillTx/>
              <a:latin typeface="Arial"/>
              <a:cs typeface="Arial"/>
            </a:endParaRPr>
          </a:p>
          <a:p>
            <a:pPr marL="241300" marR="0" lvl="0" indent="-229235" defTabSz="914400" eaLnBrk="1" fontAlgn="auto" latinLnBrk="0" hangingPunct="1">
              <a:lnSpc>
                <a:spcPct val="100000"/>
              </a:lnSpc>
              <a:spcBef>
                <a:spcPts val="260"/>
              </a:spcBef>
              <a:spcAft>
                <a:spcPts val="0"/>
              </a:spcAft>
              <a:buClr>
                <a:srgbClr val="0066CC"/>
              </a:buClr>
              <a:buSzPct val="75000"/>
              <a:buFont typeface="Wingdings"/>
              <a:buChar char=""/>
              <a:tabLst>
                <a:tab pos="241935" algn="l"/>
                <a:tab pos="1802764" algn="l"/>
              </a:tabLst>
              <a:defRPr/>
            </a:pPr>
            <a:r>
              <a:rPr kumimoji="0" sz="2600" b="1" i="0" u="none" strike="noStrike" kern="0" cap="none" spc="-10" normalizeH="0" baseline="0" noProof="0" dirty="0">
                <a:ln>
                  <a:noFill/>
                </a:ln>
                <a:solidFill>
                  <a:sysClr val="windowText" lastClr="000000"/>
                </a:solidFill>
                <a:effectLst/>
                <a:uLnTx/>
                <a:uFillTx/>
                <a:latin typeface="Arial"/>
                <a:cs typeface="Arial"/>
              </a:rPr>
              <a:t>Business</a:t>
            </a:r>
            <a:r>
              <a:rPr kumimoji="0" sz="2600" b="1" i="0" u="none" strike="noStrike" kern="0" cap="none" spc="0" normalizeH="0" baseline="0" noProof="0" dirty="0">
                <a:ln>
                  <a:noFill/>
                </a:ln>
                <a:solidFill>
                  <a:sysClr val="windowText" lastClr="000000"/>
                </a:solidFill>
                <a:effectLst/>
                <a:uLnTx/>
                <a:uFillTx/>
                <a:latin typeface="Arial"/>
                <a:cs typeface="Arial"/>
              </a:rPr>
              <a:t>	</a:t>
            </a:r>
            <a:r>
              <a:rPr kumimoji="0" sz="2600" b="1" i="0" u="none" strike="noStrike" kern="0" cap="none" spc="-10" normalizeH="0" baseline="0" noProof="0" dirty="0">
                <a:ln>
                  <a:noFill/>
                </a:ln>
                <a:solidFill>
                  <a:sysClr val="windowText" lastClr="000000"/>
                </a:solidFill>
                <a:effectLst/>
                <a:uLnTx/>
                <a:uFillTx/>
                <a:latin typeface="Arial"/>
                <a:cs typeface="Arial"/>
              </a:rPr>
              <a:t>Guidelines</a:t>
            </a:r>
            <a:endParaRPr kumimoji="0" sz="2600" b="0" i="0" u="none" strike="noStrike" kern="0" cap="none" spc="0" normalizeH="0" baseline="0" noProof="0">
              <a:ln>
                <a:noFill/>
              </a:ln>
              <a:solidFill>
                <a:sysClr val="windowText" lastClr="000000"/>
              </a:solidFill>
              <a:effectLst/>
              <a:uLnTx/>
              <a:uFillTx/>
              <a:latin typeface="Arial"/>
              <a:cs typeface="Arial"/>
            </a:endParaRPr>
          </a:p>
          <a:p>
            <a:pPr marL="241300" marR="0" lvl="0" indent="-229235" defTabSz="914400" eaLnBrk="1" fontAlgn="auto" latinLnBrk="0" hangingPunct="1">
              <a:lnSpc>
                <a:spcPct val="100000"/>
              </a:lnSpc>
              <a:spcBef>
                <a:spcPts val="335"/>
              </a:spcBef>
              <a:spcAft>
                <a:spcPts val="0"/>
              </a:spcAft>
              <a:buClr>
                <a:srgbClr val="0066CC"/>
              </a:buClr>
              <a:buSzPct val="75000"/>
              <a:buFont typeface="Wingdings"/>
              <a:buChar char=""/>
              <a:tabLst>
                <a:tab pos="241935" algn="l"/>
                <a:tab pos="2319020" algn="l"/>
              </a:tabLst>
              <a:defRPr/>
            </a:pPr>
            <a:r>
              <a:rPr kumimoji="0" sz="2600" b="1" i="0" u="none" strike="noStrike" kern="0" cap="none" spc="-10" normalizeH="0" baseline="0" noProof="0" dirty="0">
                <a:ln>
                  <a:noFill/>
                </a:ln>
                <a:solidFill>
                  <a:sysClr val="windowText" lastClr="000000"/>
                </a:solidFill>
                <a:effectLst/>
                <a:uLnTx/>
                <a:uFillTx/>
                <a:latin typeface="Arial"/>
                <a:cs typeface="Arial"/>
              </a:rPr>
              <a:t>Sustainment</a:t>
            </a:r>
            <a:r>
              <a:rPr kumimoji="0" sz="2600" b="1" i="0" u="none" strike="noStrike" kern="0" cap="none" spc="0" normalizeH="0" baseline="0" noProof="0" dirty="0">
                <a:ln>
                  <a:noFill/>
                </a:ln>
                <a:solidFill>
                  <a:sysClr val="windowText" lastClr="000000"/>
                </a:solidFill>
                <a:effectLst/>
                <a:uLnTx/>
                <a:uFillTx/>
                <a:latin typeface="Arial"/>
                <a:cs typeface="Arial"/>
              </a:rPr>
              <a:t>	Ecosystem</a:t>
            </a:r>
            <a:r>
              <a:rPr kumimoji="0" sz="2600" b="1" i="0" u="none" strike="noStrike" kern="0" cap="none" spc="-25" normalizeH="0" baseline="0" noProof="0" dirty="0">
                <a:ln>
                  <a:noFill/>
                </a:ln>
                <a:solidFill>
                  <a:sysClr val="windowText" lastClr="000000"/>
                </a:solidFill>
                <a:effectLst/>
                <a:uLnTx/>
                <a:uFillTx/>
                <a:latin typeface="Arial"/>
                <a:cs typeface="Arial"/>
              </a:rPr>
              <a:t> </a:t>
            </a:r>
            <a:r>
              <a:rPr kumimoji="0" sz="2600" b="1" i="0" u="none" strike="noStrike" kern="0" cap="none" spc="-30" normalizeH="0" baseline="0" noProof="0" dirty="0">
                <a:ln>
                  <a:noFill/>
                </a:ln>
                <a:solidFill>
                  <a:sysClr val="windowText" lastClr="000000"/>
                </a:solidFill>
                <a:effectLst/>
                <a:uLnTx/>
                <a:uFillTx/>
                <a:latin typeface="Arial"/>
                <a:cs typeface="Arial"/>
              </a:rPr>
              <a:t>Pipeline</a:t>
            </a:r>
            <a:endParaRPr kumimoji="0" sz="2600" b="0" i="0" u="none" strike="noStrike" kern="0" cap="none" spc="0" normalizeH="0" baseline="0" noProof="0">
              <a:ln>
                <a:noFill/>
              </a:ln>
              <a:solidFill>
                <a:sysClr val="windowText" lastClr="000000"/>
              </a:solidFill>
              <a:effectLst/>
              <a:uLnTx/>
              <a:uFillTx/>
              <a:latin typeface="Arial"/>
              <a:cs typeface="Arial"/>
            </a:endParaRPr>
          </a:p>
        </p:txBody>
      </p:sp>
      <p:pic>
        <p:nvPicPr>
          <p:cNvPr id="10" name="object 10"/>
          <p:cNvPicPr/>
          <p:nvPr/>
        </p:nvPicPr>
        <p:blipFill>
          <a:blip r:embed="rId6" cstate="print"/>
          <a:stretch>
            <a:fillRect/>
          </a:stretch>
        </p:blipFill>
        <p:spPr>
          <a:xfrm>
            <a:off x="5085803" y="379703"/>
            <a:ext cx="2072843" cy="388781"/>
          </a:xfrm>
          <a:prstGeom prst="rect">
            <a:avLst/>
          </a:prstGeom>
        </p:spPr>
      </p:pic>
      <p:sp>
        <p:nvSpPr>
          <p:cNvPr id="11" name="object 11"/>
          <p:cNvSpPr txBox="1">
            <a:spLocks noGrp="1"/>
          </p:cNvSpPr>
          <p:nvPr>
            <p:ph type="title"/>
          </p:nvPr>
        </p:nvSpPr>
        <p:spPr>
          <a:xfrm>
            <a:off x="5067934" y="253999"/>
            <a:ext cx="2066925" cy="575310"/>
          </a:xfrm>
          <a:prstGeom prst="rect">
            <a:avLst/>
          </a:prstGeom>
        </p:spPr>
        <p:txBody>
          <a:bodyPr vert="horz" wrap="square" lIns="0" tIns="13335" rIns="0" bIns="0" rtlCol="0">
            <a:spAutoFit/>
          </a:bodyPr>
          <a:lstStyle/>
          <a:p>
            <a:pPr marL="12700">
              <a:lnSpc>
                <a:spcPct val="100000"/>
              </a:lnSpc>
              <a:spcBef>
                <a:spcPts val="105"/>
              </a:spcBef>
            </a:pPr>
            <a:r>
              <a:rPr spc="-10" dirty="0"/>
              <a:t>Overview</a:t>
            </a:r>
          </a:p>
        </p:txBody>
      </p:sp>
      <p:pic>
        <p:nvPicPr>
          <p:cNvPr id="12" name="object 12"/>
          <p:cNvPicPr/>
          <p:nvPr/>
        </p:nvPicPr>
        <p:blipFill>
          <a:blip r:embed="rId7" cstate="print"/>
          <a:stretch>
            <a:fillRect/>
          </a:stretch>
        </p:blipFill>
        <p:spPr>
          <a:xfrm>
            <a:off x="5095614" y="6610350"/>
            <a:ext cx="1996050" cy="190500"/>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1219330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34650" y="0"/>
            <a:ext cx="1552575" cy="1428750"/>
            <a:chOff x="10534650" y="0"/>
            <a:chExt cx="1552575" cy="142875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grpSp>
      <p:grpSp>
        <p:nvGrpSpPr>
          <p:cNvPr id="6" name="object 6"/>
          <p:cNvGrpSpPr/>
          <p:nvPr/>
        </p:nvGrpSpPr>
        <p:grpSpPr>
          <a:xfrm>
            <a:off x="3447327" y="66611"/>
            <a:ext cx="5654040" cy="1062355"/>
            <a:chOff x="3447327" y="66611"/>
            <a:chExt cx="5654040" cy="1062355"/>
          </a:xfrm>
        </p:grpSpPr>
        <p:pic>
          <p:nvPicPr>
            <p:cNvPr id="7" name="object 7"/>
            <p:cNvPicPr/>
            <p:nvPr/>
          </p:nvPicPr>
          <p:blipFill>
            <a:blip r:embed="rId4" cstate="print"/>
            <a:stretch>
              <a:fillRect/>
            </a:stretch>
          </p:blipFill>
          <p:spPr>
            <a:xfrm>
              <a:off x="3447327" y="351085"/>
              <a:ext cx="1482583" cy="379299"/>
            </a:xfrm>
            <a:prstGeom prst="rect">
              <a:avLst/>
            </a:prstGeom>
          </p:spPr>
        </p:pic>
        <p:pic>
          <p:nvPicPr>
            <p:cNvPr id="8" name="object 8"/>
            <p:cNvPicPr/>
            <p:nvPr/>
          </p:nvPicPr>
          <p:blipFill>
            <a:blip r:embed="rId5" cstate="print"/>
            <a:stretch>
              <a:fillRect/>
            </a:stretch>
          </p:blipFill>
          <p:spPr>
            <a:xfrm>
              <a:off x="4724400" y="66611"/>
              <a:ext cx="4376801" cy="1062037"/>
            </a:xfrm>
            <a:prstGeom prst="rect">
              <a:avLst/>
            </a:prstGeom>
          </p:spPr>
        </p:pic>
      </p:grpSp>
      <p:grpSp>
        <p:nvGrpSpPr>
          <p:cNvPr id="9" name="object 9"/>
          <p:cNvGrpSpPr/>
          <p:nvPr/>
        </p:nvGrpSpPr>
        <p:grpSpPr>
          <a:xfrm>
            <a:off x="85725" y="0"/>
            <a:ext cx="11915775" cy="6229350"/>
            <a:chOff x="85725" y="0"/>
            <a:chExt cx="11915775" cy="6229350"/>
          </a:xfrm>
        </p:grpSpPr>
        <p:pic>
          <p:nvPicPr>
            <p:cNvPr id="10" name="object 10"/>
            <p:cNvPicPr/>
            <p:nvPr/>
          </p:nvPicPr>
          <p:blipFill>
            <a:blip r:embed="rId6" cstate="print"/>
            <a:stretch>
              <a:fillRect/>
            </a:stretch>
          </p:blipFill>
          <p:spPr>
            <a:xfrm>
              <a:off x="85725" y="0"/>
              <a:ext cx="1581150" cy="1438275"/>
            </a:xfrm>
            <a:prstGeom prst="rect">
              <a:avLst/>
            </a:prstGeom>
          </p:spPr>
        </p:pic>
        <p:pic>
          <p:nvPicPr>
            <p:cNvPr id="11" name="object 11"/>
            <p:cNvPicPr/>
            <p:nvPr/>
          </p:nvPicPr>
          <p:blipFill>
            <a:blip r:embed="rId7" cstate="print"/>
            <a:stretch>
              <a:fillRect/>
            </a:stretch>
          </p:blipFill>
          <p:spPr>
            <a:xfrm>
              <a:off x="361950" y="152400"/>
              <a:ext cx="981075" cy="962025"/>
            </a:xfrm>
            <a:prstGeom prst="rect">
              <a:avLst/>
            </a:prstGeom>
          </p:spPr>
        </p:pic>
        <p:pic>
          <p:nvPicPr>
            <p:cNvPr id="12" name="object 12"/>
            <p:cNvPicPr/>
            <p:nvPr/>
          </p:nvPicPr>
          <p:blipFill>
            <a:blip r:embed="rId8" cstate="print"/>
            <a:stretch>
              <a:fillRect/>
            </a:stretch>
          </p:blipFill>
          <p:spPr>
            <a:xfrm>
              <a:off x="5969000" y="2447925"/>
              <a:ext cx="6032500" cy="3781425"/>
            </a:xfrm>
            <a:prstGeom prst="rect">
              <a:avLst/>
            </a:prstGeom>
          </p:spPr>
        </p:pic>
        <p:pic>
          <p:nvPicPr>
            <p:cNvPr id="13" name="object 13"/>
            <p:cNvPicPr/>
            <p:nvPr/>
          </p:nvPicPr>
          <p:blipFill>
            <a:blip r:embed="rId9" cstate="print"/>
            <a:stretch>
              <a:fillRect/>
            </a:stretch>
          </p:blipFill>
          <p:spPr>
            <a:xfrm>
              <a:off x="171450" y="1381125"/>
              <a:ext cx="5810250" cy="3648075"/>
            </a:xfrm>
            <a:prstGeom prst="rect">
              <a:avLst/>
            </a:prstGeom>
          </p:spPr>
        </p:pic>
        <p:pic>
          <p:nvPicPr>
            <p:cNvPr id="14" name="object 14"/>
            <p:cNvPicPr/>
            <p:nvPr/>
          </p:nvPicPr>
          <p:blipFill>
            <a:blip r:embed="rId10" cstate="print"/>
            <a:stretch>
              <a:fillRect/>
            </a:stretch>
          </p:blipFill>
          <p:spPr>
            <a:xfrm>
              <a:off x="6400800" y="1885886"/>
              <a:ext cx="4557776" cy="709612"/>
            </a:xfrm>
            <a:prstGeom prst="rect">
              <a:avLst/>
            </a:prstGeom>
          </p:spPr>
        </p:pic>
      </p:grpSp>
      <p:sp>
        <p:nvSpPr>
          <p:cNvPr id="15" name="object 15"/>
          <p:cNvSpPr txBox="1">
            <a:spLocks noGrp="1"/>
          </p:cNvSpPr>
          <p:nvPr>
            <p:ph type="title"/>
          </p:nvPr>
        </p:nvSpPr>
        <p:spPr>
          <a:xfrm>
            <a:off x="3418840" y="214630"/>
            <a:ext cx="5363845" cy="575310"/>
          </a:xfrm>
          <a:prstGeom prst="rect">
            <a:avLst/>
          </a:prstGeom>
        </p:spPr>
        <p:txBody>
          <a:bodyPr vert="horz" wrap="square" lIns="0" tIns="13335" rIns="0" bIns="0" rtlCol="0">
            <a:spAutoFit/>
          </a:bodyPr>
          <a:lstStyle/>
          <a:p>
            <a:pPr marL="12700">
              <a:lnSpc>
                <a:spcPct val="100000"/>
              </a:lnSpc>
              <a:spcBef>
                <a:spcPts val="105"/>
              </a:spcBef>
            </a:pPr>
            <a:r>
              <a:rPr dirty="0"/>
              <a:t>Hill</a:t>
            </a:r>
            <a:r>
              <a:rPr spc="-20" dirty="0"/>
              <a:t> </a:t>
            </a:r>
            <a:r>
              <a:rPr dirty="0"/>
              <a:t>Air</a:t>
            </a:r>
            <a:r>
              <a:rPr spc="105" dirty="0"/>
              <a:t> </a:t>
            </a:r>
            <a:r>
              <a:rPr dirty="0"/>
              <a:t>Force</a:t>
            </a:r>
            <a:r>
              <a:rPr spc="-40" dirty="0"/>
              <a:t> </a:t>
            </a:r>
            <a:r>
              <a:rPr dirty="0"/>
              <a:t>Base,</a:t>
            </a:r>
            <a:r>
              <a:rPr spc="-155" dirty="0"/>
              <a:t> </a:t>
            </a:r>
            <a:r>
              <a:rPr spc="-20" dirty="0"/>
              <a:t>Utah</a:t>
            </a:r>
          </a:p>
        </p:txBody>
      </p:sp>
      <p:pic>
        <p:nvPicPr>
          <p:cNvPr id="16" name="object 16"/>
          <p:cNvPicPr/>
          <p:nvPr/>
        </p:nvPicPr>
        <p:blipFill>
          <a:blip r:embed="rId11" cstate="print"/>
          <a:stretch>
            <a:fillRect/>
          </a:stretch>
        </p:blipFill>
        <p:spPr>
          <a:xfrm>
            <a:off x="5095614" y="6610350"/>
            <a:ext cx="1996050" cy="190500"/>
          </a:xfrm>
          <a:prstGeom prst="rect">
            <a:avLst/>
          </a:prstGeom>
        </p:spPr>
      </p:pic>
      <p:sp>
        <p:nvSpPr>
          <p:cNvPr id="17" name="object 17"/>
          <p:cNvSpPr txBox="1"/>
          <p:nvPr/>
        </p:nvSpPr>
        <p:spPr>
          <a:xfrm>
            <a:off x="6596380" y="1984374"/>
            <a:ext cx="4155440" cy="3924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400" b="1" i="0" u="none" strike="noStrike" kern="0" cap="none" spc="0" normalizeH="0" baseline="0" noProof="0" dirty="0">
                <a:ln>
                  <a:noFill/>
                </a:ln>
                <a:solidFill>
                  <a:srgbClr val="004D99"/>
                </a:solidFill>
                <a:effectLst/>
                <a:uLnTx/>
                <a:uFillTx/>
                <a:latin typeface="Arial"/>
                <a:cs typeface="Arial"/>
              </a:rPr>
              <a:t>Air</a:t>
            </a:r>
            <a:r>
              <a:rPr kumimoji="0" sz="2400" b="1" i="0" u="none" strike="noStrike" kern="0" cap="none" spc="-30" normalizeH="0" baseline="0" noProof="0" dirty="0">
                <a:ln>
                  <a:noFill/>
                </a:ln>
                <a:solidFill>
                  <a:srgbClr val="004D99"/>
                </a:solidFill>
                <a:effectLst/>
                <a:uLnTx/>
                <a:uFillTx/>
                <a:latin typeface="Arial"/>
                <a:cs typeface="Arial"/>
              </a:rPr>
              <a:t> </a:t>
            </a:r>
            <a:r>
              <a:rPr kumimoji="0" sz="2400" b="1" i="0" u="none" strike="noStrike" kern="0" cap="none" spc="0" normalizeH="0" baseline="0" noProof="0" dirty="0">
                <a:ln>
                  <a:noFill/>
                </a:ln>
                <a:solidFill>
                  <a:srgbClr val="004D99"/>
                </a:solidFill>
                <a:effectLst/>
                <a:uLnTx/>
                <a:uFillTx/>
                <a:latin typeface="Arial"/>
                <a:cs typeface="Arial"/>
              </a:rPr>
              <a:t>Force</a:t>
            </a:r>
            <a:r>
              <a:rPr kumimoji="0" sz="2400" b="1" i="0" u="none" strike="noStrike" kern="0" cap="none" spc="45" normalizeH="0" baseline="0" noProof="0" dirty="0">
                <a:ln>
                  <a:noFill/>
                </a:ln>
                <a:solidFill>
                  <a:srgbClr val="004D99"/>
                </a:solidFill>
                <a:effectLst/>
                <a:uLnTx/>
                <a:uFillTx/>
                <a:latin typeface="Arial"/>
                <a:cs typeface="Arial"/>
              </a:rPr>
              <a:t> </a:t>
            </a:r>
            <a:r>
              <a:rPr kumimoji="0" sz="2400" b="1" i="0" u="none" strike="noStrike" kern="0" cap="none" spc="0" normalizeH="0" baseline="0" noProof="0" dirty="0">
                <a:ln>
                  <a:noFill/>
                </a:ln>
                <a:solidFill>
                  <a:srgbClr val="004D99"/>
                </a:solidFill>
                <a:effectLst/>
                <a:uLnTx/>
                <a:uFillTx/>
                <a:latin typeface="Arial"/>
                <a:cs typeface="Arial"/>
              </a:rPr>
              <a:t>Material</a:t>
            </a:r>
            <a:r>
              <a:rPr kumimoji="0" sz="2400" b="1" i="0" u="none" strike="noStrike" kern="0" cap="none" spc="-130" normalizeH="0" baseline="0" noProof="0" dirty="0">
                <a:ln>
                  <a:noFill/>
                </a:ln>
                <a:solidFill>
                  <a:srgbClr val="004D99"/>
                </a:solidFill>
                <a:effectLst/>
                <a:uLnTx/>
                <a:uFillTx/>
                <a:latin typeface="Arial"/>
                <a:cs typeface="Arial"/>
              </a:rPr>
              <a:t> </a:t>
            </a:r>
            <a:r>
              <a:rPr kumimoji="0" sz="2400" b="1" i="0" u="none" strike="noStrike" kern="0" cap="none" spc="-10" normalizeH="0" baseline="0" noProof="0" dirty="0">
                <a:ln>
                  <a:noFill/>
                </a:ln>
                <a:solidFill>
                  <a:srgbClr val="004D99"/>
                </a:solidFill>
                <a:effectLst/>
                <a:uLnTx/>
                <a:uFillTx/>
                <a:latin typeface="Arial"/>
                <a:cs typeface="Arial"/>
              </a:rPr>
              <a:t>Command</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
        <p:nvSpPr>
          <p:cNvPr id="18" name="object 18"/>
          <p:cNvSpPr txBox="1"/>
          <p:nvPr/>
        </p:nvSpPr>
        <p:spPr>
          <a:xfrm>
            <a:off x="251142" y="5993765"/>
            <a:ext cx="5596890" cy="3346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2000" b="0" i="0" u="none" strike="noStrike" kern="0" cap="none" spc="-10" normalizeH="0" baseline="0" noProof="0" dirty="0">
                <a:ln>
                  <a:noFill/>
                </a:ln>
                <a:solidFill>
                  <a:srgbClr val="004D99"/>
                </a:solidFill>
                <a:effectLst/>
                <a:uLnTx/>
                <a:uFillTx/>
                <a:latin typeface="Arial Black"/>
                <a:cs typeface="Arial Black"/>
              </a:rPr>
              <a:t>https://</a:t>
            </a:r>
            <a:r>
              <a:rPr kumimoji="0" sz="2000" b="0" i="0" u="none" strike="noStrike" kern="0" cap="none" spc="-10" normalizeH="0" baseline="0" noProof="0" dirty="0">
                <a:ln>
                  <a:noFill/>
                </a:ln>
                <a:solidFill>
                  <a:srgbClr val="004D99"/>
                </a:solidFill>
                <a:effectLst/>
                <a:uLnTx/>
                <a:uFillTx/>
                <a:latin typeface="Arial Black"/>
                <a:cs typeface="Arial Black"/>
                <a:hlinkClick r:id="rId12"/>
              </a:rPr>
              <a:t>www.hill.af.mil/Home/Ogden-</a:t>
            </a:r>
            <a:r>
              <a:rPr kumimoji="0" sz="2000" b="0" i="0" u="none" strike="noStrike" kern="0" cap="none" spc="-20" normalizeH="0" baseline="0" noProof="0" dirty="0">
                <a:ln>
                  <a:noFill/>
                </a:ln>
                <a:solidFill>
                  <a:srgbClr val="004D99"/>
                </a:solidFill>
                <a:effectLst/>
                <a:uLnTx/>
                <a:uFillTx/>
                <a:latin typeface="Arial Black"/>
                <a:cs typeface="Arial Black"/>
                <a:hlinkClick r:id="rId12"/>
              </a:rPr>
              <a:t>ALC/</a:t>
            </a:r>
            <a:endParaRPr kumimoji="0" sz="2000" b="0" i="0" u="none" strike="noStrike" kern="0" cap="none" spc="0" normalizeH="0" baseline="0" noProof="0">
              <a:ln>
                <a:noFill/>
              </a:ln>
              <a:solidFill>
                <a:sysClr val="windowText" lastClr="000000"/>
              </a:solidFill>
              <a:effectLst/>
              <a:uLnTx/>
              <a:uFillTx/>
              <a:latin typeface="Arial Black"/>
              <a:cs typeface="Arial Black"/>
            </a:endParaRPr>
          </a:p>
        </p:txBody>
      </p:sp>
    </p:spTree>
    <p:extLst>
      <p:ext uri="{BB962C8B-B14F-4D97-AF65-F5344CB8AC3E}">
        <p14:creationId xmlns:p14="http://schemas.microsoft.com/office/powerpoint/2010/main" val="258801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47625" y="0"/>
            <a:ext cx="12092305" cy="6348730"/>
            <a:chOff x="47625" y="0"/>
            <a:chExt cx="12092305" cy="634873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pic>
          <p:nvPicPr>
            <p:cNvPr id="6" name="object 6"/>
            <p:cNvPicPr/>
            <p:nvPr/>
          </p:nvPicPr>
          <p:blipFill>
            <a:blip r:embed="rId4" cstate="print"/>
            <a:stretch>
              <a:fillRect/>
            </a:stretch>
          </p:blipFill>
          <p:spPr>
            <a:xfrm>
              <a:off x="85725" y="0"/>
              <a:ext cx="1581150" cy="1438275"/>
            </a:xfrm>
            <a:prstGeom prst="rect">
              <a:avLst/>
            </a:prstGeom>
          </p:spPr>
        </p:pic>
        <p:pic>
          <p:nvPicPr>
            <p:cNvPr id="7" name="object 7"/>
            <p:cNvPicPr/>
            <p:nvPr/>
          </p:nvPicPr>
          <p:blipFill>
            <a:blip r:embed="rId5" cstate="print"/>
            <a:stretch>
              <a:fillRect/>
            </a:stretch>
          </p:blipFill>
          <p:spPr>
            <a:xfrm>
              <a:off x="361950" y="152400"/>
              <a:ext cx="981075" cy="962025"/>
            </a:xfrm>
            <a:prstGeom prst="rect">
              <a:avLst/>
            </a:prstGeom>
          </p:spPr>
        </p:pic>
        <p:pic>
          <p:nvPicPr>
            <p:cNvPr id="8" name="object 8"/>
            <p:cNvPicPr/>
            <p:nvPr/>
          </p:nvPicPr>
          <p:blipFill>
            <a:blip r:embed="rId6" cstate="print"/>
            <a:stretch>
              <a:fillRect/>
            </a:stretch>
          </p:blipFill>
          <p:spPr>
            <a:xfrm>
              <a:off x="47625" y="1342961"/>
              <a:ext cx="12092051" cy="5005451"/>
            </a:xfrm>
            <a:prstGeom prst="rect">
              <a:avLst/>
            </a:prstGeom>
          </p:spPr>
        </p:pic>
        <p:pic>
          <p:nvPicPr>
            <p:cNvPr id="9" name="object 9"/>
            <p:cNvPicPr/>
            <p:nvPr/>
          </p:nvPicPr>
          <p:blipFill>
            <a:blip r:embed="rId7" cstate="print"/>
            <a:stretch>
              <a:fillRect/>
            </a:stretch>
          </p:blipFill>
          <p:spPr>
            <a:xfrm>
              <a:off x="304800" y="1457197"/>
              <a:ext cx="3748151" cy="3119501"/>
            </a:xfrm>
            <a:prstGeom prst="rect">
              <a:avLst/>
            </a:prstGeom>
          </p:spPr>
        </p:pic>
        <p:pic>
          <p:nvPicPr>
            <p:cNvPr id="10" name="object 10"/>
            <p:cNvPicPr/>
            <p:nvPr/>
          </p:nvPicPr>
          <p:blipFill>
            <a:blip r:embed="rId8" cstate="print"/>
            <a:stretch>
              <a:fillRect/>
            </a:stretch>
          </p:blipFill>
          <p:spPr>
            <a:xfrm>
              <a:off x="7010400" y="1733486"/>
              <a:ext cx="1319149" cy="585787"/>
            </a:xfrm>
            <a:prstGeom prst="rect">
              <a:avLst/>
            </a:prstGeom>
          </p:spPr>
        </p:pic>
        <p:pic>
          <p:nvPicPr>
            <p:cNvPr id="11" name="object 11"/>
            <p:cNvPicPr/>
            <p:nvPr/>
          </p:nvPicPr>
          <p:blipFill>
            <a:blip r:embed="rId9" cstate="print"/>
            <a:stretch>
              <a:fillRect/>
            </a:stretch>
          </p:blipFill>
          <p:spPr>
            <a:xfrm>
              <a:off x="7162800" y="2085911"/>
              <a:ext cx="1014412" cy="80962"/>
            </a:xfrm>
            <a:prstGeom prst="rect">
              <a:avLst/>
            </a:prstGeom>
          </p:spPr>
        </p:pic>
        <p:pic>
          <p:nvPicPr>
            <p:cNvPr id="12" name="object 12"/>
            <p:cNvPicPr/>
            <p:nvPr/>
          </p:nvPicPr>
          <p:blipFill>
            <a:blip r:embed="rId10" cstate="print"/>
            <a:stretch>
              <a:fillRect/>
            </a:stretch>
          </p:blipFill>
          <p:spPr>
            <a:xfrm>
              <a:off x="4962525" y="2038286"/>
              <a:ext cx="1309624" cy="538162"/>
            </a:xfrm>
            <a:prstGeom prst="rect">
              <a:avLst/>
            </a:prstGeom>
          </p:spPr>
        </p:pic>
        <p:pic>
          <p:nvPicPr>
            <p:cNvPr id="13" name="object 13"/>
            <p:cNvPicPr/>
            <p:nvPr/>
          </p:nvPicPr>
          <p:blipFill>
            <a:blip r:embed="rId11" cstate="print"/>
            <a:stretch>
              <a:fillRect/>
            </a:stretch>
          </p:blipFill>
          <p:spPr>
            <a:xfrm>
              <a:off x="5943600" y="2038286"/>
              <a:ext cx="452437" cy="538162"/>
            </a:xfrm>
            <a:prstGeom prst="rect">
              <a:avLst/>
            </a:prstGeom>
          </p:spPr>
        </p:pic>
        <p:pic>
          <p:nvPicPr>
            <p:cNvPr id="14" name="object 14"/>
            <p:cNvPicPr/>
            <p:nvPr/>
          </p:nvPicPr>
          <p:blipFill>
            <a:blip r:embed="rId12" cstate="print"/>
            <a:stretch>
              <a:fillRect/>
            </a:stretch>
          </p:blipFill>
          <p:spPr>
            <a:xfrm>
              <a:off x="6134100" y="2038286"/>
              <a:ext cx="1262062" cy="538162"/>
            </a:xfrm>
            <a:prstGeom prst="rect">
              <a:avLst/>
            </a:prstGeom>
          </p:spPr>
        </p:pic>
        <p:pic>
          <p:nvPicPr>
            <p:cNvPr id="15" name="object 15"/>
            <p:cNvPicPr/>
            <p:nvPr/>
          </p:nvPicPr>
          <p:blipFill>
            <a:blip r:embed="rId11" cstate="print"/>
            <a:stretch>
              <a:fillRect/>
            </a:stretch>
          </p:blipFill>
          <p:spPr>
            <a:xfrm>
              <a:off x="7067550" y="2038286"/>
              <a:ext cx="452437" cy="538162"/>
            </a:xfrm>
            <a:prstGeom prst="rect">
              <a:avLst/>
            </a:prstGeom>
          </p:spPr>
        </p:pic>
        <p:pic>
          <p:nvPicPr>
            <p:cNvPr id="16" name="object 16"/>
            <p:cNvPicPr/>
            <p:nvPr/>
          </p:nvPicPr>
          <p:blipFill>
            <a:blip r:embed="rId13" cstate="print"/>
            <a:stretch>
              <a:fillRect/>
            </a:stretch>
          </p:blipFill>
          <p:spPr>
            <a:xfrm>
              <a:off x="7258050" y="2038286"/>
              <a:ext cx="3129026" cy="538162"/>
            </a:xfrm>
            <a:prstGeom prst="rect">
              <a:avLst/>
            </a:prstGeom>
          </p:spPr>
        </p:pic>
        <p:pic>
          <p:nvPicPr>
            <p:cNvPr id="17" name="object 17"/>
            <p:cNvPicPr/>
            <p:nvPr/>
          </p:nvPicPr>
          <p:blipFill>
            <a:blip r:embed="rId14" cstate="print"/>
            <a:stretch>
              <a:fillRect/>
            </a:stretch>
          </p:blipFill>
          <p:spPr>
            <a:xfrm>
              <a:off x="7096125" y="2676461"/>
              <a:ext cx="1147762" cy="585787"/>
            </a:xfrm>
            <a:prstGeom prst="rect">
              <a:avLst/>
            </a:prstGeom>
          </p:spPr>
        </p:pic>
        <p:pic>
          <p:nvPicPr>
            <p:cNvPr id="18" name="object 18"/>
            <p:cNvPicPr/>
            <p:nvPr/>
          </p:nvPicPr>
          <p:blipFill>
            <a:blip r:embed="rId15" cstate="print"/>
            <a:stretch>
              <a:fillRect/>
            </a:stretch>
          </p:blipFill>
          <p:spPr>
            <a:xfrm>
              <a:off x="7248525" y="3028886"/>
              <a:ext cx="842962" cy="80962"/>
            </a:xfrm>
            <a:prstGeom prst="rect">
              <a:avLst/>
            </a:prstGeom>
          </p:spPr>
        </p:pic>
        <p:pic>
          <p:nvPicPr>
            <p:cNvPr id="19" name="object 19"/>
            <p:cNvPicPr/>
            <p:nvPr/>
          </p:nvPicPr>
          <p:blipFill>
            <a:blip r:embed="rId16" cstate="print"/>
            <a:stretch>
              <a:fillRect/>
            </a:stretch>
          </p:blipFill>
          <p:spPr>
            <a:xfrm>
              <a:off x="4495800" y="3038411"/>
              <a:ext cx="2328926" cy="538162"/>
            </a:xfrm>
            <a:prstGeom prst="rect">
              <a:avLst/>
            </a:prstGeom>
          </p:spPr>
        </p:pic>
        <p:pic>
          <p:nvPicPr>
            <p:cNvPr id="20" name="object 20"/>
            <p:cNvPicPr/>
            <p:nvPr/>
          </p:nvPicPr>
          <p:blipFill>
            <a:blip r:embed="rId11" cstate="print"/>
            <a:stretch>
              <a:fillRect/>
            </a:stretch>
          </p:blipFill>
          <p:spPr>
            <a:xfrm>
              <a:off x="6496050" y="3038411"/>
              <a:ext cx="452437" cy="538162"/>
            </a:xfrm>
            <a:prstGeom prst="rect">
              <a:avLst/>
            </a:prstGeom>
          </p:spPr>
        </p:pic>
        <p:pic>
          <p:nvPicPr>
            <p:cNvPr id="21" name="object 21"/>
            <p:cNvPicPr/>
            <p:nvPr/>
          </p:nvPicPr>
          <p:blipFill>
            <a:blip r:embed="rId17" cstate="print"/>
            <a:stretch>
              <a:fillRect/>
            </a:stretch>
          </p:blipFill>
          <p:spPr>
            <a:xfrm>
              <a:off x="6686550" y="3038411"/>
              <a:ext cx="2805176" cy="538162"/>
            </a:xfrm>
            <a:prstGeom prst="rect">
              <a:avLst/>
            </a:prstGeom>
          </p:spPr>
        </p:pic>
        <p:pic>
          <p:nvPicPr>
            <p:cNvPr id="22" name="object 22"/>
            <p:cNvPicPr/>
            <p:nvPr/>
          </p:nvPicPr>
          <p:blipFill>
            <a:blip r:embed="rId11" cstate="print"/>
            <a:stretch>
              <a:fillRect/>
            </a:stretch>
          </p:blipFill>
          <p:spPr>
            <a:xfrm>
              <a:off x="9163050" y="3038411"/>
              <a:ext cx="452437" cy="538162"/>
            </a:xfrm>
            <a:prstGeom prst="rect">
              <a:avLst/>
            </a:prstGeom>
          </p:spPr>
        </p:pic>
        <p:pic>
          <p:nvPicPr>
            <p:cNvPr id="23" name="object 23"/>
            <p:cNvPicPr/>
            <p:nvPr/>
          </p:nvPicPr>
          <p:blipFill>
            <a:blip r:embed="rId18" cstate="print"/>
            <a:stretch>
              <a:fillRect/>
            </a:stretch>
          </p:blipFill>
          <p:spPr>
            <a:xfrm>
              <a:off x="9353550" y="3038411"/>
              <a:ext cx="1566799" cy="538162"/>
            </a:xfrm>
            <a:prstGeom prst="rect">
              <a:avLst/>
            </a:prstGeom>
          </p:spPr>
        </p:pic>
        <p:pic>
          <p:nvPicPr>
            <p:cNvPr id="24" name="object 24"/>
            <p:cNvPicPr/>
            <p:nvPr/>
          </p:nvPicPr>
          <p:blipFill>
            <a:blip r:embed="rId19" cstate="print"/>
            <a:stretch>
              <a:fillRect/>
            </a:stretch>
          </p:blipFill>
          <p:spPr>
            <a:xfrm>
              <a:off x="4772025" y="3362261"/>
              <a:ext cx="5872226" cy="538162"/>
            </a:xfrm>
            <a:prstGeom prst="rect">
              <a:avLst/>
            </a:prstGeom>
          </p:spPr>
        </p:pic>
        <p:pic>
          <p:nvPicPr>
            <p:cNvPr id="25" name="object 25"/>
            <p:cNvPicPr/>
            <p:nvPr/>
          </p:nvPicPr>
          <p:blipFill>
            <a:blip r:embed="rId20" cstate="print"/>
            <a:stretch>
              <a:fillRect/>
            </a:stretch>
          </p:blipFill>
          <p:spPr>
            <a:xfrm>
              <a:off x="6943725" y="3638486"/>
              <a:ext cx="1462024" cy="538162"/>
            </a:xfrm>
            <a:prstGeom prst="rect">
              <a:avLst/>
            </a:prstGeom>
          </p:spPr>
        </p:pic>
        <p:pic>
          <p:nvPicPr>
            <p:cNvPr id="26" name="object 26"/>
            <p:cNvPicPr/>
            <p:nvPr/>
          </p:nvPicPr>
          <p:blipFill>
            <a:blip r:embed="rId21" cstate="print"/>
            <a:stretch>
              <a:fillRect/>
            </a:stretch>
          </p:blipFill>
          <p:spPr>
            <a:xfrm>
              <a:off x="5457825" y="4257611"/>
              <a:ext cx="1300099" cy="585787"/>
            </a:xfrm>
            <a:prstGeom prst="rect">
              <a:avLst/>
            </a:prstGeom>
          </p:spPr>
        </p:pic>
        <p:pic>
          <p:nvPicPr>
            <p:cNvPr id="27" name="object 27"/>
            <p:cNvPicPr/>
            <p:nvPr/>
          </p:nvPicPr>
          <p:blipFill>
            <a:blip r:embed="rId22" cstate="print"/>
            <a:stretch>
              <a:fillRect/>
            </a:stretch>
          </p:blipFill>
          <p:spPr>
            <a:xfrm>
              <a:off x="5610225" y="4610036"/>
              <a:ext cx="995362" cy="80962"/>
            </a:xfrm>
            <a:prstGeom prst="rect">
              <a:avLst/>
            </a:prstGeom>
          </p:spPr>
        </p:pic>
        <p:pic>
          <p:nvPicPr>
            <p:cNvPr id="28" name="object 28"/>
            <p:cNvPicPr/>
            <p:nvPr/>
          </p:nvPicPr>
          <p:blipFill>
            <a:blip r:embed="rId23" cstate="print"/>
            <a:stretch>
              <a:fillRect/>
            </a:stretch>
          </p:blipFill>
          <p:spPr>
            <a:xfrm>
              <a:off x="381000" y="4581461"/>
              <a:ext cx="490537" cy="500062"/>
            </a:xfrm>
            <a:prstGeom prst="rect">
              <a:avLst/>
            </a:prstGeom>
          </p:spPr>
        </p:pic>
        <p:pic>
          <p:nvPicPr>
            <p:cNvPr id="29" name="object 29"/>
            <p:cNvPicPr/>
            <p:nvPr/>
          </p:nvPicPr>
          <p:blipFill>
            <a:blip r:embed="rId24" cstate="print"/>
            <a:stretch>
              <a:fillRect/>
            </a:stretch>
          </p:blipFill>
          <p:spPr>
            <a:xfrm>
              <a:off x="657225" y="4562411"/>
              <a:ext cx="11101451" cy="528637"/>
            </a:xfrm>
            <a:prstGeom prst="rect">
              <a:avLst/>
            </a:prstGeom>
          </p:spPr>
        </p:pic>
        <p:pic>
          <p:nvPicPr>
            <p:cNvPr id="30" name="object 30"/>
            <p:cNvPicPr/>
            <p:nvPr/>
          </p:nvPicPr>
          <p:blipFill>
            <a:blip r:embed="rId23" cstate="print"/>
            <a:stretch>
              <a:fillRect/>
            </a:stretch>
          </p:blipFill>
          <p:spPr>
            <a:xfrm>
              <a:off x="381000" y="4857813"/>
              <a:ext cx="490537" cy="500062"/>
            </a:xfrm>
            <a:prstGeom prst="rect">
              <a:avLst/>
            </a:prstGeom>
          </p:spPr>
        </p:pic>
        <p:pic>
          <p:nvPicPr>
            <p:cNvPr id="31" name="object 31"/>
            <p:cNvPicPr/>
            <p:nvPr/>
          </p:nvPicPr>
          <p:blipFill>
            <a:blip r:embed="rId25" cstate="print"/>
            <a:stretch>
              <a:fillRect/>
            </a:stretch>
          </p:blipFill>
          <p:spPr>
            <a:xfrm>
              <a:off x="657225" y="4838763"/>
              <a:ext cx="9939401" cy="528637"/>
            </a:xfrm>
            <a:prstGeom prst="rect">
              <a:avLst/>
            </a:prstGeom>
          </p:spPr>
        </p:pic>
        <p:pic>
          <p:nvPicPr>
            <p:cNvPr id="32" name="object 32"/>
            <p:cNvPicPr/>
            <p:nvPr/>
          </p:nvPicPr>
          <p:blipFill>
            <a:blip r:embed="rId23" cstate="print"/>
            <a:stretch>
              <a:fillRect/>
            </a:stretch>
          </p:blipFill>
          <p:spPr>
            <a:xfrm>
              <a:off x="381000" y="5133975"/>
              <a:ext cx="490537" cy="500062"/>
            </a:xfrm>
            <a:prstGeom prst="rect">
              <a:avLst/>
            </a:prstGeom>
          </p:spPr>
        </p:pic>
        <p:pic>
          <p:nvPicPr>
            <p:cNvPr id="33" name="object 33"/>
            <p:cNvPicPr/>
            <p:nvPr/>
          </p:nvPicPr>
          <p:blipFill>
            <a:blip r:embed="rId26" cstate="print"/>
            <a:stretch>
              <a:fillRect/>
            </a:stretch>
          </p:blipFill>
          <p:spPr>
            <a:xfrm>
              <a:off x="657225" y="5114925"/>
              <a:ext cx="8872601" cy="528637"/>
            </a:xfrm>
            <a:prstGeom prst="rect">
              <a:avLst/>
            </a:prstGeom>
          </p:spPr>
        </p:pic>
        <p:pic>
          <p:nvPicPr>
            <p:cNvPr id="34" name="object 34"/>
            <p:cNvPicPr/>
            <p:nvPr/>
          </p:nvPicPr>
          <p:blipFill>
            <a:blip r:embed="rId23" cstate="print"/>
            <a:stretch>
              <a:fillRect/>
            </a:stretch>
          </p:blipFill>
          <p:spPr>
            <a:xfrm>
              <a:off x="381000" y="5400675"/>
              <a:ext cx="490537" cy="500062"/>
            </a:xfrm>
            <a:prstGeom prst="rect">
              <a:avLst/>
            </a:prstGeom>
          </p:spPr>
        </p:pic>
        <p:pic>
          <p:nvPicPr>
            <p:cNvPr id="35" name="object 35"/>
            <p:cNvPicPr/>
            <p:nvPr/>
          </p:nvPicPr>
          <p:blipFill>
            <a:blip r:embed="rId27" cstate="print"/>
            <a:stretch>
              <a:fillRect/>
            </a:stretch>
          </p:blipFill>
          <p:spPr>
            <a:xfrm>
              <a:off x="657225" y="5381625"/>
              <a:ext cx="10263251" cy="528637"/>
            </a:xfrm>
            <a:prstGeom prst="rect">
              <a:avLst/>
            </a:prstGeom>
          </p:spPr>
        </p:pic>
      </p:grpSp>
      <p:sp>
        <p:nvSpPr>
          <p:cNvPr id="36" name="object 36"/>
          <p:cNvSpPr txBox="1"/>
          <p:nvPr/>
        </p:nvSpPr>
        <p:spPr>
          <a:xfrm>
            <a:off x="513715" y="1803082"/>
            <a:ext cx="11109325" cy="3955415"/>
          </a:xfrm>
          <a:prstGeom prst="rect">
            <a:avLst/>
          </a:prstGeom>
        </p:spPr>
        <p:txBody>
          <a:bodyPr vert="horz" wrap="square" lIns="0" tIns="15875" rIns="0" bIns="0" rtlCol="0">
            <a:spAutoFit/>
          </a:bodyPr>
          <a:lstStyle/>
          <a:p>
            <a:pPr marL="3194685" marR="0" lvl="0" indent="0" algn="ctr" defTabSz="914400" eaLnBrk="1" fontAlgn="auto" latinLnBrk="0" hangingPunct="1">
              <a:lnSpc>
                <a:spcPct val="100000"/>
              </a:lnSpc>
              <a:spcBef>
                <a:spcPts val="125"/>
              </a:spcBef>
              <a:spcAft>
                <a:spcPts val="0"/>
              </a:spcAft>
              <a:buClrTx/>
              <a:buSzTx/>
              <a:buFontTx/>
              <a:buNone/>
              <a:tabLst/>
              <a:defRPr/>
            </a:pPr>
            <a:r>
              <a:rPr kumimoji="0" sz="2000" b="1" i="0" u="sng" strike="noStrike" kern="0" cap="none" spc="-10" normalizeH="0" baseline="0" noProof="0" dirty="0">
                <a:ln>
                  <a:noFill/>
                </a:ln>
                <a:solidFill>
                  <a:srgbClr val="00FF00"/>
                </a:solidFill>
                <a:effectLst/>
                <a:uLnTx/>
                <a:uFill>
                  <a:solidFill>
                    <a:srgbClr val="00FF00"/>
                  </a:solidFill>
                </a:uFill>
                <a:latin typeface="Arial"/>
                <a:cs typeface="Arial"/>
              </a:rPr>
              <a:t>Mission</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202940" marR="0" lvl="0" indent="0" algn="ctr" defTabSz="914400" eaLnBrk="1" fontAlgn="auto" latinLnBrk="0" hangingPunct="1">
              <a:lnSpc>
                <a:spcPct val="100000"/>
              </a:lnSpc>
              <a:spcBef>
                <a:spcPts val="55"/>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Arial"/>
                <a:cs typeface="Arial"/>
              </a:rPr>
              <a:t>Produce</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Support</a:t>
            </a:r>
            <a:r>
              <a:rPr kumimoji="0" sz="1800" b="1" i="0" u="none" strike="noStrike" kern="0" cap="none" spc="-1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Sustain</a:t>
            </a:r>
            <a:r>
              <a:rPr kumimoji="0" sz="1800" b="1" i="0" u="none" strike="noStrike" kern="0" cap="none" spc="6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for</a:t>
            </a:r>
            <a:r>
              <a:rPr kumimoji="0" sz="1800" b="1" i="0" u="none" strike="noStrike" kern="0" cap="none" spc="-7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the</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Warfighter</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2450" b="0" i="0" u="none" strike="noStrike" kern="0" cap="none" spc="0" normalizeH="0" baseline="0" noProof="0">
              <a:ln>
                <a:noFill/>
              </a:ln>
              <a:solidFill>
                <a:sysClr val="windowText" lastClr="000000"/>
              </a:solidFill>
              <a:effectLst/>
              <a:uLnTx/>
              <a:uFillTx/>
              <a:latin typeface="Arial"/>
              <a:cs typeface="Arial"/>
            </a:endParaRPr>
          </a:p>
          <a:p>
            <a:pPr marL="3194050" marR="0" lvl="0" indent="0" algn="ctr" defTabSz="914400" eaLnBrk="1" fontAlgn="auto" latinLnBrk="0" hangingPunct="1">
              <a:lnSpc>
                <a:spcPct val="100000"/>
              </a:lnSpc>
              <a:spcBef>
                <a:spcPts val="0"/>
              </a:spcBef>
              <a:spcAft>
                <a:spcPts val="0"/>
              </a:spcAft>
              <a:buClrTx/>
              <a:buSzTx/>
              <a:buFontTx/>
              <a:buNone/>
              <a:tabLst/>
              <a:defRPr/>
            </a:pPr>
            <a:r>
              <a:rPr kumimoji="0" sz="2000" b="1" i="0" u="sng" strike="noStrike" kern="0" cap="none" spc="-10" normalizeH="0" baseline="0" noProof="0" dirty="0">
                <a:ln>
                  <a:noFill/>
                </a:ln>
                <a:solidFill>
                  <a:srgbClr val="00FF00"/>
                </a:solidFill>
                <a:effectLst/>
                <a:uLnTx/>
                <a:uFill>
                  <a:solidFill>
                    <a:srgbClr val="00FF00"/>
                  </a:solidFill>
                </a:uFill>
                <a:latin typeface="Arial"/>
                <a:cs typeface="Arial"/>
              </a:rPr>
              <a:t>Vision</a:t>
            </a:r>
            <a:endParaRPr kumimoji="0" sz="2000" b="0" i="0" u="none" strike="noStrike" kern="0" cap="none" spc="0" normalizeH="0" baseline="0" noProof="0">
              <a:ln>
                <a:noFill/>
              </a:ln>
              <a:solidFill>
                <a:sysClr val="windowText" lastClr="000000"/>
              </a:solidFill>
              <a:effectLst/>
              <a:uLnTx/>
              <a:uFillTx/>
              <a:latin typeface="Arial"/>
              <a:cs typeface="Arial"/>
            </a:endParaRPr>
          </a:p>
          <a:p>
            <a:pPr marL="4137660" marR="930910" lvl="0" indent="0" algn="ctr" defTabSz="914400" eaLnBrk="1" fontAlgn="auto" latinLnBrk="0" hangingPunct="1">
              <a:lnSpc>
                <a:spcPct val="109600"/>
              </a:lnSpc>
              <a:spcBef>
                <a:spcPts val="295"/>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Arial"/>
                <a:cs typeface="Arial"/>
              </a:rPr>
              <a:t>Empowered </a:t>
            </a:r>
            <a:r>
              <a:rPr kumimoji="0" sz="1800" b="1" i="0" u="none" strike="noStrike" kern="0" cap="none" spc="-20" normalizeH="0" baseline="0" noProof="0" dirty="0">
                <a:ln>
                  <a:noFill/>
                </a:ln>
                <a:solidFill>
                  <a:srgbClr val="FFFFFF"/>
                </a:solidFill>
                <a:effectLst/>
                <a:uLnTx/>
                <a:uFillTx/>
                <a:latin typeface="Arial"/>
                <a:cs typeface="Arial"/>
              </a:rPr>
              <a:t>Team</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t>
            </a:r>
            <a:r>
              <a:rPr kumimoji="0" sz="1800" b="1" i="0" u="none" strike="noStrike" kern="0" cap="none" spc="-3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Partners</a:t>
            </a:r>
            <a:r>
              <a:rPr kumimoji="0" sz="18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in</a:t>
            </a:r>
            <a:r>
              <a:rPr kumimoji="0" sz="1800" b="1" i="0" u="none" strike="noStrike" kern="0" cap="none" spc="-5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Innovation</a:t>
            </a:r>
            <a:r>
              <a:rPr kumimoji="0" sz="1800" b="1" i="0" u="none" strike="noStrike" kern="0" cap="none" spc="-9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t>
            </a:r>
            <a:r>
              <a:rPr kumimoji="0" sz="1800" b="1" i="0" u="none" strike="noStrike" kern="0" cap="none" spc="-30"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Delivering, </a:t>
            </a:r>
            <a:r>
              <a:rPr kumimoji="0" sz="1800" b="1" i="0" u="none" strike="noStrike" kern="0" cap="none" spc="0" normalizeH="0" baseline="0" noProof="0" dirty="0">
                <a:ln>
                  <a:noFill/>
                </a:ln>
                <a:solidFill>
                  <a:srgbClr val="FFFFFF"/>
                </a:solidFill>
                <a:effectLst/>
                <a:uLnTx/>
                <a:uFillTx/>
                <a:latin typeface="Arial"/>
                <a:cs typeface="Arial"/>
              </a:rPr>
              <a:t>Resilient,</a:t>
            </a:r>
            <a:r>
              <a:rPr kumimoji="0" sz="1800" b="1" i="0" u="none" strike="noStrike" kern="0" cap="none" spc="-6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Persistent</a:t>
            </a:r>
            <a:r>
              <a:rPr kumimoji="0" sz="1800" b="1" i="0" u="none" strike="noStrike" kern="0" cap="none" spc="7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and</a:t>
            </a:r>
            <a:r>
              <a:rPr kumimoji="0" sz="1800" b="1" i="0" u="none" strike="noStrike" kern="0" cap="none" spc="-114"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Agile</a:t>
            </a:r>
            <a:r>
              <a:rPr kumimoji="0" sz="1800" b="1" i="0" u="none" strike="noStrike" kern="0" cap="none" spc="-2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Sustainment</a:t>
            </a:r>
            <a:r>
              <a:rPr kumimoji="0" sz="1800" b="1" i="0" u="none" strike="noStrike" kern="0" cap="none" spc="-6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for</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25" normalizeH="0" baseline="0" noProof="0" dirty="0">
                <a:ln>
                  <a:noFill/>
                </a:ln>
                <a:solidFill>
                  <a:srgbClr val="FFFFFF"/>
                </a:solidFill>
                <a:effectLst/>
                <a:uLnTx/>
                <a:uFillTx/>
                <a:latin typeface="Arial"/>
                <a:cs typeface="Arial"/>
              </a:rPr>
              <a:t>the </a:t>
            </a:r>
            <a:r>
              <a:rPr kumimoji="0" sz="1800" b="1" i="0" u="none" strike="noStrike" kern="0" cap="none" spc="-10" normalizeH="0" baseline="0" noProof="0" dirty="0">
                <a:ln>
                  <a:noFill/>
                </a:ln>
                <a:solidFill>
                  <a:srgbClr val="FFFFFF"/>
                </a:solidFill>
                <a:effectLst/>
                <a:uLnTx/>
                <a:uFillTx/>
                <a:latin typeface="Arial"/>
                <a:cs typeface="Arial"/>
              </a:rPr>
              <a:t>Warfighter</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40"/>
              </a:spcBef>
              <a:spcAft>
                <a:spcPts val="0"/>
              </a:spcAft>
              <a:buClrTx/>
              <a:buSzTx/>
              <a:buFontTx/>
              <a:buNone/>
              <a:tabLst/>
              <a:defRPr/>
            </a:pPr>
            <a:endParaRPr kumimoji="0" sz="2300" b="0" i="0" u="none" strike="noStrike" kern="0" cap="none" spc="0" normalizeH="0" baseline="0" noProof="0">
              <a:ln>
                <a:noFill/>
              </a:ln>
              <a:solidFill>
                <a:sysClr val="windowText" lastClr="000000"/>
              </a:solidFill>
              <a:effectLst/>
              <a:uLnTx/>
              <a:uFillTx/>
              <a:latin typeface="Arial"/>
              <a:cs typeface="Arial"/>
            </a:endParaRPr>
          </a:p>
          <a:p>
            <a:pPr marL="5112385" marR="0" lvl="0" indent="0" defTabSz="914400" eaLnBrk="1" fontAlgn="auto" latinLnBrk="0" hangingPunct="1">
              <a:lnSpc>
                <a:spcPts val="2390"/>
              </a:lnSpc>
              <a:spcBef>
                <a:spcPts val="0"/>
              </a:spcBef>
              <a:spcAft>
                <a:spcPts val="0"/>
              </a:spcAft>
              <a:buClrTx/>
              <a:buSzTx/>
              <a:buFontTx/>
              <a:buNone/>
              <a:tabLst/>
              <a:defRPr/>
            </a:pPr>
            <a:r>
              <a:rPr kumimoji="0" sz="2000" b="1" i="0" u="sng" strike="noStrike" kern="0" cap="none" spc="-10" normalizeH="0" baseline="0" noProof="0" dirty="0">
                <a:ln>
                  <a:noFill/>
                </a:ln>
                <a:solidFill>
                  <a:srgbClr val="00FF00"/>
                </a:solidFill>
                <a:effectLst/>
                <a:uLnTx/>
                <a:uFill>
                  <a:solidFill>
                    <a:srgbClr val="00FF00"/>
                  </a:solidFill>
                </a:uFill>
                <a:latin typeface="Arial"/>
                <a:cs typeface="Arial"/>
              </a:rPr>
              <a:t>Vectors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ts val="2150"/>
              </a:lnSpc>
              <a:spcBef>
                <a:spcPts val="0"/>
              </a:spcBef>
              <a:spcAft>
                <a:spcPts val="0"/>
              </a:spcAft>
              <a:buClr>
                <a:srgbClr val="00FF00"/>
              </a:buClr>
              <a:buSzTx/>
              <a:buFont typeface="Wingdings"/>
              <a:buChar char=""/>
              <a:tabLst>
                <a:tab pos="298450" algn="l"/>
              </a:tabLst>
              <a:defRPr/>
            </a:pPr>
            <a:r>
              <a:rPr kumimoji="0" sz="1800" b="1" i="0" u="none" strike="noStrike" kern="0" cap="none" spc="0" normalizeH="0" baseline="0" noProof="0" dirty="0">
                <a:ln>
                  <a:noFill/>
                </a:ln>
                <a:solidFill>
                  <a:srgbClr val="FFFFFF"/>
                </a:solidFill>
                <a:effectLst/>
                <a:uLnTx/>
                <a:uFillTx/>
                <a:latin typeface="Arial"/>
                <a:cs typeface="Arial"/>
              </a:rPr>
              <a:t>Optimize</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depot</a:t>
            </a:r>
            <a:r>
              <a:rPr kumimoji="0" sz="1800" b="1" i="0" u="none" strike="noStrike" kern="0" cap="none" spc="-5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resources</a:t>
            </a:r>
            <a:r>
              <a:rPr kumimoji="0" sz="1800" b="1" i="0" u="none" strike="noStrike" kern="0" cap="none" spc="6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to</a:t>
            </a:r>
            <a:r>
              <a:rPr kumimoji="0" sz="18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pursue</a:t>
            </a:r>
            <a:r>
              <a:rPr kumimoji="0" sz="1800" b="1" i="0" u="none" strike="noStrike" kern="0" cap="none" spc="-8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agility</a:t>
            </a:r>
            <a:r>
              <a:rPr kumimoji="0" sz="1800" b="1" i="0" u="none" strike="noStrike" kern="0" cap="none" spc="-8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and</a:t>
            </a:r>
            <a:r>
              <a:rPr kumimoji="0" sz="18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improve</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cost</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effectiveness</a:t>
            </a:r>
            <a:r>
              <a:rPr kumimoji="0" sz="1800" b="1" i="0" u="none" strike="noStrike" kern="0" cap="none" spc="6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in</a:t>
            </a:r>
            <a:r>
              <a:rPr kumimoji="0" sz="1800" b="1" i="0" u="none" strike="noStrike" kern="0" cap="none" spc="-3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support</a:t>
            </a:r>
            <a:r>
              <a:rPr kumimoji="0" sz="1800" b="1" i="0" u="none" strike="noStrike" kern="0" cap="none" spc="-6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of</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customers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20"/>
              </a:spcBef>
              <a:spcAft>
                <a:spcPts val="0"/>
              </a:spcAft>
              <a:buClr>
                <a:srgbClr val="00FF00"/>
              </a:buClr>
              <a:buSzTx/>
              <a:buFont typeface="Wingdings"/>
              <a:buChar char=""/>
              <a:tabLst>
                <a:tab pos="298450" algn="l"/>
              </a:tabLst>
              <a:defRPr/>
            </a:pPr>
            <a:r>
              <a:rPr kumimoji="0" sz="1800" b="1" i="0" u="none" strike="noStrike" kern="0" cap="none" spc="0" normalizeH="0" baseline="0" noProof="0" dirty="0">
                <a:ln>
                  <a:noFill/>
                </a:ln>
                <a:solidFill>
                  <a:srgbClr val="FFFFFF"/>
                </a:solidFill>
                <a:effectLst/>
                <a:uLnTx/>
                <a:uFillTx/>
                <a:latin typeface="Arial"/>
                <a:cs typeface="Arial"/>
              </a:rPr>
              <a:t>Lead</a:t>
            </a:r>
            <a:r>
              <a:rPr kumimoji="0" sz="1800" b="1" i="0" u="none" strike="noStrike" kern="0" cap="none" spc="6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the</a:t>
            </a:r>
            <a:r>
              <a:rPr kumimoji="0" sz="1800" b="1" i="0" u="none" strike="noStrike" kern="0" cap="none" spc="-6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workforce</a:t>
            </a:r>
            <a:r>
              <a:rPr kumimoji="0" sz="1800" b="1" i="0" u="none" strike="noStrike" kern="0" cap="none" spc="9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through</a:t>
            </a:r>
            <a:r>
              <a:rPr kumimoji="0" sz="1800" b="1" i="0" u="none" strike="noStrike" kern="0" cap="none" spc="-8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open</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communication,</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inspiring</a:t>
            </a:r>
            <a:r>
              <a:rPr kumimoji="0" sz="1800" b="1" i="0" u="none" strike="noStrike" kern="0" cap="none" spc="-8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culture</a:t>
            </a:r>
            <a:r>
              <a:rPr kumimoji="0" sz="1800" b="1" i="0" u="none" strike="noStrike" kern="0" cap="none" spc="-6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of</a:t>
            </a:r>
            <a:r>
              <a:rPr kumimoji="0" sz="1800" b="1" i="0" u="none" strike="noStrike" kern="0" cap="none" spc="4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engaged</a:t>
            </a:r>
            <a:r>
              <a:rPr kumimoji="0" sz="1800" b="1" i="0" u="none" strike="noStrike" kern="0" cap="none" spc="-80"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Airmen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ts val="2130"/>
              </a:lnSpc>
              <a:spcBef>
                <a:spcPts val="20"/>
              </a:spcBef>
              <a:spcAft>
                <a:spcPts val="0"/>
              </a:spcAft>
              <a:buClr>
                <a:srgbClr val="00FF00"/>
              </a:buClr>
              <a:buSzTx/>
              <a:buFont typeface="Wingdings"/>
              <a:buChar char=""/>
              <a:tabLst>
                <a:tab pos="298450" algn="l"/>
              </a:tabLst>
              <a:defRPr/>
            </a:pPr>
            <a:r>
              <a:rPr kumimoji="0" sz="1800" b="1" i="0" u="none" strike="noStrike" kern="0" cap="none" spc="0" normalizeH="0" baseline="0" noProof="0" dirty="0">
                <a:ln>
                  <a:noFill/>
                </a:ln>
                <a:solidFill>
                  <a:srgbClr val="FFFFFF"/>
                </a:solidFill>
                <a:effectLst/>
                <a:uLnTx/>
                <a:uFillTx/>
                <a:latin typeface="Arial"/>
                <a:cs typeface="Arial"/>
              </a:rPr>
              <a:t>Strategically</a:t>
            </a:r>
            <a:r>
              <a:rPr kumimoji="0" sz="1800" b="1" i="0" u="none" strike="noStrike" kern="0" cap="none" spc="-2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improve</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processes</a:t>
            </a:r>
            <a:r>
              <a:rPr kumimoji="0" sz="1800" b="1" i="0" u="none" strike="noStrike" kern="0" cap="none" spc="13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in</a:t>
            </a:r>
            <a:r>
              <a:rPr kumimoji="0" sz="18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support</a:t>
            </a:r>
            <a:r>
              <a:rPr kumimoji="0" sz="1800" b="1" i="0" u="none" strike="noStrike" kern="0" cap="none" spc="-6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of</a:t>
            </a:r>
            <a:r>
              <a:rPr kumimoji="0" sz="1800" b="1" i="0" u="none" strike="noStrike" kern="0" cap="none" spc="-6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Warfighter</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defined</a:t>
            </a:r>
            <a:r>
              <a:rPr kumimoji="0" sz="1800" b="1" i="0" u="none" strike="noStrike" kern="0" cap="none" spc="-35"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requirements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ts val="2130"/>
              </a:lnSpc>
              <a:spcBef>
                <a:spcPts val="0"/>
              </a:spcBef>
              <a:spcAft>
                <a:spcPts val="0"/>
              </a:spcAft>
              <a:buClr>
                <a:srgbClr val="00FF00"/>
              </a:buClr>
              <a:buSzTx/>
              <a:buFont typeface="Wingdings"/>
              <a:buChar char=""/>
              <a:tabLst>
                <a:tab pos="298450" algn="l"/>
              </a:tabLst>
              <a:defRPr/>
            </a:pPr>
            <a:r>
              <a:rPr kumimoji="0" sz="1800" b="1" i="0" u="none" strike="noStrike" kern="0" cap="none" spc="0" normalizeH="0" baseline="0" noProof="0" dirty="0">
                <a:ln>
                  <a:noFill/>
                </a:ln>
                <a:solidFill>
                  <a:srgbClr val="FFFFFF"/>
                </a:solidFill>
                <a:effectLst/>
                <a:uLnTx/>
                <a:uFillTx/>
                <a:latin typeface="Arial"/>
                <a:cs typeface="Arial"/>
              </a:rPr>
              <a:t>Continuously</a:t>
            </a:r>
            <a:r>
              <a:rPr kumimoji="0" sz="1800" b="1" i="0" u="none" strike="noStrike" kern="0" cap="none" spc="-14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improve</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the</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quality, </a:t>
            </a:r>
            <a:r>
              <a:rPr kumimoji="0" sz="1800" b="1" i="0" u="none" strike="noStrike" kern="0" cap="none" spc="0" normalizeH="0" baseline="0" noProof="0" dirty="0">
                <a:ln>
                  <a:noFill/>
                </a:ln>
                <a:solidFill>
                  <a:srgbClr val="FFFFFF"/>
                </a:solidFill>
                <a:effectLst/>
                <a:uLnTx/>
                <a:uFillTx/>
                <a:latin typeface="Arial"/>
                <a:cs typeface="Arial"/>
              </a:rPr>
              <a:t>schedule,</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cost,</a:t>
            </a:r>
            <a:r>
              <a:rPr kumimoji="0" sz="1800" b="1" i="0" u="none" strike="noStrike" kern="0" cap="none" spc="6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and</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value</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of</a:t>
            </a:r>
            <a:r>
              <a:rPr kumimoji="0" sz="1800" b="1" i="0" u="none" strike="noStrike" kern="0" cap="none" spc="-3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depot</a:t>
            </a:r>
            <a:r>
              <a:rPr kumimoji="0" sz="1800" b="1" i="0" u="none" strike="noStrike" kern="0" cap="none" spc="-3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products</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and</a:t>
            </a:r>
            <a:r>
              <a:rPr kumimoji="0" sz="1800" b="1" i="0" u="none" strike="noStrike" kern="0" cap="none" spc="-10" normalizeH="0" baseline="0" noProof="0" dirty="0">
                <a:ln>
                  <a:noFill/>
                </a:ln>
                <a:solidFill>
                  <a:srgbClr val="FFFFFF"/>
                </a:solidFill>
                <a:effectLst/>
                <a:uLnTx/>
                <a:uFillTx/>
                <a:latin typeface="Arial"/>
                <a:cs typeface="Arial"/>
              </a:rPr>
              <a:t> services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7" name="object 37"/>
          <p:cNvGrpSpPr/>
          <p:nvPr/>
        </p:nvGrpSpPr>
        <p:grpSpPr>
          <a:xfrm>
            <a:off x="2914444" y="159485"/>
            <a:ext cx="6416040" cy="1293495"/>
            <a:chOff x="2914444" y="159485"/>
            <a:chExt cx="6416040" cy="1293495"/>
          </a:xfrm>
        </p:grpSpPr>
        <p:pic>
          <p:nvPicPr>
            <p:cNvPr id="38" name="object 38"/>
            <p:cNvPicPr/>
            <p:nvPr/>
          </p:nvPicPr>
          <p:blipFill>
            <a:blip r:embed="rId28" cstate="print"/>
            <a:stretch>
              <a:fillRect/>
            </a:stretch>
          </p:blipFill>
          <p:spPr>
            <a:xfrm>
              <a:off x="2914444" y="159485"/>
              <a:ext cx="6415643" cy="478455"/>
            </a:xfrm>
            <a:prstGeom prst="rect">
              <a:avLst/>
            </a:prstGeom>
          </p:spPr>
        </p:pic>
        <p:pic>
          <p:nvPicPr>
            <p:cNvPr id="39" name="object 39"/>
            <p:cNvPicPr/>
            <p:nvPr/>
          </p:nvPicPr>
          <p:blipFill>
            <a:blip r:embed="rId29" cstate="print"/>
            <a:stretch>
              <a:fillRect/>
            </a:stretch>
          </p:blipFill>
          <p:spPr>
            <a:xfrm>
              <a:off x="3771899" y="390461"/>
              <a:ext cx="4691126" cy="1062037"/>
            </a:xfrm>
            <a:prstGeom prst="rect">
              <a:avLst/>
            </a:prstGeom>
          </p:spPr>
        </p:pic>
      </p:grpSp>
      <p:sp>
        <p:nvSpPr>
          <p:cNvPr id="40" name="object 40"/>
          <p:cNvSpPr txBox="1">
            <a:spLocks noGrp="1"/>
          </p:cNvSpPr>
          <p:nvPr>
            <p:ph type="title"/>
          </p:nvPr>
        </p:nvSpPr>
        <p:spPr>
          <a:prstGeom prst="rect">
            <a:avLst/>
          </a:prstGeom>
        </p:spPr>
        <p:txBody>
          <a:bodyPr vert="horz" wrap="square" lIns="0" tIns="59054" rIns="0" bIns="0" rtlCol="0">
            <a:spAutoFit/>
          </a:bodyPr>
          <a:lstStyle/>
          <a:p>
            <a:pPr marL="1862455" marR="5080" indent="-1172845">
              <a:lnSpc>
                <a:spcPts val="4050"/>
              </a:lnSpc>
              <a:spcBef>
                <a:spcPts val="464"/>
              </a:spcBef>
            </a:pPr>
            <a:r>
              <a:rPr dirty="0"/>
              <a:t>Ogden</a:t>
            </a:r>
            <a:r>
              <a:rPr spc="-100" dirty="0"/>
              <a:t> </a:t>
            </a:r>
            <a:r>
              <a:rPr dirty="0"/>
              <a:t>Air</a:t>
            </a:r>
            <a:r>
              <a:rPr spc="20" dirty="0"/>
              <a:t> </a:t>
            </a:r>
            <a:r>
              <a:rPr dirty="0"/>
              <a:t>Logistics</a:t>
            </a:r>
            <a:r>
              <a:rPr spc="-50" dirty="0"/>
              <a:t> </a:t>
            </a:r>
            <a:r>
              <a:rPr spc="-10" dirty="0"/>
              <a:t>Complex </a:t>
            </a:r>
            <a:r>
              <a:rPr dirty="0"/>
              <a:t>Mission</a:t>
            </a:r>
            <a:r>
              <a:rPr spc="-60" dirty="0"/>
              <a:t> </a:t>
            </a:r>
            <a:r>
              <a:rPr spc="-10" dirty="0"/>
              <a:t>Statement</a:t>
            </a:r>
          </a:p>
        </p:txBody>
      </p:sp>
      <p:pic>
        <p:nvPicPr>
          <p:cNvPr id="41" name="object 41"/>
          <p:cNvPicPr/>
          <p:nvPr/>
        </p:nvPicPr>
        <p:blipFill>
          <a:blip r:embed="rId30" cstate="print"/>
          <a:stretch>
            <a:fillRect/>
          </a:stretch>
        </p:blipFill>
        <p:spPr>
          <a:xfrm>
            <a:off x="5095614" y="6610350"/>
            <a:ext cx="1996050" cy="190500"/>
          </a:xfrm>
          <a:prstGeom prst="rect">
            <a:avLst/>
          </a:prstGeom>
        </p:spPr>
      </p:pic>
      <p:sp>
        <p:nvSpPr>
          <p:cNvPr id="42" name="object 42"/>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1159782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34650" y="0"/>
            <a:ext cx="1552575" cy="1428750"/>
            <a:chOff x="10534650" y="0"/>
            <a:chExt cx="1552575" cy="142875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grpSp>
      <p:grpSp>
        <p:nvGrpSpPr>
          <p:cNvPr id="6" name="object 6"/>
          <p:cNvGrpSpPr/>
          <p:nvPr/>
        </p:nvGrpSpPr>
        <p:grpSpPr>
          <a:xfrm>
            <a:off x="85725" y="0"/>
            <a:ext cx="1581150" cy="1438275"/>
            <a:chOff x="85725" y="0"/>
            <a:chExt cx="1581150" cy="1438275"/>
          </a:xfrm>
        </p:grpSpPr>
        <p:pic>
          <p:nvPicPr>
            <p:cNvPr id="7" name="object 7"/>
            <p:cNvPicPr/>
            <p:nvPr/>
          </p:nvPicPr>
          <p:blipFill>
            <a:blip r:embed="rId4" cstate="print"/>
            <a:stretch>
              <a:fillRect/>
            </a:stretch>
          </p:blipFill>
          <p:spPr>
            <a:xfrm>
              <a:off x="85725" y="0"/>
              <a:ext cx="1581150" cy="1438275"/>
            </a:xfrm>
            <a:prstGeom prst="rect">
              <a:avLst/>
            </a:prstGeom>
          </p:spPr>
        </p:pic>
        <p:pic>
          <p:nvPicPr>
            <p:cNvPr id="8" name="object 8"/>
            <p:cNvPicPr/>
            <p:nvPr/>
          </p:nvPicPr>
          <p:blipFill>
            <a:blip r:embed="rId5" cstate="print"/>
            <a:stretch>
              <a:fillRect/>
            </a:stretch>
          </p:blipFill>
          <p:spPr>
            <a:xfrm>
              <a:off x="361950" y="152400"/>
              <a:ext cx="981075" cy="962025"/>
            </a:xfrm>
            <a:prstGeom prst="rect">
              <a:avLst/>
            </a:prstGeom>
          </p:spPr>
        </p:pic>
      </p:grpSp>
      <p:grpSp>
        <p:nvGrpSpPr>
          <p:cNvPr id="9" name="object 9"/>
          <p:cNvGrpSpPr/>
          <p:nvPr/>
        </p:nvGrpSpPr>
        <p:grpSpPr>
          <a:xfrm>
            <a:off x="2286000" y="187713"/>
            <a:ext cx="7653655" cy="1293495"/>
            <a:chOff x="2286000" y="187713"/>
            <a:chExt cx="7653655" cy="1293495"/>
          </a:xfrm>
        </p:grpSpPr>
        <p:pic>
          <p:nvPicPr>
            <p:cNvPr id="10" name="object 10"/>
            <p:cNvPicPr/>
            <p:nvPr/>
          </p:nvPicPr>
          <p:blipFill>
            <a:blip r:embed="rId6" cstate="print"/>
            <a:stretch>
              <a:fillRect/>
            </a:stretch>
          </p:blipFill>
          <p:spPr>
            <a:xfrm>
              <a:off x="2866823" y="187713"/>
              <a:ext cx="6501272" cy="384812"/>
            </a:xfrm>
            <a:prstGeom prst="rect">
              <a:avLst/>
            </a:prstGeom>
          </p:spPr>
        </p:pic>
        <p:pic>
          <p:nvPicPr>
            <p:cNvPr id="11" name="object 11"/>
            <p:cNvPicPr/>
            <p:nvPr/>
          </p:nvPicPr>
          <p:blipFill>
            <a:blip r:embed="rId7" cstate="print"/>
            <a:stretch>
              <a:fillRect/>
            </a:stretch>
          </p:blipFill>
          <p:spPr>
            <a:xfrm>
              <a:off x="2286000" y="419036"/>
              <a:ext cx="7653401" cy="1062037"/>
            </a:xfrm>
            <a:prstGeom prst="rect">
              <a:avLst/>
            </a:prstGeom>
          </p:spPr>
        </p:pic>
      </p:grpSp>
      <p:sp>
        <p:nvSpPr>
          <p:cNvPr id="12" name="object 12"/>
          <p:cNvSpPr txBox="1">
            <a:spLocks noGrp="1"/>
          </p:cNvSpPr>
          <p:nvPr>
            <p:ph type="title"/>
          </p:nvPr>
        </p:nvSpPr>
        <p:spPr>
          <a:xfrm>
            <a:off x="2581020" y="54355"/>
            <a:ext cx="7012940" cy="1089660"/>
          </a:xfrm>
          <a:prstGeom prst="rect">
            <a:avLst/>
          </a:prstGeom>
        </p:spPr>
        <p:txBody>
          <a:bodyPr vert="horz" wrap="square" lIns="0" tIns="59054" rIns="0" bIns="0" rtlCol="0">
            <a:spAutoFit/>
          </a:bodyPr>
          <a:lstStyle/>
          <a:p>
            <a:pPr marL="12700" marR="5080" indent="276225">
              <a:lnSpc>
                <a:spcPts val="4050"/>
              </a:lnSpc>
              <a:spcBef>
                <a:spcPts val="464"/>
              </a:spcBef>
            </a:pPr>
            <a:r>
              <a:rPr dirty="0"/>
              <a:t>Air</a:t>
            </a:r>
            <a:r>
              <a:rPr spc="55" dirty="0"/>
              <a:t> </a:t>
            </a:r>
            <a:r>
              <a:rPr dirty="0"/>
              <a:t>Force</a:t>
            </a:r>
            <a:r>
              <a:rPr spc="-80" dirty="0"/>
              <a:t> </a:t>
            </a:r>
            <a:r>
              <a:rPr dirty="0"/>
              <a:t>Sustainment</a:t>
            </a:r>
            <a:r>
              <a:rPr spc="-85" dirty="0"/>
              <a:t> </a:t>
            </a:r>
            <a:r>
              <a:rPr spc="-10" dirty="0"/>
              <a:t>Center </a:t>
            </a:r>
            <a:r>
              <a:rPr dirty="0"/>
              <a:t>Air</a:t>
            </a:r>
            <a:r>
              <a:rPr spc="5" dirty="0"/>
              <a:t> </a:t>
            </a:r>
            <a:r>
              <a:rPr dirty="0"/>
              <a:t>Logistics</a:t>
            </a:r>
            <a:r>
              <a:rPr spc="-45" dirty="0"/>
              <a:t> </a:t>
            </a:r>
            <a:r>
              <a:rPr dirty="0"/>
              <a:t>Complex</a:t>
            </a:r>
            <a:r>
              <a:rPr spc="-110" dirty="0"/>
              <a:t> </a:t>
            </a:r>
            <a:r>
              <a:rPr spc="-10" dirty="0"/>
              <a:t>Overview</a:t>
            </a:r>
          </a:p>
        </p:txBody>
      </p:sp>
      <p:grpSp>
        <p:nvGrpSpPr>
          <p:cNvPr id="13" name="object 13"/>
          <p:cNvGrpSpPr/>
          <p:nvPr/>
        </p:nvGrpSpPr>
        <p:grpSpPr>
          <a:xfrm>
            <a:off x="11220450" y="2285910"/>
            <a:ext cx="605155" cy="3405504"/>
            <a:chOff x="11220450" y="2285910"/>
            <a:chExt cx="605155" cy="3405504"/>
          </a:xfrm>
        </p:grpSpPr>
        <p:pic>
          <p:nvPicPr>
            <p:cNvPr id="14" name="object 14"/>
            <p:cNvPicPr/>
            <p:nvPr/>
          </p:nvPicPr>
          <p:blipFill>
            <a:blip r:embed="rId8" cstate="print"/>
            <a:stretch>
              <a:fillRect/>
            </a:stretch>
          </p:blipFill>
          <p:spPr>
            <a:xfrm>
              <a:off x="11286494" y="2285910"/>
              <a:ext cx="538932" cy="3405302"/>
            </a:xfrm>
            <a:prstGeom prst="rect">
              <a:avLst/>
            </a:prstGeom>
          </p:spPr>
        </p:pic>
        <p:pic>
          <p:nvPicPr>
            <p:cNvPr id="15" name="object 15"/>
            <p:cNvPicPr/>
            <p:nvPr/>
          </p:nvPicPr>
          <p:blipFill>
            <a:blip r:embed="rId9" cstate="print"/>
            <a:stretch>
              <a:fillRect/>
            </a:stretch>
          </p:blipFill>
          <p:spPr>
            <a:xfrm>
              <a:off x="11220450" y="2362136"/>
              <a:ext cx="585787" cy="3271901"/>
            </a:xfrm>
            <a:prstGeom prst="rect">
              <a:avLst/>
            </a:prstGeom>
          </p:spPr>
        </p:pic>
      </p:grpSp>
      <p:sp>
        <p:nvSpPr>
          <p:cNvPr id="16" name="object 16"/>
          <p:cNvSpPr txBox="1"/>
          <p:nvPr/>
        </p:nvSpPr>
        <p:spPr>
          <a:xfrm>
            <a:off x="11407818" y="2522473"/>
            <a:ext cx="313690" cy="2938780"/>
          </a:xfrm>
          <a:prstGeom prst="rect">
            <a:avLst/>
          </a:prstGeom>
        </p:spPr>
        <p:txBody>
          <a:bodyPr vert="vert" wrap="square" lIns="0" tIns="0" rIns="0" bIns="0" rtlCol="0">
            <a:spAutoFit/>
          </a:bodyPr>
          <a:lstStyle/>
          <a:p>
            <a:pPr marL="12700" marR="0" lvl="0" indent="0" defTabSz="914400" eaLnBrk="1" fontAlgn="auto" latinLnBrk="0" hangingPunct="1">
              <a:lnSpc>
                <a:spcPts val="2335"/>
              </a:lnSpc>
              <a:spcBef>
                <a:spcPts val="0"/>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Arial"/>
                <a:cs typeface="Arial"/>
              </a:rPr>
              <a:t>National</a:t>
            </a:r>
            <a:r>
              <a:rPr kumimoji="0" sz="2000" b="1" i="0" u="none" strike="noStrike" kern="0" cap="none" spc="-45" normalizeH="0" baseline="0" noProof="0" dirty="0">
                <a:ln>
                  <a:noFill/>
                </a:ln>
                <a:solidFill>
                  <a:sysClr val="windowText" lastClr="000000"/>
                </a:solidFill>
                <a:effectLst/>
                <a:uLnTx/>
                <a:uFillTx/>
                <a:latin typeface="Arial"/>
                <a:cs typeface="Arial"/>
              </a:rPr>
              <a:t> </a:t>
            </a:r>
            <a:r>
              <a:rPr kumimoji="0" sz="2000" b="1" i="0" u="none" strike="noStrike" kern="0" cap="none" spc="0" normalizeH="0" baseline="0" noProof="0" dirty="0">
                <a:ln>
                  <a:noFill/>
                </a:ln>
                <a:solidFill>
                  <a:sysClr val="windowText" lastClr="000000"/>
                </a:solidFill>
                <a:effectLst/>
                <a:uLnTx/>
                <a:uFillTx/>
                <a:latin typeface="Arial"/>
                <a:cs typeface="Arial"/>
              </a:rPr>
              <a:t>Strategic</a:t>
            </a:r>
            <a:r>
              <a:rPr kumimoji="0" sz="2000" b="1" i="0" u="none" strike="noStrike" kern="0" cap="none" spc="-100" normalizeH="0" baseline="0" noProof="0" dirty="0">
                <a:ln>
                  <a:noFill/>
                </a:ln>
                <a:solidFill>
                  <a:sysClr val="windowText" lastClr="000000"/>
                </a:solidFill>
                <a:effectLst/>
                <a:uLnTx/>
                <a:uFillTx/>
                <a:latin typeface="Arial"/>
                <a:cs typeface="Arial"/>
              </a:rPr>
              <a:t> </a:t>
            </a:r>
            <a:r>
              <a:rPr kumimoji="0" sz="2000" b="1" i="0" u="none" strike="noStrike" kern="0" cap="none" spc="-20" normalizeH="0" baseline="0" noProof="0" dirty="0">
                <a:ln>
                  <a:noFill/>
                </a:ln>
                <a:solidFill>
                  <a:sysClr val="windowText" lastClr="000000"/>
                </a:solidFill>
                <a:effectLst/>
                <a:uLnTx/>
                <a:uFillTx/>
                <a:latin typeface="Arial"/>
                <a:cs typeface="Arial"/>
              </a:rPr>
              <a:t>Value</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grpSp>
        <p:nvGrpSpPr>
          <p:cNvPr id="17" name="object 17"/>
          <p:cNvGrpSpPr/>
          <p:nvPr/>
        </p:nvGrpSpPr>
        <p:grpSpPr>
          <a:xfrm>
            <a:off x="2143125" y="1142936"/>
            <a:ext cx="3529329" cy="1500505"/>
            <a:chOff x="2143125" y="1142936"/>
            <a:chExt cx="3529329" cy="1500505"/>
          </a:xfrm>
        </p:grpSpPr>
        <p:pic>
          <p:nvPicPr>
            <p:cNvPr id="18" name="object 18"/>
            <p:cNvPicPr/>
            <p:nvPr/>
          </p:nvPicPr>
          <p:blipFill>
            <a:blip r:embed="rId10" cstate="print"/>
            <a:stretch>
              <a:fillRect/>
            </a:stretch>
          </p:blipFill>
          <p:spPr>
            <a:xfrm>
              <a:off x="2143125" y="1142936"/>
              <a:ext cx="2128901" cy="1138237"/>
            </a:xfrm>
            <a:prstGeom prst="rect">
              <a:avLst/>
            </a:prstGeom>
          </p:spPr>
        </p:pic>
        <p:pic>
          <p:nvPicPr>
            <p:cNvPr id="19" name="object 19"/>
            <p:cNvPicPr/>
            <p:nvPr/>
          </p:nvPicPr>
          <p:blipFill>
            <a:blip r:embed="rId11" cstate="print"/>
            <a:stretch>
              <a:fillRect/>
            </a:stretch>
          </p:blipFill>
          <p:spPr>
            <a:xfrm>
              <a:off x="2190750" y="1171511"/>
              <a:ext cx="1214437" cy="1042987"/>
            </a:xfrm>
            <a:prstGeom prst="rect">
              <a:avLst/>
            </a:prstGeom>
          </p:spPr>
        </p:pic>
        <p:pic>
          <p:nvPicPr>
            <p:cNvPr id="20" name="object 20"/>
            <p:cNvPicPr/>
            <p:nvPr/>
          </p:nvPicPr>
          <p:blipFill>
            <a:blip r:embed="rId12" cstate="print"/>
            <a:stretch>
              <a:fillRect/>
            </a:stretch>
          </p:blipFill>
          <p:spPr>
            <a:xfrm>
              <a:off x="2781300" y="1171511"/>
              <a:ext cx="757237" cy="1042987"/>
            </a:xfrm>
            <a:prstGeom prst="rect">
              <a:avLst/>
            </a:prstGeom>
          </p:spPr>
        </p:pic>
        <p:pic>
          <p:nvPicPr>
            <p:cNvPr id="21" name="object 21"/>
            <p:cNvPicPr/>
            <p:nvPr/>
          </p:nvPicPr>
          <p:blipFill>
            <a:blip r:embed="rId13" cstate="print"/>
            <a:stretch>
              <a:fillRect/>
            </a:stretch>
          </p:blipFill>
          <p:spPr>
            <a:xfrm>
              <a:off x="2914650" y="1171511"/>
              <a:ext cx="1309624" cy="1042987"/>
            </a:xfrm>
            <a:prstGeom prst="rect">
              <a:avLst/>
            </a:prstGeom>
          </p:spPr>
        </p:pic>
        <p:pic>
          <p:nvPicPr>
            <p:cNvPr id="22" name="object 22"/>
            <p:cNvPicPr/>
            <p:nvPr/>
          </p:nvPicPr>
          <p:blipFill>
            <a:blip r:embed="rId14" cstate="print"/>
            <a:stretch>
              <a:fillRect/>
            </a:stretch>
          </p:blipFill>
          <p:spPr>
            <a:xfrm>
              <a:off x="2409825" y="1914461"/>
              <a:ext cx="242887" cy="423862"/>
            </a:xfrm>
            <a:prstGeom prst="rect">
              <a:avLst/>
            </a:prstGeom>
          </p:spPr>
        </p:pic>
        <p:pic>
          <p:nvPicPr>
            <p:cNvPr id="23" name="object 23"/>
            <p:cNvPicPr/>
            <p:nvPr/>
          </p:nvPicPr>
          <p:blipFill>
            <a:blip r:embed="rId15" cstate="print"/>
            <a:stretch>
              <a:fillRect/>
            </a:stretch>
          </p:blipFill>
          <p:spPr>
            <a:xfrm>
              <a:off x="2600325" y="2038286"/>
              <a:ext cx="3071876" cy="604837"/>
            </a:xfrm>
            <a:prstGeom prst="rect">
              <a:avLst/>
            </a:prstGeom>
          </p:spPr>
        </p:pic>
        <p:pic>
          <p:nvPicPr>
            <p:cNvPr id="24" name="object 24"/>
            <p:cNvPicPr/>
            <p:nvPr/>
          </p:nvPicPr>
          <p:blipFill>
            <a:blip r:embed="rId16" cstate="print"/>
            <a:stretch>
              <a:fillRect/>
            </a:stretch>
          </p:blipFill>
          <p:spPr>
            <a:xfrm>
              <a:off x="3000375" y="2047811"/>
              <a:ext cx="347662" cy="404812"/>
            </a:xfrm>
            <a:prstGeom prst="rect">
              <a:avLst/>
            </a:prstGeom>
          </p:spPr>
        </p:pic>
        <p:pic>
          <p:nvPicPr>
            <p:cNvPr id="25" name="object 25"/>
            <p:cNvPicPr/>
            <p:nvPr/>
          </p:nvPicPr>
          <p:blipFill>
            <a:blip r:embed="rId17" cstate="print"/>
            <a:stretch>
              <a:fillRect/>
            </a:stretch>
          </p:blipFill>
          <p:spPr>
            <a:xfrm>
              <a:off x="3095625" y="2047811"/>
              <a:ext cx="300037" cy="404812"/>
            </a:xfrm>
            <a:prstGeom prst="rect">
              <a:avLst/>
            </a:prstGeom>
          </p:spPr>
        </p:pic>
        <p:pic>
          <p:nvPicPr>
            <p:cNvPr id="26" name="object 26"/>
            <p:cNvPicPr/>
            <p:nvPr/>
          </p:nvPicPr>
          <p:blipFill>
            <a:blip r:embed="rId18" cstate="print"/>
            <a:stretch>
              <a:fillRect/>
            </a:stretch>
          </p:blipFill>
          <p:spPr>
            <a:xfrm>
              <a:off x="3143250" y="2047811"/>
              <a:ext cx="576262" cy="404812"/>
            </a:xfrm>
            <a:prstGeom prst="rect">
              <a:avLst/>
            </a:prstGeom>
          </p:spPr>
        </p:pic>
        <p:pic>
          <p:nvPicPr>
            <p:cNvPr id="27" name="object 27"/>
            <p:cNvPicPr/>
            <p:nvPr/>
          </p:nvPicPr>
          <p:blipFill>
            <a:blip r:embed="rId17" cstate="print"/>
            <a:stretch>
              <a:fillRect/>
            </a:stretch>
          </p:blipFill>
          <p:spPr>
            <a:xfrm>
              <a:off x="3467100" y="2047811"/>
              <a:ext cx="300037" cy="404812"/>
            </a:xfrm>
            <a:prstGeom prst="rect">
              <a:avLst/>
            </a:prstGeom>
          </p:spPr>
        </p:pic>
        <p:pic>
          <p:nvPicPr>
            <p:cNvPr id="28" name="object 28"/>
            <p:cNvPicPr/>
            <p:nvPr/>
          </p:nvPicPr>
          <p:blipFill>
            <a:blip r:embed="rId19" cstate="print"/>
            <a:stretch>
              <a:fillRect/>
            </a:stretch>
          </p:blipFill>
          <p:spPr>
            <a:xfrm>
              <a:off x="3514725" y="2047811"/>
              <a:ext cx="576262" cy="404812"/>
            </a:xfrm>
            <a:prstGeom prst="rect">
              <a:avLst/>
            </a:prstGeom>
          </p:spPr>
        </p:pic>
        <p:pic>
          <p:nvPicPr>
            <p:cNvPr id="29" name="object 29"/>
            <p:cNvPicPr/>
            <p:nvPr/>
          </p:nvPicPr>
          <p:blipFill>
            <a:blip r:embed="rId17" cstate="print"/>
            <a:stretch>
              <a:fillRect/>
            </a:stretch>
          </p:blipFill>
          <p:spPr>
            <a:xfrm>
              <a:off x="3838575" y="2047811"/>
              <a:ext cx="300037" cy="404812"/>
            </a:xfrm>
            <a:prstGeom prst="rect">
              <a:avLst/>
            </a:prstGeom>
          </p:spPr>
        </p:pic>
        <p:pic>
          <p:nvPicPr>
            <p:cNvPr id="30" name="object 30"/>
            <p:cNvPicPr/>
            <p:nvPr/>
          </p:nvPicPr>
          <p:blipFill>
            <a:blip r:embed="rId20" cstate="print"/>
            <a:stretch>
              <a:fillRect/>
            </a:stretch>
          </p:blipFill>
          <p:spPr>
            <a:xfrm>
              <a:off x="3886200" y="2047811"/>
              <a:ext cx="576262" cy="404812"/>
            </a:xfrm>
            <a:prstGeom prst="rect">
              <a:avLst/>
            </a:prstGeom>
          </p:spPr>
        </p:pic>
        <p:pic>
          <p:nvPicPr>
            <p:cNvPr id="31" name="object 31"/>
            <p:cNvPicPr/>
            <p:nvPr/>
          </p:nvPicPr>
          <p:blipFill>
            <a:blip r:embed="rId17" cstate="print"/>
            <a:stretch>
              <a:fillRect/>
            </a:stretch>
          </p:blipFill>
          <p:spPr>
            <a:xfrm>
              <a:off x="4210050" y="2047811"/>
              <a:ext cx="300037" cy="404812"/>
            </a:xfrm>
            <a:prstGeom prst="rect">
              <a:avLst/>
            </a:prstGeom>
          </p:spPr>
        </p:pic>
        <p:pic>
          <p:nvPicPr>
            <p:cNvPr id="32" name="object 32"/>
            <p:cNvPicPr/>
            <p:nvPr/>
          </p:nvPicPr>
          <p:blipFill>
            <a:blip r:embed="rId21" cstate="print"/>
            <a:stretch>
              <a:fillRect/>
            </a:stretch>
          </p:blipFill>
          <p:spPr>
            <a:xfrm>
              <a:off x="4257675" y="2047811"/>
              <a:ext cx="1404874" cy="404812"/>
            </a:xfrm>
            <a:prstGeom prst="rect">
              <a:avLst/>
            </a:prstGeom>
          </p:spPr>
        </p:pic>
        <p:pic>
          <p:nvPicPr>
            <p:cNvPr id="33" name="object 33"/>
            <p:cNvPicPr/>
            <p:nvPr/>
          </p:nvPicPr>
          <p:blipFill>
            <a:blip r:embed="rId22" cstate="print"/>
            <a:stretch>
              <a:fillRect/>
            </a:stretch>
          </p:blipFill>
          <p:spPr>
            <a:xfrm>
              <a:off x="3105150" y="2228786"/>
              <a:ext cx="338137" cy="404812"/>
            </a:xfrm>
            <a:prstGeom prst="rect">
              <a:avLst/>
            </a:prstGeom>
          </p:spPr>
        </p:pic>
        <p:pic>
          <p:nvPicPr>
            <p:cNvPr id="34" name="object 34"/>
            <p:cNvPicPr/>
            <p:nvPr/>
          </p:nvPicPr>
          <p:blipFill>
            <a:blip r:embed="rId17" cstate="print"/>
            <a:stretch>
              <a:fillRect/>
            </a:stretch>
          </p:blipFill>
          <p:spPr>
            <a:xfrm>
              <a:off x="3190875" y="2228786"/>
              <a:ext cx="300037" cy="404812"/>
            </a:xfrm>
            <a:prstGeom prst="rect">
              <a:avLst/>
            </a:prstGeom>
          </p:spPr>
        </p:pic>
        <p:pic>
          <p:nvPicPr>
            <p:cNvPr id="35" name="object 35"/>
            <p:cNvPicPr/>
            <p:nvPr/>
          </p:nvPicPr>
          <p:blipFill>
            <a:blip r:embed="rId23" cstate="print"/>
            <a:stretch>
              <a:fillRect/>
            </a:stretch>
          </p:blipFill>
          <p:spPr>
            <a:xfrm>
              <a:off x="3238500" y="2228786"/>
              <a:ext cx="661987" cy="404812"/>
            </a:xfrm>
            <a:prstGeom prst="rect">
              <a:avLst/>
            </a:prstGeom>
          </p:spPr>
        </p:pic>
        <p:pic>
          <p:nvPicPr>
            <p:cNvPr id="36" name="object 36"/>
            <p:cNvPicPr/>
            <p:nvPr/>
          </p:nvPicPr>
          <p:blipFill>
            <a:blip r:embed="rId17" cstate="print"/>
            <a:stretch>
              <a:fillRect/>
            </a:stretch>
          </p:blipFill>
          <p:spPr>
            <a:xfrm>
              <a:off x="3648075" y="2228786"/>
              <a:ext cx="300037" cy="404812"/>
            </a:xfrm>
            <a:prstGeom prst="rect">
              <a:avLst/>
            </a:prstGeom>
          </p:spPr>
        </p:pic>
        <p:pic>
          <p:nvPicPr>
            <p:cNvPr id="37" name="object 37"/>
            <p:cNvPicPr/>
            <p:nvPr/>
          </p:nvPicPr>
          <p:blipFill>
            <a:blip r:embed="rId24" cstate="print"/>
            <a:stretch>
              <a:fillRect/>
            </a:stretch>
          </p:blipFill>
          <p:spPr>
            <a:xfrm>
              <a:off x="3695700" y="2228786"/>
              <a:ext cx="928687" cy="404812"/>
            </a:xfrm>
            <a:prstGeom prst="rect">
              <a:avLst/>
            </a:prstGeom>
          </p:spPr>
        </p:pic>
      </p:grpSp>
      <p:sp>
        <p:nvSpPr>
          <p:cNvPr id="38" name="object 38"/>
          <p:cNvSpPr txBox="1"/>
          <p:nvPr/>
        </p:nvSpPr>
        <p:spPr>
          <a:xfrm>
            <a:off x="2476119" y="1303274"/>
            <a:ext cx="2129790" cy="119507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3500" b="0" i="0" u="none" strike="noStrike" kern="0" cap="none" spc="-20" normalizeH="0" baseline="0" noProof="0" dirty="0">
                <a:ln>
                  <a:noFill/>
                </a:ln>
                <a:solidFill>
                  <a:srgbClr val="FFFFFF"/>
                </a:solidFill>
                <a:effectLst/>
                <a:uLnTx/>
                <a:uFillTx/>
                <a:latin typeface="Calibri"/>
                <a:cs typeface="Calibri"/>
              </a:rPr>
              <a:t>OO-</a:t>
            </a:r>
            <a:r>
              <a:rPr kumimoji="0" sz="3500" b="0" i="0" u="none" strike="noStrike" kern="0" cap="none" spc="-25" normalizeH="0" baseline="0" noProof="0" dirty="0">
                <a:ln>
                  <a:noFill/>
                </a:ln>
                <a:solidFill>
                  <a:srgbClr val="FFFFFF"/>
                </a:solidFill>
                <a:effectLst/>
                <a:uLnTx/>
                <a:uFillTx/>
                <a:latin typeface="Calibri"/>
                <a:cs typeface="Calibri"/>
              </a:rPr>
              <a:t>ALC</a:t>
            </a:r>
            <a:endParaRPr kumimoji="0" sz="3500" b="0" i="0" u="none" strike="noStrike" kern="0" cap="none" spc="0" normalizeH="0" baseline="0" noProof="0">
              <a:ln>
                <a:noFill/>
              </a:ln>
              <a:solidFill>
                <a:sysClr val="windowText" lastClr="000000"/>
              </a:solidFill>
              <a:effectLst/>
              <a:uLnTx/>
              <a:uFillTx/>
              <a:latin typeface="Calibri"/>
              <a:cs typeface="Calibri"/>
            </a:endParaRPr>
          </a:p>
          <a:p>
            <a:pPr marL="751205" marR="5080" lvl="0" indent="-105410" defTabSz="914400" eaLnBrk="1" fontAlgn="auto" latinLnBrk="0" hangingPunct="1">
              <a:lnSpc>
                <a:spcPts val="1430"/>
              </a:lnSpc>
              <a:spcBef>
                <a:spcPts val="2150"/>
              </a:spcBef>
              <a:spcAft>
                <a:spcPts val="0"/>
              </a:spcAft>
              <a:buClrTx/>
              <a:buSzTx/>
              <a:buFontTx/>
              <a:buNone/>
              <a:tabLst/>
              <a:defRPr/>
            </a:pPr>
            <a:r>
              <a:rPr kumimoji="0" sz="1250" b="0" i="0" u="none" strike="noStrike" kern="0" cap="none" spc="0" normalizeH="0" baseline="0" noProof="0" dirty="0">
                <a:ln>
                  <a:noFill/>
                </a:ln>
                <a:solidFill>
                  <a:sysClr val="windowText" lastClr="000000"/>
                </a:solidFill>
                <a:effectLst/>
                <a:uLnTx/>
                <a:uFillTx/>
                <a:latin typeface="Calibri"/>
                <a:cs typeface="Calibri"/>
              </a:rPr>
              <a:t>A-10,</a:t>
            </a:r>
            <a:r>
              <a:rPr kumimoji="0" sz="1250" b="0" i="0" u="none" strike="noStrike" kern="0" cap="none" spc="95"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F-16,</a:t>
            </a:r>
            <a:r>
              <a:rPr kumimoji="0" sz="1250" b="0" i="0" u="none" strike="noStrike" kern="0" cap="none" spc="95"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F-22,</a:t>
            </a:r>
            <a:r>
              <a:rPr kumimoji="0" sz="1250" b="0" i="0" u="none" strike="noStrike" kern="0" cap="none" spc="95"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F-</a:t>
            </a:r>
            <a:r>
              <a:rPr kumimoji="0" sz="1250" b="0" i="0" u="none" strike="noStrike" kern="0" cap="none" spc="-25" normalizeH="0" baseline="0" noProof="0" dirty="0">
                <a:ln>
                  <a:noFill/>
                </a:ln>
                <a:solidFill>
                  <a:sysClr val="windowText" lastClr="000000"/>
                </a:solidFill>
                <a:effectLst/>
                <a:uLnTx/>
                <a:uFillTx/>
                <a:latin typeface="Calibri"/>
                <a:cs typeface="Calibri"/>
              </a:rPr>
              <a:t>35, </a:t>
            </a:r>
            <a:r>
              <a:rPr kumimoji="0" sz="1250" b="0" i="0" u="none" strike="noStrike" kern="0" cap="none" spc="-10" normalizeH="0" baseline="0" noProof="0" dirty="0">
                <a:ln>
                  <a:noFill/>
                </a:ln>
                <a:solidFill>
                  <a:sysClr val="windowText" lastClr="000000"/>
                </a:solidFill>
                <a:effectLst/>
                <a:uLnTx/>
                <a:uFillTx/>
                <a:latin typeface="Calibri"/>
                <a:cs typeface="Calibri"/>
              </a:rPr>
              <a:t>C-</a:t>
            </a:r>
            <a:r>
              <a:rPr kumimoji="0" sz="1250" b="0" i="0" u="none" strike="noStrike" kern="0" cap="none" spc="0" normalizeH="0" baseline="0" noProof="0" dirty="0">
                <a:ln>
                  <a:noFill/>
                </a:ln>
                <a:solidFill>
                  <a:sysClr val="windowText" lastClr="000000"/>
                </a:solidFill>
                <a:effectLst/>
                <a:uLnTx/>
                <a:uFillTx/>
                <a:latin typeface="Calibri"/>
                <a:cs typeface="Calibri"/>
              </a:rPr>
              <a:t>130,</a:t>
            </a:r>
            <a:r>
              <a:rPr kumimoji="0" sz="1250" b="0" i="0" u="none" strike="noStrike" kern="0" cap="none" spc="90" normalizeH="0" baseline="0" noProof="0" dirty="0">
                <a:ln>
                  <a:noFill/>
                </a:ln>
                <a:solidFill>
                  <a:sysClr val="windowText" lastClr="000000"/>
                </a:solidFill>
                <a:effectLst/>
                <a:uLnTx/>
                <a:uFillTx/>
                <a:latin typeface="Calibri"/>
                <a:cs typeface="Calibri"/>
              </a:rPr>
              <a:t> </a:t>
            </a:r>
            <a:r>
              <a:rPr kumimoji="0" sz="1250" b="0" i="0" u="none" strike="noStrike" kern="0" cap="none" spc="-10" normalizeH="0" baseline="0" noProof="0" dirty="0">
                <a:ln>
                  <a:noFill/>
                </a:ln>
                <a:solidFill>
                  <a:sysClr val="windowText" lastClr="000000"/>
                </a:solidFill>
                <a:effectLst/>
                <a:uLnTx/>
                <a:uFillTx/>
                <a:latin typeface="Calibri"/>
                <a:cs typeface="Calibri"/>
              </a:rPr>
              <a:t>T-</a:t>
            </a:r>
            <a:r>
              <a:rPr kumimoji="0" sz="1250" b="0" i="0" u="none" strike="noStrike" kern="0" cap="none" spc="0" normalizeH="0" baseline="0" noProof="0" dirty="0">
                <a:ln>
                  <a:noFill/>
                </a:ln>
                <a:solidFill>
                  <a:sysClr val="windowText" lastClr="000000"/>
                </a:solidFill>
                <a:effectLst/>
                <a:uLnTx/>
                <a:uFillTx/>
                <a:latin typeface="Calibri"/>
                <a:cs typeface="Calibri"/>
              </a:rPr>
              <a:t>38,</a:t>
            </a:r>
            <a:r>
              <a:rPr kumimoji="0" sz="1250" b="0" i="0" u="none" strike="noStrike" kern="0" cap="none" spc="190" normalizeH="0" baseline="0" noProof="0" dirty="0">
                <a:ln>
                  <a:noFill/>
                </a:ln>
                <a:solidFill>
                  <a:sysClr val="windowText" lastClr="000000"/>
                </a:solidFill>
                <a:effectLst/>
                <a:uLnTx/>
                <a:uFillTx/>
                <a:latin typeface="Calibri"/>
                <a:cs typeface="Calibri"/>
              </a:rPr>
              <a:t> </a:t>
            </a:r>
            <a:r>
              <a:rPr kumimoji="0" sz="1250" b="0" i="0" u="none" strike="noStrike" kern="0" cap="none" spc="-20" normalizeH="0" baseline="0" noProof="0" dirty="0">
                <a:ln>
                  <a:noFill/>
                </a:ln>
                <a:solidFill>
                  <a:sysClr val="windowText" lastClr="000000"/>
                </a:solidFill>
                <a:effectLst/>
                <a:uLnTx/>
                <a:uFillTx/>
                <a:latin typeface="Calibri"/>
                <a:cs typeface="Calibri"/>
              </a:rPr>
              <a:t>ICBMs</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39" name="object 39"/>
          <p:cNvGrpSpPr/>
          <p:nvPr/>
        </p:nvGrpSpPr>
        <p:grpSpPr>
          <a:xfrm>
            <a:off x="2409825" y="1914461"/>
            <a:ext cx="2776855" cy="1148080"/>
            <a:chOff x="2409825" y="1914461"/>
            <a:chExt cx="2776855" cy="1148080"/>
          </a:xfrm>
        </p:grpSpPr>
        <p:pic>
          <p:nvPicPr>
            <p:cNvPr id="40" name="object 40"/>
            <p:cNvPicPr/>
            <p:nvPr/>
          </p:nvPicPr>
          <p:blipFill>
            <a:blip r:embed="rId25" cstate="print"/>
            <a:stretch>
              <a:fillRect/>
            </a:stretch>
          </p:blipFill>
          <p:spPr>
            <a:xfrm>
              <a:off x="2409825" y="1914461"/>
              <a:ext cx="242887" cy="928687"/>
            </a:xfrm>
            <a:prstGeom prst="rect">
              <a:avLst/>
            </a:prstGeom>
          </p:spPr>
        </p:pic>
        <p:pic>
          <p:nvPicPr>
            <p:cNvPr id="41" name="object 41"/>
            <p:cNvPicPr/>
            <p:nvPr/>
          </p:nvPicPr>
          <p:blipFill>
            <a:blip r:embed="rId26" cstate="print"/>
            <a:stretch>
              <a:fillRect/>
            </a:stretch>
          </p:blipFill>
          <p:spPr>
            <a:xfrm>
              <a:off x="2552700" y="2647886"/>
              <a:ext cx="2633726" cy="414337"/>
            </a:xfrm>
            <a:prstGeom prst="rect">
              <a:avLst/>
            </a:prstGeom>
          </p:spPr>
        </p:pic>
      </p:grpSp>
      <p:sp>
        <p:nvSpPr>
          <p:cNvPr id="42" name="object 42"/>
          <p:cNvSpPr txBox="1"/>
          <p:nvPr/>
        </p:nvSpPr>
        <p:spPr>
          <a:xfrm>
            <a:off x="2666364" y="2703131"/>
            <a:ext cx="2384425" cy="2203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dirty="0">
                <a:ln>
                  <a:noFill/>
                </a:ln>
                <a:solidFill>
                  <a:sysClr val="windowText" lastClr="000000"/>
                </a:solidFill>
                <a:effectLst/>
                <a:uLnTx/>
                <a:uFillTx/>
                <a:latin typeface="Calibri"/>
                <a:cs typeface="Calibri"/>
              </a:rPr>
              <a:t>Landing</a:t>
            </a:r>
            <a:r>
              <a:rPr kumimoji="0" sz="1250" b="0" i="0" u="none" strike="noStrike" kern="0" cap="none" spc="95"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Gear,</a:t>
            </a:r>
            <a:r>
              <a:rPr kumimoji="0" sz="1250" b="0" i="0" u="none" strike="noStrike" kern="0" cap="none" spc="80"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Aircraft</a:t>
            </a:r>
            <a:r>
              <a:rPr kumimoji="0" sz="1250" b="0" i="0" u="none" strike="noStrike" kern="0" cap="none" spc="50" normalizeH="0" baseline="0" noProof="0" dirty="0">
                <a:ln>
                  <a:noFill/>
                </a:ln>
                <a:solidFill>
                  <a:sysClr val="windowText" lastClr="000000"/>
                </a:solidFill>
                <a:effectLst/>
                <a:uLnTx/>
                <a:uFillTx/>
                <a:latin typeface="Calibri"/>
                <a:cs typeface="Calibri"/>
              </a:rPr>
              <a:t> </a:t>
            </a:r>
            <a:r>
              <a:rPr kumimoji="0" sz="1250" b="0" i="0" u="none" strike="noStrike" kern="0" cap="none" spc="-10" normalizeH="0" baseline="0" noProof="0" dirty="0">
                <a:ln>
                  <a:noFill/>
                </a:ln>
                <a:solidFill>
                  <a:sysClr val="windowText" lastClr="000000"/>
                </a:solidFill>
                <a:effectLst/>
                <a:uLnTx/>
                <a:uFillTx/>
                <a:latin typeface="Calibri"/>
                <a:cs typeface="Calibri"/>
              </a:rPr>
              <a:t>Regeneration</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43" name="object 43"/>
          <p:cNvGrpSpPr/>
          <p:nvPr/>
        </p:nvGrpSpPr>
        <p:grpSpPr>
          <a:xfrm>
            <a:off x="2409825" y="1914525"/>
            <a:ext cx="2691130" cy="1614805"/>
            <a:chOff x="2409825" y="1914525"/>
            <a:chExt cx="2691130" cy="1614805"/>
          </a:xfrm>
        </p:grpSpPr>
        <p:pic>
          <p:nvPicPr>
            <p:cNvPr id="44" name="object 44"/>
            <p:cNvPicPr/>
            <p:nvPr/>
          </p:nvPicPr>
          <p:blipFill>
            <a:blip r:embed="rId27" cstate="print"/>
            <a:stretch>
              <a:fillRect/>
            </a:stretch>
          </p:blipFill>
          <p:spPr>
            <a:xfrm>
              <a:off x="2409825" y="1914525"/>
              <a:ext cx="242887" cy="1385824"/>
            </a:xfrm>
            <a:prstGeom prst="rect">
              <a:avLst/>
            </a:prstGeom>
          </p:spPr>
        </p:pic>
        <p:pic>
          <p:nvPicPr>
            <p:cNvPr id="45" name="object 45"/>
            <p:cNvPicPr/>
            <p:nvPr/>
          </p:nvPicPr>
          <p:blipFill>
            <a:blip r:embed="rId28" cstate="print"/>
            <a:stretch>
              <a:fillRect/>
            </a:stretch>
          </p:blipFill>
          <p:spPr>
            <a:xfrm>
              <a:off x="2600325" y="3095561"/>
              <a:ext cx="2500376" cy="433387"/>
            </a:xfrm>
            <a:prstGeom prst="rect">
              <a:avLst/>
            </a:prstGeom>
          </p:spPr>
        </p:pic>
        <p:pic>
          <p:nvPicPr>
            <p:cNvPr id="46" name="object 46"/>
            <p:cNvPicPr/>
            <p:nvPr/>
          </p:nvPicPr>
          <p:blipFill>
            <a:blip r:embed="rId29" cstate="print"/>
            <a:stretch>
              <a:fillRect/>
            </a:stretch>
          </p:blipFill>
          <p:spPr>
            <a:xfrm>
              <a:off x="2952750" y="3114611"/>
              <a:ext cx="1814576" cy="404812"/>
            </a:xfrm>
            <a:prstGeom prst="rect">
              <a:avLst/>
            </a:prstGeom>
          </p:spPr>
        </p:pic>
      </p:grpSp>
      <p:sp>
        <p:nvSpPr>
          <p:cNvPr id="47" name="object 47"/>
          <p:cNvSpPr txBox="1"/>
          <p:nvPr/>
        </p:nvSpPr>
        <p:spPr>
          <a:xfrm>
            <a:off x="3059176" y="3170173"/>
            <a:ext cx="1582420" cy="21971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dirty="0">
                <a:ln>
                  <a:noFill/>
                </a:ln>
                <a:solidFill>
                  <a:sysClr val="windowText" lastClr="000000"/>
                </a:solidFill>
                <a:effectLst/>
                <a:uLnTx/>
                <a:uFillTx/>
                <a:latin typeface="Calibri"/>
                <a:cs typeface="Calibri"/>
              </a:rPr>
              <a:t>Deployable</a:t>
            </a:r>
            <a:r>
              <a:rPr kumimoji="0" sz="1250" b="0" i="0" u="none" strike="noStrike" kern="0" cap="none" spc="175"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Field</a:t>
            </a:r>
            <a:r>
              <a:rPr kumimoji="0" sz="1250" b="0" i="0" u="none" strike="noStrike" kern="0" cap="none" spc="130" normalizeH="0" baseline="0" noProof="0" dirty="0">
                <a:ln>
                  <a:noFill/>
                </a:ln>
                <a:solidFill>
                  <a:sysClr val="windowText" lastClr="000000"/>
                </a:solidFill>
                <a:effectLst/>
                <a:uLnTx/>
                <a:uFillTx/>
                <a:latin typeface="Calibri"/>
                <a:cs typeface="Calibri"/>
              </a:rPr>
              <a:t> </a:t>
            </a:r>
            <a:r>
              <a:rPr kumimoji="0" sz="1250" b="0" i="0" u="none" strike="noStrike" kern="0" cap="none" spc="-20" normalizeH="0" baseline="0" noProof="0" dirty="0">
                <a:ln>
                  <a:noFill/>
                </a:ln>
                <a:solidFill>
                  <a:sysClr val="windowText" lastClr="000000"/>
                </a:solidFill>
                <a:effectLst/>
                <a:uLnTx/>
                <a:uFillTx/>
                <a:latin typeface="Calibri"/>
                <a:cs typeface="Calibri"/>
              </a:rPr>
              <a:t>Teams</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48" name="object 48"/>
          <p:cNvGrpSpPr/>
          <p:nvPr/>
        </p:nvGrpSpPr>
        <p:grpSpPr>
          <a:xfrm>
            <a:off x="2409825" y="1914398"/>
            <a:ext cx="2691130" cy="2072005"/>
            <a:chOff x="2409825" y="1914398"/>
            <a:chExt cx="2691130" cy="2072005"/>
          </a:xfrm>
        </p:grpSpPr>
        <p:pic>
          <p:nvPicPr>
            <p:cNvPr id="49" name="object 49"/>
            <p:cNvPicPr/>
            <p:nvPr/>
          </p:nvPicPr>
          <p:blipFill>
            <a:blip r:embed="rId30" cstate="print"/>
            <a:stretch>
              <a:fillRect/>
            </a:stretch>
          </p:blipFill>
          <p:spPr>
            <a:xfrm>
              <a:off x="2409825" y="1914398"/>
              <a:ext cx="242887" cy="1852676"/>
            </a:xfrm>
            <a:prstGeom prst="rect">
              <a:avLst/>
            </a:prstGeom>
          </p:spPr>
        </p:pic>
        <p:pic>
          <p:nvPicPr>
            <p:cNvPr id="50" name="object 50"/>
            <p:cNvPicPr/>
            <p:nvPr/>
          </p:nvPicPr>
          <p:blipFill>
            <a:blip r:embed="rId31" cstate="print"/>
            <a:stretch>
              <a:fillRect/>
            </a:stretch>
          </p:blipFill>
          <p:spPr>
            <a:xfrm>
              <a:off x="2600325" y="3590861"/>
              <a:ext cx="2500376" cy="395287"/>
            </a:xfrm>
            <a:prstGeom prst="rect">
              <a:avLst/>
            </a:prstGeom>
          </p:spPr>
        </p:pic>
        <p:pic>
          <p:nvPicPr>
            <p:cNvPr id="51" name="object 51"/>
            <p:cNvPicPr/>
            <p:nvPr/>
          </p:nvPicPr>
          <p:blipFill>
            <a:blip r:embed="rId32" cstate="print"/>
            <a:stretch>
              <a:fillRect/>
            </a:stretch>
          </p:blipFill>
          <p:spPr>
            <a:xfrm>
              <a:off x="3143250" y="3609911"/>
              <a:ext cx="1423924" cy="366712"/>
            </a:xfrm>
            <a:prstGeom prst="rect">
              <a:avLst/>
            </a:prstGeom>
          </p:spPr>
        </p:pic>
      </p:grpSp>
      <p:sp>
        <p:nvSpPr>
          <p:cNvPr id="52" name="object 52"/>
          <p:cNvSpPr txBox="1"/>
          <p:nvPr/>
        </p:nvSpPr>
        <p:spPr>
          <a:xfrm>
            <a:off x="3247008" y="3659504"/>
            <a:ext cx="120777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Calibri"/>
                <a:cs typeface="Calibri"/>
              </a:rPr>
              <a:t>91K</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Exchangeables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53" name="object 53"/>
          <p:cNvGrpSpPr/>
          <p:nvPr/>
        </p:nvGrpSpPr>
        <p:grpSpPr>
          <a:xfrm>
            <a:off x="2409825" y="1914398"/>
            <a:ext cx="2691130" cy="2814955"/>
            <a:chOff x="2409825" y="1914398"/>
            <a:chExt cx="2691130" cy="2814955"/>
          </a:xfrm>
        </p:grpSpPr>
        <p:pic>
          <p:nvPicPr>
            <p:cNvPr id="54" name="object 54"/>
            <p:cNvPicPr/>
            <p:nvPr/>
          </p:nvPicPr>
          <p:blipFill>
            <a:blip r:embed="rId33" cstate="print"/>
            <a:stretch>
              <a:fillRect/>
            </a:stretch>
          </p:blipFill>
          <p:spPr>
            <a:xfrm>
              <a:off x="2409825" y="1914398"/>
              <a:ext cx="242887" cy="2452751"/>
            </a:xfrm>
            <a:prstGeom prst="rect">
              <a:avLst/>
            </a:prstGeom>
          </p:spPr>
        </p:pic>
        <p:pic>
          <p:nvPicPr>
            <p:cNvPr id="55" name="object 55"/>
            <p:cNvPicPr/>
            <p:nvPr/>
          </p:nvPicPr>
          <p:blipFill>
            <a:blip r:embed="rId34" cstate="print"/>
            <a:stretch>
              <a:fillRect/>
            </a:stretch>
          </p:blipFill>
          <p:spPr>
            <a:xfrm>
              <a:off x="2600325" y="4057586"/>
              <a:ext cx="2500376" cy="671512"/>
            </a:xfrm>
            <a:prstGeom prst="rect">
              <a:avLst/>
            </a:prstGeom>
          </p:spPr>
        </p:pic>
        <p:pic>
          <p:nvPicPr>
            <p:cNvPr id="56" name="object 56"/>
            <p:cNvPicPr/>
            <p:nvPr/>
          </p:nvPicPr>
          <p:blipFill>
            <a:blip r:embed="rId35" cstate="print"/>
            <a:stretch>
              <a:fillRect/>
            </a:stretch>
          </p:blipFill>
          <p:spPr>
            <a:xfrm>
              <a:off x="2657475" y="4143311"/>
              <a:ext cx="2433701" cy="366712"/>
            </a:xfrm>
            <a:prstGeom prst="rect">
              <a:avLst/>
            </a:prstGeom>
          </p:spPr>
        </p:pic>
        <p:pic>
          <p:nvPicPr>
            <p:cNvPr id="57" name="object 57"/>
            <p:cNvPicPr/>
            <p:nvPr/>
          </p:nvPicPr>
          <p:blipFill>
            <a:blip r:embed="rId36" cstate="print"/>
            <a:stretch>
              <a:fillRect/>
            </a:stretch>
          </p:blipFill>
          <p:spPr>
            <a:xfrm>
              <a:off x="2867025" y="4314761"/>
              <a:ext cx="1986026" cy="366712"/>
            </a:xfrm>
            <a:prstGeom prst="rect">
              <a:avLst/>
            </a:prstGeom>
          </p:spPr>
        </p:pic>
      </p:grpSp>
      <p:sp>
        <p:nvSpPr>
          <p:cNvPr id="58" name="object 58"/>
          <p:cNvSpPr txBox="1"/>
          <p:nvPr/>
        </p:nvSpPr>
        <p:spPr>
          <a:xfrm>
            <a:off x="2760091" y="4191952"/>
            <a:ext cx="2202180" cy="380365"/>
          </a:xfrm>
          <a:prstGeom prst="rect">
            <a:avLst/>
          </a:prstGeom>
        </p:spPr>
        <p:txBody>
          <a:bodyPr vert="horz" wrap="square" lIns="0" tIns="27940" rIns="0" bIns="0" rtlCol="0">
            <a:spAutoFit/>
          </a:bodyPr>
          <a:lstStyle/>
          <a:p>
            <a:pPr marL="222250" marR="5080" lvl="0" indent="-210185" defTabSz="914400" eaLnBrk="1" fontAlgn="auto" latinLnBrk="0" hangingPunct="1">
              <a:lnSpc>
                <a:spcPts val="1350"/>
              </a:lnSpc>
              <a:spcBef>
                <a:spcPts val="22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Calibri"/>
                <a:cs typeface="Calibri"/>
              </a:rPr>
              <a:t>OFPs,</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Mission</a:t>
            </a:r>
            <a:r>
              <a:rPr kumimoji="0" sz="1200" b="0" i="0" u="none" strike="noStrike" kern="0" cap="none" spc="-5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Planning,</a:t>
            </a:r>
            <a:r>
              <a:rPr kumimoji="0" sz="1200" b="0" i="0" u="none" strike="noStrike" kern="0" cap="none" spc="6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Test</a:t>
            </a:r>
            <a:r>
              <a:rPr kumimoji="0" sz="1200" b="0" i="0" u="none" strike="noStrike" kern="0" cap="none" spc="-4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Equip, Support</a:t>
            </a:r>
            <a:r>
              <a:rPr kumimoji="0" sz="1200" b="0" i="0" u="none" strike="noStrike" kern="0" cap="none" spc="8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Equip,</a:t>
            </a:r>
            <a:r>
              <a:rPr kumimoji="0" sz="1200" b="0" i="0" u="none" strike="noStrike" kern="0" cap="none" spc="-5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MSN</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Support</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59" name="object 59"/>
          <p:cNvGrpSpPr/>
          <p:nvPr/>
        </p:nvGrpSpPr>
        <p:grpSpPr>
          <a:xfrm>
            <a:off x="4924425" y="1142936"/>
            <a:ext cx="2929255" cy="1424305"/>
            <a:chOff x="4924425" y="1142936"/>
            <a:chExt cx="2929255" cy="1424305"/>
          </a:xfrm>
        </p:grpSpPr>
        <p:pic>
          <p:nvPicPr>
            <p:cNvPr id="60" name="object 60"/>
            <p:cNvPicPr/>
            <p:nvPr/>
          </p:nvPicPr>
          <p:blipFill>
            <a:blip r:embed="rId37" cstate="print"/>
            <a:stretch>
              <a:fillRect/>
            </a:stretch>
          </p:blipFill>
          <p:spPr>
            <a:xfrm>
              <a:off x="4924425" y="1142936"/>
              <a:ext cx="2071751" cy="1138237"/>
            </a:xfrm>
            <a:prstGeom prst="rect">
              <a:avLst/>
            </a:prstGeom>
          </p:spPr>
        </p:pic>
        <p:pic>
          <p:nvPicPr>
            <p:cNvPr id="61" name="object 61"/>
            <p:cNvPicPr/>
            <p:nvPr/>
          </p:nvPicPr>
          <p:blipFill>
            <a:blip r:embed="rId38" cstate="print"/>
            <a:stretch>
              <a:fillRect/>
            </a:stretch>
          </p:blipFill>
          <p:spPr>
            <a:xfrm>
              <a:off x="4972050" y="1171511"/>
              <a:ext cx="1157287" cy="1042987"/>
            </a:xfrm>
            <a:prstGeom prst="rect">
              <a:avLst/>
            </a:prstGeom>
          </p:spPr>
        </p:pic>
        <p:pic>
          <p:nvPicPr>
            <p:cNvPr id="62" name="object 62"/>
            <p:cNvPicPr/>
            <p:nvPr/>
          </p:nvPicPr>
          <p:blipFill>
            <a:blip r:embed="rId39" cstate="print"/>
            <a:stretch>
              <a:fillRect/>
            </a:stretch>
          </p:blipFill>
          <p:spPr>
            <a:xfrm>
              <a:off x="5505450" y="1171511"/>
              <a:ext cx="757237" cy="1042987"/>
            </a:xfrm>
            <a:prstGeom prst="rect">
              <a:avLst/>
            </a:prstGeom>
          </p:spPr>
        </p:pic>
        <p:pic>
          <p:nvPicPr>
            <p:cNvPr id="63" name="object 63"/>
            <p:cNvPicPr/>
            <p:nvPr/>
          </p:nvPicPr>
          <p:blipFill>
            <a:blip r:embed="rId40" cstate="print"/>
            <a:stretch>
              <a:fillRect/>
            </a:stretch>
          </p:blipFill>
          <p:spPr>
            <a:xfrm>
              <a:off x="5638800" y="1171511"/>
              <a:ext cx="1309624" cy="1042987"/>
            </a:xfrm>
            <a:prstGeom prst="rect">
              <a:avLst/>
            </a:prstGeom>
          </p:spPr>
        </p:pic>
        <p:pic>
          <p:nvPicPr>
            <p:cNvPr id="64" name="object 64"/>
            <p:cNvPicPr/>
            <p:nvPr/>
          </p:nvPicPr>
          <p:blipFill>
            <a:blip r:embed="rId14" cstate="print"/>
            <a:stretch>
              <a:fillRect/>
            </a:stretch>
          </p:blipFill>
          <p:spPr>
            <a:xfrm>
              <a:off x="5162550" y="1914461"/>
              <a:ext cx="242887" cy="423862"/>
            </a:xfrm>
            <a:prstGeom prst="rect">
              <a:avLst/>
            </a:prstGeom>
          </p:spPr>
        </p:pic>
        <p:pic>
          <p:nvPicPr>
            <p:cNvPr id="65" name="object 65"/>
            <p:cNvPicPr/>
            <p:nvPr/>
          </p:nvPicPr>
          <p:blipFill>
            <a:blip r:embed="rId41" cstate="print"/>
            <a:stretch>
              <a:fillRect/>
            </a:stretch>
          </p:blipFill>
          <p:spPr>
            <a:xfrm>
              <a:off x="5353050" y="2066861"/>
              <a:ext cx="2500376" cy="500062"/>
            </a:xfrm>
            <a:prstGeom prst="rect">
              <a:avLst/>
            </a:prstGeom>
          </p:spPr>
        </p:pic>
        <p:pic>
          <p:nvPicPr>
            <p:cNvPr id="66" name="object 66"/>
            <p:cNvPicPr/>
            <p:nvPr/>
          </p:nvPicPr>
          <p:blipFill>
            <a:blip r:embed="rId42" cstate="print"/>
            <a:stretch>
              <a:fillRect/>
            </a:stretch>
          </p:blipFill>
          <p:spPr>
            <a:xfrm>
              <a:off x="5619750" y="2133536"/>
              <a:ext cx="338137" cy="404812"/>
            </a:xfrm>
            <a:prstGeom prst="rect">
              <a:avLst/>
            </a:prstGeom>
          </p:spPr>
        </p:pic>
        <p:pic>
          <p:nvPicPr>
            <p:cNvPr id="67" name="object 67"/>
            <p:cNvPicPr/>
            <p:nvPr/>
          </p:nvPicPr>
          <p:blipFill>
            <a:blip r:embed="rId43" cstate="print"/>
            <a:stretch>
              <a:fillRect/>
            </a:stretch>
          </p:blipFill>
          <p:spPr>
            <a:xfrm>
              <a:off x="5705475" y="2133536"/>
              <a:ext cx="300037" cy="404812"/>
            </a:xfrm>
            <a:prstGeom prst="rect">
              <a:avLst/>
            </a:prstGeom>
          </p:spPr>
        </p:pic>
        <p:pic>
          <p:nvPicPr>
            <p:cNvPr id="68" name="object 68"/>
            <p:cNvPicPr/>
            <p:nvPr/>
          </p:nvPicPr>
          <p:blipFill>
            <a:blip r:embed="rId44" cstate="print"/>
            <a:stretch>
              <a:fillRect/>
            </a:stretch>
          </p:blipFill>
          <p:spPr>
            <a:xfrm>
              <a:off x="5753100" y="2133536"/>
              <a:ext cx="509587" cy="404812"/>
            </a:xfrm>
            <a:prstGeom prst="rect">
              <a:avLst/>
            </a:prstGeom>
          </p:spPr>
        </p:pic>
        <p:pic>
          <p:nvPicPr>
            <p:cNvPr id="69" name="object 69"/>
            <p:cNvPicPr/>
            <p:nvPr/>
          </p:nvPicPr>
          <p:blipFill>
            <a:blip r:embed="rId43" cstate="print"/>
            <a:stretch>
              <a:fillRect/>
            </a:stretch>
          </p:blipFill>
          <p:spPr>
            <a:xfrm>
              <a:off x="6010275" y="2133536"/>
              <a:ext cx="300037" cy="404812"/>
            </a:xfrm>
            <a:prstGeom prst="rect">
              <a:avLst/>
            </a:prstGeom>
          </p:spPr>
        </p:pic>
        <p:pic>
          <p:nvPicPr>
            <p:cNvPr id="70" name="object 70"/>
            <p:cNvPicPr/>
            <p:nvPr/>
          </p:nvPicPr>
          <p:blipFill>
            <a:blip r:embed="rId45" cstate="print"/>
            <a:stretch>
              <a:fillRect/>
            </a:stretch>
          </p:blipFill>
          <p:spPr>
            <a:xfrm>
              <a:off x="6057900" y="2133536"/>
              <a:ext cx="576262" cy="404812"/>
            </a:xfrm>
            <a:prstGeom prst="rect">
              <a:avLst/>
            </a:prstGeom>
          </p:spPr>
        </p:pic>
        <p:pic>
          <p:nvPicPr>
            <p:cNvPr id="71" name="object 71"/>
            <p:cNvPicPr/>
            <p:nvPr/>
          </p:nvPicPr>
          <p:blipFill>
            <a:blip r:embed="rId43" cstate="print"/>
            <a:stretch>
              <a:fillRect/>
            </a:stretch>
          </p:blipFill>
          <p:spPr>
            <a:xfrm>
              <a:off x="6381750" y="2133536"/>
              <a:ext cx="300037" cy="404812"/>
            </a:xfrm>
            <a:prstGeom prst="rect">
              <a:avLst/>
            </a:prstGeom>
          </p:spPr>
        </p:pic>
        <p:pic>
          <p:nvPicPr>
            <p:cNvPr id="72" name="object 72"/>
            <p:cNvPicPr/>
            <p:nvPr/>
          </p:nvPicPr>
          <p:blipFill>
            <a:blip r:embed="rId46" cstate="print"/>
            <a:stretch>
              <a:fillRect/>
            </a:stretch>
          </p:blipFill>
          <p:spPr>
            <a:xfrm>
              <a:off x="6429375" y="2133536"/>
              <a:ext cx="500062" cy="404812"/>
            </a:xfrm>
            <a:prstGeom prst="rect">
              <a:avLst/>
            </a:prstGeom>
          </p:spPr>
        </p:pic>
        <p:pic>
          <p:nvPicPr>
            <p:cNvPr id="73" name="object 73"/>
            <p:cNvPicPr/>
            <p:nvPr/>
          </p:nvPicPr>
          <p:blipFill>
            <a:blip r:embed="rId43" cstate="print"/>
            <a:stretch>
              <a:fillRect/>
            </a:stretch>
          </p:blipFill>
          <p:spPr>
            <a:xfrm>
              <a:off x="6677025" y="2133536"/>
              <a:ext cx="300037" cy="404812"/>
            </a:xfrm>
            <a:prstGeom prst="rect">
              <a:avLst/>
            </a:prstGeom>
          </p:spPr>
        </p:pic>
        <p:pic>
          <p:nvPicPr>
            <p:cNvPr id="74" name="object 74"/>
            <p:cNvPicPr/>
            <p:nvPr/>
          </p:nvPicPr>
          <p:blipFill>
            <a:blip r:embed="rId47" cstate="print"/>
            <a:stretch>
              <a:fillRect/>
            </a:stretch>
          </p:blipFill>
          <p:spPr>
            <a:xfrm>
              <a:off x="6724650" y="2133536"/>
              <a:ext cx="585787" cy="404812"/>
            </a:xfrm>
            <a:prstGeom prst="rect">
              <a:avLst/>
            </a:prstGeom>
          </p:spPr>
        </p:pic>
        <p:pic>
          <p:nvPicPr>
            <p:cNvPr id="75" name="object 75"/>
            <p:cNvPicPr/>
            <p:nvPr/>
          </p:nvPicPr>
          <p:blipFill>
            <a:blip r:embed="rId43" cstate="print"/>
            <a:stretch>
              <a:fillRect/>
            </a:stretch>
          </p:blipFill>
          <p:spPr>
            <a:xfrm>
              <a:off x="7058025" y="2133536"/>
              <a:ext cx="300037" cy="404812"/>
            </a:xfrm>
            <a:prstGeom prst="rect">
              <a:avLst/>
            </a:prstGeom>
          </p:spPr>
        </p:pic>
        <p:pic>
          <p:nvPicPr>
            <p:cNvPr id="76" name="object 76"/>
            <p:cNvPicPr/>
            <p:nvPr/>
          </p:nvPicPr>
          <p:blipFill>
            <a:blip r:embed="rId48" cstate="print"/>
            <a:stretch>
              <a:fillRect/>
            </a:stretch>
          </p:blipFill>
          <p:spPr>
            <a:xfrm>
              <a:off x="7105650" y="2133536"/>
              <a:ext cx="509587" cy="404812"/>
            </a:xfrm>
            <a:prstGeom prst="rect">
              <a:avLst/>
            </a:prstGeom>
          </p:spPr>
        </p:pic>
      </p:grpSp>
      <p:sp>
        <p:nvSpPr>
          <p:cNvPr id="77" name="object 77"/>
          <p:cNvSpPr txBox="1"/>
          <p:nvPr/>
        </p:nvSpPr>
        <p:spPr>
          <a:xfrm>
            <a:off x="5258434" y="1303274"/>
            <a:ext cx="2241550" cy="110490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3500" b="0" i="0" u="none" strike="noStrike" kern="0" cap="none" spc="-25" normalizeH="0" baseline="0" noProof="0" dirty="0">
                <a:ln>
                  <a:noFill/>
                </a:ln>
                <a:solidFill>
                  <a:srgbClr val="FFFFFF"/>
                </a:solidFill>
                <a:effectLst/>
                <a:uLnTx/>
                <a:uFillTx/>
                <a:latin typeface="Calibri"/>
                <a:cs typeface="Calibri"/>
              </a:rPr>
              <a:t>OC-ALC</a:t>
            </a:r>
            <a:endParaRPr kumimoji="0" sz="3500" b="0" i="0" u="none" strike="noStrike" kern="0" cap="none" spc="0" normalizeH="0" baseline="0" noProof="0">
              <a:ln>
                <a:noFill/>
              </a:ln>
              <a:solidFill>
                <a:sysClr val="windowText" lastClr="000000"/>
              </a:solidFill>
              <a:effectLst/>
              <a:uLnTx/>
              <a:uFillTx/>
              <a:latin typeface="Calibri"/>
              <a:cs typeface="Calibri"/>
            </a:endParaRPr>
          </a:p>
          <a:p>
            <a:pPr marL="483870" marR="0" lvl="0" indent="0" defTabSz="914400" eaLnBrk="1" fontAlgn="auto" latinLnBrk="0" hangingPunct="1">
              <a:lnSpc>
                <a:spcPct val="100000"/>
              </a:lnSpc>
              <a:spcBef>
                <a:spcPts val="2760"/>
              </a:spcBef>
              <a:spcAft>
                <a:spcPts val="0"/>
              </a:spcAft>
              <a:buClrTx/>
              <a:buSzTx/>
              <a:buFontTx/>
              <a:buNone/>
              <a:tabLst/>
              <a:defRPr/>
            </a:pPr>
            <a:r>
              <a:rPr kumimoji="0" sz="1250" b="0" i="0" u="none" strike="noStrike" kern="0" cap="none" spc="-10" normalizeH="0" baseline="0" noProof="0" dirty="0">
                <a:ln>
                  <a:noFill/>
                </a:ln>
                <a:solidFill>
                  <a:sysClr val="windowText" lastClr="000000"/>
                </a:solidFill>
                <a:effectLst/>
                <a:uLnTx/>
                <a:uFillTx/>
                <a:latin typeface="Calibri"/>
                <a:cs typeface="Calibri"/>
              </a:rPr>
              <a:t>B-</a:t>
            </a:r>
            <a:r>
              <a:rPr kumimoji="0" sz="1250" b="0" i="0" u="none" strike="noStrike" kern="0" cap="none" spc="0" normalizeH="0" baseline="0" noProof="0" dirty="0">
                <a:ln>
                  <a:noFill/>
                </a:ln>
                <a:solidFill>
                  <a:sysClr val="windowText" lastClr="000000"/>
                </a:solidFill>
                <a:effectLst/>
                <a:uLnTx/>
                <a:uFillTx/>
                <a:latin typeface="Calibri"/>
                <a:cs typeface="Calibri"/>
              </a:rPr>
              <a:t>1,</a:t>
            </a:r>
            <a:r>
              <a:rPr kumimoji="0" sz="1250" b="0" i="0" u="none" strike="noStrike" kern="0" cap="none" spc="140" normalizeH="0" baseline="0" noProof="0" dirty="0">
                <a:ln>
                  <a:noFill/>
                </a:ln>
                <a:solidFill>
                  <a:sysClr val="windowText" lastClr="000000"/>
                </a:solidFill>
                <a:effectLst/>
                <a:uLnTx/>
                <a:uFillTx/>
                <a:latin typeface="Calibri"/>
                <a:cs typeface="Calibri"/>
              </a:rPr>
              <a:t> </a:t>
            </a:r>
            <a:r>
              <a:rPr kumimoji="0" sz="1250" b="0" i="0" u="none" strike="noStrike" kern="0" cap="none" spc="-10" normalizeH="0" baseline="0" noProof="0" dirty="0">
                <a:ln>
                  <a:noFill/>
                </a:ln>
                <a:solidFill>
                  <a:sysClr val="windowText" lastClr="000000"/>
                </a:solidFill>
                <a:effectLst/>
                <a:uLnTx/>
                <a:uFillTx/>
                <a:latin typeface="Calibri"/>
                <a:cs typeface="Calibri"/>
              </a:rPr>
              <a:t>B-</a:t>
            </a:r>
            <a:r>
              <a:rPr kumimoji="0" sz="1250" b="0" i="0" u="none" strike="noStrike" kern="0" cap="none" spc="0" normalizeH="0" baseline="0" noProof="0" dirty="0">
                <a:ln>
                  <a:noFill/>
                </a:ln>
                <a:solidFill>
                  <a:sysClr val="windowText" lastClr="000000"/>
                </a:solidFill>
                <a:effectLst/>
                <a:uLnTx/>
                <a:uFillTx/>
                <a:latin typeface="Calibri"/>
                <a:cs typeface="Calibri"/>
              </a:rPr>
              <a:t>52,</a:t>
            </a:r>
            <a:r>
              <a:rPr kumimoji="0" sz="1250" b="0" i="0" u="none" strike="noStrike" kern="0" cap="none" spc="55" normalizeH="0" baseline="0" noProof="0" dirty="0">
                <a:ln>
                  <a:noFill/>
                </a:ln>
                <a:solidFill>
                  <a:sysClr val="windowText" lastClr="000000"/>
                </a:solidFill>
                <a:effectLst/>
                <a:uLnTx/>
                <a:uFillTx/>
                <a:latin typeface="Calibri"/>
                <a:cs typeface="Calibri"/>
              </a:rPr>
              <a:t> </a:t>
            </a:r>
            <a:r>
              <a:rPr kumimoji="0" sz="1250" b="0" i="0" u="none" strike="noStrike" kern="0" cap="none" spc="-25" normalizeH="0" baseline="0" noProof="0" dirty="0">
                <a:ln>
                  <a:noFill/>
                </a:ln>
                <a:solidFill>
                  <a:sysClr val="windowText" lastClr="000000"/>
                </a:solidFill>
                <a:effectLst/>
                <a:uLnTx/>
                <a:uFillTx/>
                <a:latin typeface="Calibri"/>
                <a:cs typeface="Calibri"/>
              </a:rPr>
              <a:t>E-</a:t>
            </a:r>
            <a:r>
              <a:rPr kumimoji="0" sz="1250" b="0" i="0" u="none" strike="noStrike" kern="0" cap="none" spc="0" normalizeH="0" baseline="0" noProof="0" dirty="0">
                <a:ln>
                  <a:noFill/>
                </a:ln>
                <a:solidFill>
                  <a:sysClr val="windowText" lastClr="000000"/>
                </a:solidFill>
                <a:effectLst/>
                <a:uLnTx/>
                <a:uFillTx/>
                <a:latin typeface="Calibri"/>
                <a:cs typeface="Calibri"/>
              </a:rPr>
              <a:t>3,</a:t>
            </a:r>
            <a:r>
              <a:rPr kumimoji="0" sz="1250" b="0" i="0" u="none" strike="noStrike" kern="0" cap="none" spc="140" normalizeH="0" baseline="0" noProof="0" dirty="0">
                <a:ln>
                  <a:noFill/>
                </a:ln>
                <a:solidFill>
                  <a:sysClr val="windowText" lastClr="000000"/>
                </a:solidFill>
                <a:effectLst/>
                <a:uLnTx/>
                <a:uFillTx/>
                <a:latin typeface="Calibri"/>
                <a:cs typeface="Calibri"/>
              </a:rPr>
              <a:t> </a:t>
            </a:r>
            <a:r>
              <a:rPr kumimoji="0" sz="1250" b="0" i="0" u="none" strike="noStrike" kern="0" cap="none" spc="-20" normalizeH="0" baseline="0" noProof="0" dirty="0">
                <a:ln>
                  <a:noFill/>
                </a:ln>
                <a:solidFill>
                  <a:sysClr val="windowText" lastClr="000000"/>
                </a:solidFill>
                <a:effectLst/>
                <a:uLnTx/>
                <a:uFillTx/>
                <a:latin typeface="Calibri"/>
                <a:cs typeface="Calibri"/>
              </a:rPr>
              <a:t>E-</a:t>
            </a:r>
            <a:r>
              <a:rPr kumimoji="0" sz="1250" b="0" i="0" u="none" strike="noStrike" kern="0" cap="none" spc="0" normalizeH="0" baseline="0" noProof="0" dirty="0">
                <a:ln>
                  <a:noFill/>
                </a:ln>
                <a:solidFill>
                  <a:sysClr val="windowText" lastClr="000000"/>
                </a:solidFill>
                <a:effectLst/>
                <a:uLnTx/>
                <a:uFillTx/>
                <a:latin typeface="Calibri"/>
                <a:cs typeface="Calibri"/>
              </a:rPr>
              <a:t>6,</a:t>
            </a:r>
            <a:r>
              <a:rPr kumimoji="0" sz="1250" b="0" i="0" u="none" strike="noStrike" kern="0" cap="none" spc="140" normalizeH="0" baseline="0" noProof="0" dirty="0">
                <a:ln>
                  <a:noFill/>
                </a:ln>
                <a:solidFill>
                  <a:sysClr val="windowText" lastClr="000000"/>
                </a:solidFill>
                <a:effectLst/>
                <a:uLnTx/>
                <a:uFillTx/>
                <a:latin typeface="Calibri"/>
                <a:cs typeface="Calibri"/>
              </a:rPr>
              <a:t> </a:t>
            </a:r>
            <a:r>
              <a:rPr kumimoji="0" sz="1250" b="0" i="0" u="none" strike="noStrike" kern="0" cap="none" spc="-25" normalizeH="0" baseline="0" noProof="0" dirty="0">
                <a:ln>
                  <a:noFill/>
                </a:ln>
                <a:solidFill>
                  <a:sysClr val="windowText" lastClr="000000"/>
                </a:solidFill>
                <a:effectLst/>
                <a:uLnTx/>
                <a:uFillTx/>
                <a:latin typeface="Calibri"/>
                <a:cs typeface="Calibri"/>
              </a:rPr>
              <a:t>KC-135</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78" name="object 78"/>
          <p:cNvGrpSpPr/>
          <p:nvPr/>
        </p:nvGrpSpPr>
        <p:grpSpPr>
          <a:xfrm>
            <a:off x="5162550" y="1914461"/>
            <a:ext cx="2691130" cy="1148080"/>
            <a:chOff x="5162550" y="1914461"/>
            <a:chExt cx="2691130" cy="1148080"/>
          </a:xfrm>
        </p:grpSpPr>
        <p:pic>
          <p:nvPicPr>
            <p:cNvPr id="79" name="object 79"/>
            <p:cNvPicPr/>
            <p:nvPr/>
          </p:nvPicPr>
          <p:blipFill>
            <a:blip r:embed="rId25" cstate="print"/>
            <a:stretch>
              <a:fillRect/>
            </a:stretch>
          </p:blipFill>
          <p:spPr>
            <a:xfrm>
              <a:off x="5162550" y="1914461"/>
              <a:ext cx="242887" cy="928687"/>
            </a:xfrm>
            <a:prstGeom prst="rect">
              <a:avLst/>
            </a:prstGeom>
          </p:spPr>
        </p:pic>
        <p:pic>
          <p:nvPicPr>
            <p:cNvPr id="80" name="object 80"/>
            <p:cNvPicPr/>
            <p:nvPr/>
          </p:nvPicPr>
          <p:blipFill>
            <a:blip r:embed="rId49" cstate="print"/>
            <a:stretch>
              <a:fillRect/>
            </a:stretch>
          </p:blipFill>
          <p:spPr>
            <a:xfrm>
              <a:off x="5353050" y="2647886"/>
              <a:ext cx="2500376" cy="414337"/>
            </a:xfrm>
            <a:prstGeom prst="rect">
              <a:avLst/>
            </a:prstGeom>
          </p:spPr>
        </p:pic>
        <p:pic>
          <p:nvPicPr>
            <p:cNvPr id="81" name="object 81"/>
            <p:cNvPicPr/>
            <p:nvPr/>
          </p:nvPicPr>
          <p:blipFill>
            <a:blip r:embed="rId50" cstate="print"/>
            <a:stretch>
              <a:fillRect/>
            </a:stretch>
          </p:blipFill>
          <p:spPr>
            <a:xfrm>
              <a:off x="6229350" y="2657411"/>
              <a:ext cx="757237" cy="395287"/>
            </a:xfrm>
            <a:prstGeom prst="rect">
              <a:avLst/>
            </a:prstGeom>
          </p:spPr>
        </p:pic>
      </p:grpSp>
      <p:sp>
        <p:nvSpPr>
          <p:cNvPr id="82" name="object 82"/>
          <p:cNvSpPr txBox="1"/>
          <p:nvPr/>
        </p:nvSpPr>
        <p:spPr>
          <a:xfrm>
            <a:off x="6344920" y="2703131"/>
            <a:ext cx="527050" cy="2203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10" normalizeH="0" baseline="0" noProof="0" dirty="0">
                <a:ln>
                  <a:noFill/>
                </a:ln>
                <a:solidFill>
                  <a:sysClr val="windowText" lastClr="000000"/>
                </a:solidFill>
                <a:effectLst/>
                <a:uLnTx/>
                <a:uFillTx/>
                <a:latin typeface="Calibri"/>
                <a:cs typeface="Calibri"/>
              </a:rPr>
              <a:t>Engines</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83" name="object 83"/>
          <p:cNvGrpSpPr/>
          <p:nvPr/>
        </p:nvGrpSpPr>
        <p:grpSpPr>
          <a:xfrm>
            <a:off x="5162550" y="1914525"/>
            <a:ext cx="2691130" cy="1614805"/>
            <a:chOff x="5162550" y="1914525"/>
            <a:chExt cx="2691130" cy="1614805"/>
          </a:xfrm>
        </p:grpSpPr>
        <p:pic>
          <p:nvPicPr>
            <p:cNvPr id="84" name="object 84"/>
            <p:cNvPicPr/>
            <p:nvPr/>
          </p:nvPicPr>
          <p:blipFill>
            <a:blip r:embed="rId27" cstate="print"/>
            <a:stretch>
              <a:fillRect/>
            </a:stretch>
          </p:blipFill>
          <p:spPr>
            <a:xfrm>
              <a:off x="5162550" y="1914525"/>
              <a:ext cx="242887" cy="1385824"/>
            </a:xfrm>
            <a:prstGeom prst="rect">
              <a:avLst/>
            </a:prstGeom>
          </p:spPr>
        </p:pic>
        <p:pic>
          <p:nvPicPr>
            <p:cNvPr id="85" name="object 85"/>
            <p:cNvPicPr/>
            <p:nvPr/>
          </p:nvPicPr>
          <p:blipFill>
            <a:blip r:embed="rId51" cstate="print"/>
            <a:stretch>
              <a:fillRect/>
            </a:stretch>
          </p:blipFill>
          <p:spPr>
            <a:xfrm>
              <a:off x="5353050" y="3095561"/>
              <a:ext cx="2500376" cy="433387"/>
            </a:xfrm>
            <a:prstGeom prst="rect">
              <a:avLst/>
            </a:prstGeom>
          </p:spPr>
        </p:pic>
        <p:pic>
          <p:nvPicPr>
            <p:cNvPr id="86" name="object 86"/>
            <p:cNvPicPr/>
            <p:nvPr/>
          </p:nvPicPr>
          <p:blipFill>
            <a:blip r:embed="rId52" cstate="print"/>
            <a:stretch>
              <a:fillRect/>
            </a:stretch>
          </p:blipFill>
          <p:spPr>
            <a:xfrm>
              <a:off x="5705475" y="3114611"/>
              <a:ext cx="1814576" cy="404812"/>
            </a:xfrm>
            <a:prstGeom prst="rect">
              <a:avLst/>
            </a:prstGeom>
          </p:spPr>
        </p:pic>
      </p:grpSp>
      <p:sp>
        <p:nvSpPr>
          <p:cNvPr id="87" name="object 87"/>
          <p:cNvSpPr txBox="1"/>
          <p:nvPr/>
        </p:nvSpPr>
        <p:spPr>
          <a:xfrm>
            <a:off x="5813171" y="3170173"/>
            <a:ext cx="1582420" cy="21971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dirty="0">
                <a:ln>
                  <a:noFill/>
                </a:ln>
                <a:solidFill>
                  <a:sysClr val="windowText" lastClr="000000"/>
                </a:solidFill>
                <a:effectLst/>
                <a:uLnTx/>
                <a:uFillTx/>
                <a:latin typeface="Calibri"/>
                <a:cs typeface="Calibri"/>
              </a:rPr>
              <a:t>Deployable</a:t>
            </a:r>
            <a:r>
              <a:rPr kumimoji="0" sz="1250" b="0" i="0" u="none" strike="noStrike" kern="0" cap="none" spc="175"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Field</a:t>
            </a:r>
            <a:r>
              <a:rPr kumimoji="0" sz="1250" b="0" i="0" u="none" strike="noStrike" kern="0" cap="none" spc="130" normalizeH="0" baseline="0" noProof="0" dirty="0">
                <a:ln>
                  <a:noFill/>
                </a:ln>
                <a:solidFill>
                  <a:sysClr val="windowText" lastClr="000000"/>
                </a:solidFill>
                <a:effectLst/>
                <a:uLnTx/>
                <a:uFillTx/>
                <a:latin typeface="Calibri"/>
                <a:cs typeface="Calibri"/>
              </a:rPr>
              <a:t> </a:t>
            </a:r>
            <a:r>
              <a:rPr kumimoji="0" sz="1250" b="0" i="0" u="none" strike="noStrike" kern="0" cap="none" spc="-20" normalizeH="0" baseline="0" noProof="0" dirty="0">
                <a:ln>
                  <a:noFill/>
                </a:ln>
                <a:solidFill>
                  <a:sysClr val="windowText" lastClr="000000"/>
                </a:solidFill>
                <a:effectLst/>
                <a:uLnTx/>
                <a:uFillTx/>
                <a:latin typeface="Calibri"/>
                <a:cs typeface="Calibri"/>
              </a:rPr>
              <a:t>Teams</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88" name="object 88"/>
          <p:cNvGrpSpPr/>
          <p:nvPr/>
        </p:nvGrpSpPr>
        <p:grpSpPr>
          <a:xfrm>
            <a:off x="5162550" y="1914398"/>
            <a:ext cx="2691130" cy="2100580"/>
            <a:chOff x="5162550" y="1914398"/>
            <a:chExt cx="2691130" cy="2100580"/>
          </a:xfrm>
        </p:grpSpPr>
        <p:pic>
          <p:nvPicPr>
            <p:cNvPr id="89" name="object 89"/>
            <p:cNvPicPr/>
            <p:nvPr/>
          </p:nvPicPr>
          <p:blipFill>
            <a:blip r:embed="rId30" cstate="print"/>
            <a:stretch>
              <a:fillRect/>
            </a:stretch>
          </p:blipFill>
          <p:spPr>
            <a:xfrm>
              <a:off x="5162550" y="1914398"/>
              <a:ext cx="242887" cy="1852676"/>
            </a:xfrm>
            <a:prstGeom prst="rect">
              <a:avLst/>
            </a:prstGeom>
          </p:spPr>
        </p:pic>
        <p:pic>
          <p:nvPicPr>
            <p:cNvPr id="90" name="object 90"/>
            <p:cNvPicPr/>
            <p:nvPr/>
          </p:nvPicPr>
          <p:blipFill>
            <a:blip r:embed="rId53" cstate="print"/>
            <a:stretch>
              <a:fillRect/>
            </a:stretch>
          </p:blipFill>
          <p:spPr>
            <a:xfrm>
              <a:off x="5353050" y="3590861"/>
              <a:ext cx="2500376" cy="423862"/>
            </a:xfrm>
            <a:prstGeom prst="rect">
              <a:avLst/>
            </a:prstGeom>
          </p:spPr>
        </p:pic>
        <p:pic>
          <p:nvPicPr>
            <p:cNvPr id="91" name="object 91"/>
            <p:cNvPicPr/>
            <p:nvPr/>
          </p:nvPicPr>
          <p:blipFill>
            <a:blip r:embed="rId54" cstate="print"/>
            <a:stretch>
              <a:fillRect/>
            </a:stretch>
          </p:blipFill>
          <p:spPr>
            <a:xfrm>
              <a:off x="5876925" y="3600386"/>
              <a:ext cx="1490599" cy="404812"/>
            </a:xfrm>
            <a:prstGeom prst="rect">
              <a:avLst/>
            </a:prstGeom>
          </p:spPr>
        </p:pic>
      </p:grpSp>
      <p:sp>
        <p:nvSpPr>
          <p:cNvPr id="92" name="object 92"/>
          <p:cNvSpPr txBox="1"/>
          <p:nvPr/>
        </p:nvSpPr>
        <p:spPr>
          <a:xfrm>
            <a:off x="5983604" y="3652520"/>
            <a:ext cx="1259205" cy="21971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dirty="0">
                <a:ln>
                  <a:noFill/>
                </a:ln>
                <a:solidFill>
                  <a:sysClr val="windowText" lastClr="000000"/>
                </a:solidFill>
                <a:effectLst/>
                <a:uLnTx/>
                <a:uFillTx/>
                <a:latin typeface="Calibri"/>
                <a:cs typeface="Calibri"/>
              </a:rPr>
              <a:t>73K</a:t>
            </a:r>
            <a:r>
              <a:rPr kumimoji="0" sz="1250" b="0" i="0" u="none" strike="noStrike" kern="0" cap="none" spc="35" normalizeH="0" baseline="0" noProof="0" dirty="0">
                <a:ln>
                  <a:noFill/>
                </a:ln>
                <a:solidFill>
                  <a:sysClr val="windowText" lastClr="000000"/>
                </a:solidFill>
                <a:effectLst/>
                <a:uLnTx/>
                <a:uFillTx/>
                <a:latin typeface="Calibri"/>
                <a:cs typeface="Calibri"/>
              </a:rPr>
              <a:t> </a:t>
            </a:r>
            <a:r>
              <a:rPr kumimoji="0" sz="1250" b="0" i="0" u="none" strike="noStrike" kern="0" cap="none" spc="-10" normalizeH="0" baseline="0" noProof="0" dirty="0">
                <a:ln>
                  <a:noFill/>
                </a:ln>
                <a:solidFill>
                  <a:sysClr val="windowText" lastClr="000000"/>
                </a:solidFill>
                <a:effectLst/>
                <a:uLnTx/>
                <a:uFillTx/>
                <a:latin typeface="Calibri"/>
                <a:cs typeface="Calibri"/>
              </a:rPr>
              <a:t>Exchangeables</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93" name="object 93"/>
          <p:cNvGrpSpPr/>
          <p:nvPr/>
        </p:nvGrpSpPr>
        <p:grpSpPr>
          <a:xfrm>
            <a:off x="5162550" y="1914398"/>
            <a:ext cx="2691130" cy="2814955"/>
            <a:chOff x="5162550" y="1914398"/>
            <a:chExt cx="2691130" cy="2814955"/>
          </a:xfrm>
        </p:grpSpPr>
        <p:pic>
          <p:nvPicPr>
            <p:cNvPr id="94" name="object 94"/>
            <p:cNvPicPr/>
            <p:nvPr/>
          </p:nvPicPr>
          <p:blipFill>
            <a:blip r:embed="rId33" cstate="print"/>
            <a:stretch>
              <a:fillRect/>
            </a:stretch>
          </p:blipFill>
          <p:spPr>
            <a:xfrm>
              <a:off x="5162550" y="1914398"/>
              <a:ext cx="242887" cy="2452751"/>
            </a:xfrm>
            <a:prstGeom prst="rect">
              <a:avLst/>
            </a:prstGeom>
          </p:spPr>
        </p:pic>
        <p:pic>
          <p:nvPicPr>
            <p:cNvPr id="95" name="object 95"/>
            <p:cNvPicPr/>
            <p:nvPr/>
          </p:nvPicPr>
          <p:blipFill>
            <a:blip r:embed="rId55" cstate="print"/>
            <a:stretch>
              <a:fillRect/>
            </a:stretch>
          </p:blipFill>
          <p:spPr>
            <a:xfrm>
              <a:off x="5353050" y="4057586"/>
              <a:ext cx="2500376" cy="671512"/>
            </a:xfrm>
            <a:prstGeom prst="rect">
              <a:avLst/>
            </a:prstGeom>
          </p:spPr>
        </p:pic>
        <p:pic>
          <p:nvPicPr>
            <p:cNvPr id="96" name="object 96"/>
            <p:cNvPicPr/>
            <p:nvPr/>
          </p:nvPicPr>
          <p:blipFill>
            <a:blip r:embed="rId56" cstate="print"/>
            <a:stretch>
              <a:fillRect/>
            </a:stretch>
          </p:blipFill>
          <p:spPr>
            <a:xfrm>
              <a:off x="5410200" y="4143311"/>
              <a:ext cx="2433701" cy="366712"/>
            </a:xfrm>
            <a:prstGeom prst="rect">
              <a:avLst/>
            </a:prstGeom>
          </p:spPr>
        </p:pic>
        <p:pic>
          <p:nvPicPr>
            <p:cNvPr id="97" name="object 97"/>
            <p:cNvPicPr/>
            <p:nvPr/>
          </p:nvPicPr>
          <p:blipFill>
            <a:blip r:embed="rId57" cstate="print"/>
            <a:stretch>
              <a:fillRect/>
            </a:stretch>
          </p:blipFill>
          <p:spPr>
            <a:xfrm>
              <a:off x="5619750" y="4314761"/>
              <a:ext cx="1986026" cy="366712"/>
            </a:xfrm>
            <a:prstGeom prst="rect">
              <a:avLst/>
            </a:prstGeom>
          </p:spPr>
        </p:pic>
      </p:grpSp>
      <p:sp>
        <p:nvSpPr>
          <p:cNvPr id="98" name="object 98"/>
          <p:cNvSpPr txBox="1"/>
          <p:nvPr/>
        </p:nvSpPr>
        <p:spPr>
          <a:xfrm>
            <a:off x="5514085" y="4191952"/>
            <a:ext cx="2195830" cy="380365"/>
          </a:xfrm>
          <a:prstGeom prst="rect">
            <a:avLst/>
          </a:prstGeom>
        </p:spPr>
        <p:txBody>
          <a:bodyPr vert="horz" wrap="square" lIns="0" tIns="27940" rIns="0" bIns="0" rtlCol="0">
            <a:spAutoFit/>
          </a:bodyPr>
          <a:lstStyle/>
          <a:p>
            <a:pPr marL="221615" marR="5080" lvl="0" indent="-209550" defTabSz="914400" eaLnBrk="1" fontAlgn="auto" latinLnBrk="0" hangingPunct="1">
              <a:lnSpc>
                <a:spcPts val="1350"/>
              </a:lnSpc>
              <a:spcBef>
                <a:spcPts val="22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Calibri"/>
                <a:cs typeface="Calibri"/>
              </a:rPr>
              <a:t>OFPs,</a:t>
            </a:r>
            <a:r>
              <a:rPr kumimoji="0" sz="1200" b="0" i="0" u="none" strike="noStrike" kern="0" cap="none" spc="-4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Mission</a:t>
            </a:r>
            <a:r>
              <a:rPr kumimoji="0" sz="1200" b="0" i="0" u="none" strike="noStrike" kern="0" cap="none" spc="-6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Planning,</a:t>
            </a:r>
            <a:r>
              <a:rPr kumimoji="0" sz="1200" b="0" i="0" u="none" strike="noStrike" kern="0" cap="none" spc="4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Test</a:t>
            </a:r>
            <a:r>
              <a:rPr kumimoji="0" sz="1200" b="0" i="0" u="none" strike="noStrike" kern="0" cap="none" spc="-60"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Equip, Support</a:t>
            </a:r>
            <a:r>
              <a:rPr kumimoji="0" sz="1200" b="0" i="0" u="none" strike="noStrike" kern="0" cap="none" spc="8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Equip,</a:t>
            </a:r>
            <a:r>
              <a:rPr kumimoji="0" sz="1200" b="0" i="0" u="none" strike="noStrike" kern="0" cap="none" spc="-5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MSN</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Support</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99" name="object 99"/>
          <p:cNvGrpSpPr/>
          <p:nvPr/>
        </p:nvGrpSpPr>
        <p:grpSpPr>
          <a:xfrm>
            <a:off x="7610475" y="1142936"/>
            <a:ext cx="2995930" cy="1424305"/>
            <a:chOff x="7610475" y="1142936"/>
            <a:chExt cx="2995930" cy="1424305"/>
          </a:xfrm>
        </p:grpSpPr>
        <p:pic>
          <p:nvPicPr>
            <p:cNvPr id="100" name="object 100"/>
            <p:cNvPicPr/>
            <p:nvPr/>
          </p:nvPicPr>
          <p:blipFill>
            <a:blip r:embed="rId58" cstate="print"/>
            <a:stretch>
              <a:fillRect/>
            </a:stretch>
          </p:blipFill>
          <p:spPr>
            <a:xfrm>
              <a:off x="7610475" y="1142936"/>
              <a:ext cx="2195576" cy="1138237"/>
            </a:xfrm>
            <a:prstGeom prst="rect">
              <a:avLst/>
            </a:prstGeom>
          </p:spPr>
        </p:pic>
        <p:pic>
          <p:nvPicPr>
            <p:cNvPr id="101" name="object 101"/>
            <p:cNvPicPr/>
            <p:nvPr/>
          </p:nvPicPr>
          <p:blipFill>
            <a:blip r:embed="rId59" cstate="print"/>
            <a:stretch>
              <a:fillRect/>
            </a:stretch>
          </p:blipFill>
          <p:spPr>
            <a:xfrm>
              <a:off x="7667625" y="1171511"/>
              <a:ext cx="1271524" cy="1042987"/>
            </a:xfrm>
            <a:prstGeom prst="rect">
              <a:avLst/>
            </a:prstGeom>
          </p:spPr>
        </p:pic>
        <p:pic>
          <p:nvPicPr>
            <p:cNvPr id="102" name="object 102"/>
            <p:cNvPicPr/>
            <p:nvPr/>
          </p:nvPicPr>
          <p:blipFill>
            <a:blip r:embed="rId60" cstate="print"/>
            <a:stretch>
              <a:fillRect/>
            </a:stretch>
          </p:blipFill>
          <p:spPr>
            <a:xfrm>
              <a:off x="8315325" y="1171511"/>
              <a:ext cx="757237" cy="1042987"/>
            </a:xfrm>
            <a:prstGeom prst="rect">
              <a:avLst/>
            </a:prstGeom>
          </p:spPr>
        </p:pic>
        <p:pic>
          <p:nvPicPr>
            <p:cNvPr id="103" name="object 103"/>
            <p:cNvPicPr/>
            <p:nvPr/>
          </p:nvPicPr>
          <p:blipFill>
            <a:blip r:embed="rId61" cstate="print"/>
            <a:stretch>
              <a:fillRect/>
            </a:stretch>
          </p:blipFill>
          <p:spPr>
            <a:xfrm>
              <a:off x="8448675" y="1171511"/>
              <a:ext cx="1309624" cy="1042987"/>
            </a:xfrm>
            <a:prstGeom prst="rect">
              <a:avLst/>
            </a:prstGeom>
          </p:spPr>
        </p:pic>
        <p:pic>
          <p:nvPicPr>
            <p:cNvPr id="104" name="object 104"/>
            <p:cNvPicPr/>
            <p:nvPr/>
          </p:nvPicPr>
          <p:blipFill>
            <a:blip r:embed="rId62" cstate="print"/>
            <a:stretch>
              <a:fillRect/>
            </a:stretch>
          </p:blipFill>
          <p:spPr>
            <a:xfrm>
              <a:off x="7915275" y="1914461"/>
              <a:ext cx="233362" cy="423862"/>
            </a:xfrm>
            <a:prstGeom prst="rect">
              <a:avLst/>
            </a:prstGeom>
          </p:spPr>
        </p:pic>
        <p:pic>
          <p:nvPicPr>
            <p:cNvPr id="105" name="object 105"/>
            <p:cNvPicPr/>
            <p:nvPr/>
          </p:nvPicPr>
          <p:blipFill>
            <a:blip r:embed="rId63" cstate="print"/>
            <a:stretch>
              <a:fillRect/>
            </a:stretch>
          </p:blipFill>
          <p:spPr>
            <a:xfrm>
              <a:off x="8105775" y="2066861"/>
              <a:ext cx="2500376" cy="500062"/>
            </a:xfrm>
            <a:prstGeom prst="rect">
              <a:avLst/>
            </a:prstGeom>
          </p:spPr>
        </p:pic>
        <p:pic>
          <p:nvPicPr>
            <p:cNvPr id="106" name="object 106"/>
            <p:cNvPicPr/>
            <p:nvPr/>
          </p:nvPicPr>
          <p:blipFill>
            <a:blip r:embed="rId64" cstate="print"/>
            <a:stretch>
              <a:fillRect/>
            </a:stretch>
          </p:blipFill>
          <p:spPr>
            <a:xfrm>
              <a:off x="8515350" y="2133536"/>
              <a:ext cx="338137" cy="404812"/>
            </a:xfrm>
            <a:prstGeom prst="rect">
              <a:avLst/>
            </a:prstGeom>
          </p:spPr>
        </p:pic>
        <p:pic>
          <p:nvPicPr>
            <p:cNvPr id="107" name="object 107"/>
            <p:cNvPicPr/>
            <p:nvPr/>
          </p:nvPicPr>
          <p:blipFill>
            <a:blip r:embed="rId65" cstate="print"/>
            <a:stretch>
              <a:fillRect/>
            </a:stretch>
          </p:blipFill>
          <p:spPr>
            <a:xfrm>
              <a:off x="8601075" y="2133536"/>
              <a:ext cx="300037" cy="404812"/>
            </a:xfrm>
            <a:prstGeom prst="rect">
              <a:avLst/>
            </a:prstGeom>
          </p:spPr>
        </p:pic>
        <p:pic>
          <p:nvPicPr>
            <p:cNvPr id="108" name="object 108"/>
            <p:cNvPicPr/>
            <p:nvPr/>
          </p:nvPicPr>
          <p:blipFill>
            <a:blip r:embed="rId66" cstate="print"/>
            <a:stretch>
              <a:fillRect/>
            </a:stretch>
          </p:blipFill>
          <p:spPr>
            <a:xfrm>
              <a:off x="8648700" y="2133536"/>
              <a:ext cx="509587" cy="404812"/>
            </a:xfrm>
            <a:prstGeom prst="rect">
              <a:avLst/>
            </a:prstGeom>
          </p:spPr>
        </p:pic>
        <p:pic>
          <p:nvPicPr>
            <p:cNvPr id="109" name="object 109"/>
            <p:cNvPicPr/>
            <p:nvPr/>
          </p:nvPicPr>
          <p:blipFill>
            <a:blip r:embed="rId65" cstate="print"/>
            <a:stretch>
              <a:fillRect/>
            </a:stretch>
          </p:blipFill>
          <p:spPr>
            <a:xfrm>
              <a:off x="8905875" y="2133536"/>
              <a:ext cx="300037" cy="404812"/>
            </a:xfrm>
            <a:prstGeom prst="rect">
              <a:avLst/>
            </a:prstGeom>
          </p:spPr>
        </p:pic>
        <p:pic>
          <p:nvPicPr>
            <p:cNvPr id="110" name="object 110"/>
            <p:cNvPicPr/>
            <p:nvPr/>
          </p:nvPicPr>
          <p:blipFill>
            <a:blip r:embed="rId67" cstate="print"/>
            <a:stretch>
              <a:fillRect/>
            </a:stretch>
          </p:blipFill>
          <p:spPr>
            <a:xfrm>
              <a:off x="8953500" y="2133536"/>
              <a:ext cx="585787" cy="404812"/>
            </a:xfrm>
            <a:prstGeom prst="rect">
              <a:avLst/>
            </a:prstGeom>
          </p:spPr>
        </p:pic>
        <p:pic>
          <p:nvPicPr>
            <p:cNvPr id="111" name="object 111"/>
            <p:cNvPicPr/>
            <p:nvPr/>
          </p:nvPicPr>
          <p:blipFill>
            <a:blip r:embed="rId65" cstate="print"/>
            <a:stretch>
              <a:fillRect/>
            </a:stretch>
          </p:blipFill>
          <p:spPr>
            <a:xfrm>
              <a:off x="9286875" y="2133536"/>
              <a:ext cx="300037" cy="404812"/>
            </a:xfrm>
            <a:prstGeom prst="rect">
              <a:avLst/>
            </a:prstGeom>
          </p:spPr>
        </p:pic>
        <p:pic>
          <p:nvPicPr>
            <p:cNvPr id="112" name="object 112"/>
            <p:cNvPicPr/>
            <p:nvPr/>
          </p:nvPicPr>
          <p:blipFill>
            <a:blip r:embed="rId68" cstate="print"/>
            <a:stretch>
              <a:fillRect/>
            </a:stretch>
          </p:blipFill>
          <p:spPr>
            <a:xfrm>
              <a:off x="9334500" y="2133536"/>
              <a:ext cx="661987" cy="404812"/>
            </a:xfrm>
            <a:prstGeom prst="rect">
              <a:avLst/>
            </a:prstGeom>
          </p:spPr>
        </p:pic>
        <p:pic>
          <p:nvPicPr>
            <p:cNvPr id="113" name="object 113"/>
            <p:cNvPicPr/>
            <p:nvPr/>
          </p:nvPicPr>
          <p:blipFill>
            <a:blip r:embed="rId65" cstate="print"/>
            <a:stretch>
              <a:fillRect/>
            </a:stretch>
          </p:blipFill>
          <p:spPr>
            <a:xfrm>
              <a:off x="9744075" y="2133536"/>
              <a:ext cx="300037" cy="404812"/>
            </a:xfrm>
            <a:prstGeom prst="rect">
              <a:avLst/>
            </a:prstGeom>
          </p:spPr>
        </p:pic>
        <p:pic>
          <p:nvPicPr>
            <p:cNvPr id="114" name="object 114"/>
            <p:cNvPicPr/>
            <p:nvPr/>
          </p:nvPicPr>
          <p:blipFill>
            <a:blip r:embed="rId69" cstate="print"/>
            <a:stretch>
              <a:fillRect/>
            </a:stretch>
          </p:blipFill>
          <p:spPr>
            <a:xfrm>
              <a:off x="9791700" y="2133536"/>
              <a:ext cx="461962" cy="404812"/>
            </a:xfrm>
            <a:prstGeom prst="rect">
              <a:avLst/>
            </a:prstGeom>
          </p:spPr>
        </p:pic>
      </p:grpSp>
      <p:sp>
        <p:nvSpPr>
          <p:cNvPr id="115" name="object 115"/>
          <p:cNvSpPr txBox="1"/>
          <p:nvPr/>
        </p:nvSpPr>
        <p:spPr>
          <a:xfrm>
            <a:off x="7955026" y="1303274"/>
            <a:ext cx="2146300" cy="110490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3500" b="0" i="0" u="none" strike="noStrike" kern="0" cap="none" spc="0" normalizeH="0" baseline="0" noProof="0" dirty="0">
                <a:ln>
                  <a:noFill/>
                </a:ln>
                <a:solidFill>
                  <a:srgbClr val="FFFFFF"/>
                </a:solidFill>
                <a:effectLst/>
                <a:uLnTx/>
                <a:uFillTx/>
                <a:latin typeface="Calibri"/>
                <a:cs typeface="Calibri"/>
              </a:rPr>
              <a:t>WR-</a:t>
            </a:r>
            <a:r>
              <a:rPr kumimoji="0" sz="3500" b="0" i="0" u="none" strike="noStrike" kern="0" cap="none" spc="-25" normalizeH="0" baseline="0" noProof="0" dirty="0">
                <a:ln>
                  <a:noFill/>
                </a:ln>
                <a:solidFill>
                  <a:srgbClr val="FFFFFF"/>
                </a:solidFill>
                <a:effectLst/>
                <a:uLnTx/>
                <a:uFillTx/>
                <a:latin typeface="Calibri"/>
                <a:cs typeface="Calibri"/>
              </a:rPr>
              <a:t>ALC</a:t>
            </a:r>
            <a:endParaRPr kumimoji="0" sz="3500" b="0" i="0" u="none" strike="noStrike" kern="0" cap="none" spc="0" normalizeH="0" baseline="0" noProof="0">
              <a:ln>
                <a:noFill/>
              </a:ln>
              <a:solidFill>
                <a:sysClr val="windowText" lastClr="000000"/>
              </a:solidFill>
              <a:effectLst/>
              <a:uLnTx/>
              <a:uFillTx/>
              <a:latin typeface="Calibri"/>
              <a:cs typeface="Calibri"/>
            </a:endParaRPr>
          </a:p>
          <a:p>
            <a:pPr marL="683895" marR="0" lvl="0" indent="0" defTabSz="914400" eaLnBrk="1" fontAlgn="auto" latinLnBrk="0" hangingPunct="1">
              <a:lnSpc>
                <a:spcPct val="100000"/>
              </a:lnSpc>
              <a:spcBef>
                <a:spcPts val="2760"/>
              </a:spcBef>
              <a:spcAft>
                <a:spcPts val="0"/>
              </a:spcAft>
              <a:buClrTx/>
              <a:buSzTx/>
              <a:buFontTx/>
              <a:buNone/>
              <a:tabLst/>
              <a:defRPr/>
            </a:pPr>
            <a:r>
              <a:rPr kumimoji="0" sz="1250" b="0" i="0" u="none" strike="noStrike" kern="0" cap="none" spc="-10" normalizeH="0" baseline="0" noProof="0" dirty="0">
                <a:ln>
                  <a:noFill/>
                </a:ln>
                <a:solidFill>
                  <a:sysClr val="windowText" lastClr="000000"/>
                </a:solidFill>
                <a:effectLst/>
                <a:uLnTx/>
                <a:uFillTx/>
                <a:latin typeface="Calibri"/>
                <a:cs typeface="Calibri"/>
              </a:rPr>
              <a:t>C-</a:t>
            </a:r>
            <a:r>
              <a:rPr kumimoji="0" sz="1250" b="0" i="0" u="none" strike="noStrike" kern="0" cap="none" spc="0" normalizeH="0" baseline="0" noProof="0" dirty="0">
                <a:ln>
                  <a:noFill/>
                </a:ln>
                <a:solidFill>
                  <a:sysClr val="windowText" lastClr="000000"/>
                </a:solidFill>
                <a:effectLst/>
                <a:uLnTx/>
                <a:uFillTx/>
                <a:latin typeface="Calibri"/>
                <a:cs typeface="Calibri"/>
              </a:rPr>
              <a:t>5,</a:t>
            </a:r>
            <a:r>
              <a:rPr kumimoji="0" sz="1250" b="0" i="0" u="none" strike="noStrike" kern="0" cap="none" spc="185" normalizeH="0" baseline="0" noProof="0" dirty="0">
                <a:ln>
                  <a:noFill/>
                </a:ln>
                <a:solidFill>
                  <a:sysClr val="windowText" lastClr="000000"/>
                </a:solidFill>
                <a:effectLst/>
                <a:uLnTx/>
                <a:uFillTx/>
                <a:latin typeface="Calibri"/>
                <a:cs typeface="Calibri"/>
              </a:rPr>
              <a:t> </a:t>
            </a:r>
            <a:r>
              <a:rPr kumimoji="0" sz="1250" b="0" i="0" u="none" strike="noStrike" kern="0" cap="none" spc="-10" normalizeH="0" baseline="0" noProof="0" dirty="0">
                <a:ln>
                  <a:noFill/>
                </a:ln>
                <a:solidFill>
                  <a:sysClr val="windowText" lastClr="000000"/>
                </a:solidFill>
                <a:effectLst/>
                <a:uLnTx/>
                <a:uFillTx/>
                <a:latin typeface="Calibri"/>
                <a:cs typeface="Calibri"/>
              </a:rPr>
              <a:t>C-</a:t>
            </a:r>
            <a:r>
              <a:rPr kumimoji="0" sz="1250" b="0" i="0" u="none" strike="noStrike" kern="0" cap="none" spc="0" normalizeH="0" baseline="0" noProof="0" dirty="0">
                <a:ln>
                  <a:noFill/>
                </a:ln>
                <a:solidFill>
                  <a:sysClr val="windowText" lastClr="000000"/>
                </a:solidFill>
                <a:effectLst/>
                <a:uLnTx/>
                <a:uFillTx/>
                <a:latin typeface="Calibri"/>
                <a:cs typeface="Calibri"/>
              </a:rPr>
              <a:t>17,</a:t>
            </a:r>
            <a:r>
              <a:rPr kumimoji="0" sz="1250" b="0" i="0" u="none" strike="noStrike" kern="0" cap="none" spc="80"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C-130,</a:t>
            </a:r>
            <a:r>
              <a:rPr kumimoji="0" sz="1250" b="0" i="0" u="none" strike="noStrike" kern="0" cap="none" spc="85"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F-</a:t>
            </a:r>
            <a:r>
              <a:rPr kumimoji="0" sz="1250" b="0" i="0" u="none" strike="noStrike" kern="0" cap="none" spc="-25" normalizeH="0" baseline="0" noProof="0" dirty="0">
                <a:ln>
                  <a:noFill/>
                </a:ln>
                <a:solidFill>
                  <a:sysClr val="windowText" lastClr="000000"/>
                </a:solidFill>
                <a:effectLst/>
                <a:uLnTx/>
                <a:uFillTx/>
                <a:latin typeface="Calibri"/>
                <a:cs typeface="Calibri"/>
              </a:rPr>
              <a:t>15</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116" name="object 116"/>
          <p:cNvGrpSpPr/>
          <p:nvPr/>
        </p:nvGrpSpPr>
        <p:grpSpPr>
          <a:xfrm>
            <a:off x="7915275" y="1914461"/>
            <a:ext cx="2691130" cy="1148080"/>
            <a:chOff x="7915275" y="1914461"/>
            <a:chExt cx="2691130" cy="1148080"/>
          </a:xfrm>
        </p:grpSpPr>
        <p:pic>
          <p:nvPicPr>
            <p:cNvPr id="117" name="object 117"/>
            <p:cNvPicPr/>
            <p:nvPr/>
          </p:nvPicPr>
          <p:blipFill>
            <a:blip r:embed="rId70" cstate="print"/>
            <a:stretch>
              <a:fillRect/>
            </a:stretch>
          </p:blipFill>
          <p:spPr>
            <a:xfrm>
              <a:off x="7915275" y="1914461"/>
              <a:ext cx="233362" cy="928687"/>
            </a:xfrm>
            <a:prstGeom prst="rect">
              <a:avLst/>
            </a:prstGeom>
          </p:spPr>
        </p:pic>
        <p:pic>
          <p:nvPicPr>
            <p:cNvPr id="118" name="object 118"/>
            <p:cNvPicPr/>
            <p:nvPr/>
          </p:nvPicPr>
          <p:blipFill>
            <a:blip r:embed="rId71" cstate="print"/>
            <a:stretch>
              <a:fillRect/>
            </a:stretch>
          </p:blipFill>
          <p:spPr>
            <a:xfrm>
              <a:off x="8105775" y="2647886"/>
              <a:ext cx="2500376" cy="414337"/>
            </a:xfrm>
            <a:prstGeom prst="rect">
              <a:avLst/>
            </a:prstGeom>
          </p:spPr>
        </p:pic>
        <p:pic>
          <p:nvPicPr>
            <p:cNvPr id="119" name="object 119"/>
            <p:cNvPicPr/>
            <p:nvPr/>
          </p:nvPicPr>
          <p:blipFill>
            <a:blip r:embed="rId72" cstate="print"/>
            <a:stretch>
              <a:fillRect/>
            </a:stretch>
          </p:blipFill>
          <p:spPr>
            <a:xfrm>
              <a:off x="8963025" y="2657411"/>
              <a:ext cx="738187" cy="395287"/>
            </a:xfrm>
            <a:prstGeom prst="rect">
              <a:avLst/>
            </a:prstGeom>
          </p:spPr>
        </p:pic>
      </p:grpSp>
      <p:sp>
        <p:nvSpPr>
          <p:cNvPr id="120" name="object 120"/>
          <p:cNvSpPr txBox="1"/>
          <p:nvPr/>
        </p:nvSpPr>
        <p:spPr>
          <a:xfrm>
            <a:off x="9079610" y="2703131"/>
            <a:ext cx="575310" cy="2203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10" normalizeH="0" baseline="0" noProof="0" dirty="0">
                <a:ln>
                  <a:noFill/>
                </a:ln>
                <a:solidFill>
                  <a:sysClr val="windowText" lastClr="000000"/>
                </a:solidFill>
                <a:effectLst/>
                <a:uLnTx/>
                <a:uFillTx/>
                <a:latin typeface="Calibri"/>
                <a:cs typeface="Calibri"/>
              </a:rPr>
              <a:t>Avionics</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121" name="object 121"/>
          <p:cNvGrpSpPr/>
          <p:nvPr/>
        </p:nvGrpSpPr>
        <p:grpSpPr>
          <a:xfrm>
            <a:off x="7915275" y="1914525"/>
            <a:ext cx="2691130" cy="1614805"/>
            <a:chOff x="7915275" y="1914525"/>
            <a:chExt cx="2691130" cy="1614805"/>
          </a:xfrm>
        </p:grpSpPr>
        <p:pic>
          <p:nvPicPr>
            <p:cNvPr id="122" name="object 122"/>
            <p:cNvPicPr/>
            <p:nvPr/>
          </p:nvPicPr>
          <p:blipFill>
            <a:blip r:embed="rId73" cstate="print"/>
            <a:stretch>
              <a:fillRect/>
            </a:stretch>
          </p:blipFill>
          <p:spPr>
            <a:xfrm>
              <a:off x="7915275" y="1914525"/>
              <a:ext cx="233362" cy="1385824"/>
            </a:xfrm>
            <a:prstGeom prst="rect">
              <a:avLst/>
            </a:prstGeom>
          </p:spPr>
        </p:pic>
        <p:pic>
          <p:nvPicPr>
            <p:cNvPr id="123" name="object 123"/>
            <p:cNvPicPr/>
            <p:nvPr/>
          </p:nvPicPr>
          <p:blipFill>
            <a:blip r:embed="rId74" cstate="print"/>
            <a:stretch>
              <a:fillRect/>
            </a:stretch>
          </p:blipFill>
          <p:spPr>
            <a:xfrm>
              <a:off x="8105775" y="3095561"/>
              <a:ext cx="2500376" cy="433387"/>
            </a:xfrm>
            <a:prstGeom prst="rect">
              <a:avLst/>
            </a:prstGeom>
          </p:spPr>
        </p:pic>
        <p:pic>
          <p:nvPicPr>
            <p:cNvPr id="124" name="object 124"/>
            <p:cNvPicPr/>
            <p:nvPr/>
          </p:nvPicPr>
          <p:blipFill>
            <a:blip r:embed="rId75" cstate="print"/>
            <a:stretch>
              <a:fillRect/>
            </a:stretch>
          </p:blipFill>
          <p:spPr>
            <a:xfrm>
              <a:off x="8458200" y="3114611"/>
              <a:ext cx="1814576" cy="404812"/>
            </a:xfrm>
            <a:prstGeom prst="rect">
              <a:avLst/>
            </a:prstGeom>
          </p:spPr>
        </p:pic>
      </p:grpSp>
      <p:sp>
        <p:nvSpPr>
          <p:cNvPr id="125" name="object 125"/>
          <p:cNvSpPr txBox="1"/>
          <p:nvPr/>
        </p:nvSpPr>
        <p:spPr>
          <a:xfrm>
            <a:off x="8566784" y="3170173"/>
            <a:ext cx="1582420" cy="21971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dirty="0">
                <a:ln>
                  <a:noFill/>
                </a:ln>
                <a:solidFill>
                  <a:sysClr val="windowText" lastClr="000000"/>
                </a:solidFill>
                <a:effectLst/>
                <a:uLnTx/>
                <a:uFillTx/>
                <a:latin typeface="Calibri"/>
                <a:cs typeface="Calibri"/>
              </a:rPr>
              <a:t>Deployable</a:t>
            </a:r>
            <a:r>
              <a:rPr kumimoji="0" sz="1250" b="0" i="0" u="none" strike="noStrike" kern="0" cap="none" spc="175" normalizeH="0" baseline="0" noProof="0" dirty="0">
                <a:ln>
                  <a:noFill/>
                </a:ln>
                <a:solidFill>
                  <a:sysClr val="windowText" lastClr="000000"/>
                </a:solidFill>
                <a:effectLst/>
                <a:uLnTx/>
                <a:uFillTx/>
                <a:latin typeface="Calibri"/>
                <a:cs typeface="Calibri"/>
              </a:rPr>
              <a:t> </a:t>
            </a:r>
            <a:r>
              <a:rPr kumimoji="0" sz="1250" b="0" i="0" u="none" strike="noStrike" kern="0" cap="none" spc="0" normalizeH="0" baseline="0" noProof="0" dirty="0">
                <a:ln>
                  <a:noFill/>
                </a:ln>
                <a:solidFill>
                  <a:sysClr val="windowText" lastClr="000000"/>
                </a:solidFill>
                <a:effectLst/>
                <a:uLnTx/>
                <a:uFillTx/>
                <a:latin typeface="Calibri"/>
                <a:cs typeface="Calibri"/>
              </a:rPr>
              <a:t>Field</a:t>
            </a:r>
            <a:r>
              <a:rPr kumimoji="0" sz="1250" b="0" i="0" u="none" strike="noStrike" kern="0" cap="none" spc="130" normalizeH="0" baseline="0" noProof="0" dirty="0">
                <a:ln>
                  <a:noFill/>
                </a:ln>
                <a:solidFill>
                  <a:sysClr val="windowText" lastClr="000000"/>
                </a:solidFill>
                <a:effectLst/>
                <a:uLnTx/>
                <a:uFillTx/>
                <a:latin typeface="Calibri"/>
                <a:cs typeface="Calibri"/>
              </a:rPr>
              <a:t> </a:t>
            </a:r>
            <a:r>
              <a:rPr kumimoji="0" sz="1250" b="0" i="0" u="none" strike="noStrike" kern="0" cap="none" spc="-20" normalizeH="0" baseline="0" noProof="0" dirty="0">
                <a:ln>
                  <a:noFill/>
                </a:ln>
                <a:solidFill>
                  <a:sysClr val="windowText" lastClr="000000"/>
                </a:solidFill>
                <a:effectLst/>
                <a:uLnTx/>
                <a:uFillTx/>
                <a:latin typeface="Calibri"/>
                <a:cs typeface="Calibri"/>
              </a:rPr>
              <a:t>Teams</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126" name="object 126"/>
          <p:cNvGrpSpPr/>
          <p:nvPr/>
        </p:nvGrpSpPr>
        <p:grpSpPr>
          <a:xfrm>
            <a:off x="7915275" y="1914398"/>
            <a:ext cx="2691130" cy="2100580"/>
            <a:chOff x="7915275" y="1914398"/>
            <a:chExt cx="2691130" cy="2100580"/>
          </a:xfrm>
        </p:grpSpPr>
        <p:pic>
          <p:nvPicPr>
            <p:cNvPr id="127" name="object 127"/>
            <p:cNvPicPr/>
            <p:nvPr/>
          </p:nvPicPr>
          <p:blipFill>
            <a:blip r:embed="rId76" cstate="print"/>
            <a:stretch>
              <a:fillRect/>
            </a:stretch>
          </p:blipFill>
          <p:spPr>
            <a:xfrm>
              <a:off x="7915275" y="1914398"/>
              <a:ext cx="233362" cy="1852676"/>
            </a:xfrm>
            <a:prstGeom prst="rect">
              <a:avLst/>
            </a:prstGeom>
          </p:spPr>
        </p:pic>
        <p:pic>
          <p:nvPicPr>
            <p:cNvPr id="128" name="object 128"/>
            <p:cNvPicPr/>
            <p:nvPr/>
          </p:nvPicPr>
          <p:blipFill>
            <a:blip r:embed="rId77" cstate="print"/>
            <a:stretch>
              <a:fillRect/>
            </a:stretch>
          </p:blipFill>
          <p:spPr>
            <a:xfrm>
              <a:off x="8105775" y="3590861"/>
              <a:ext cx="2500376" cy="423862"/>
            </a:xfrm>
            <a:prstGeom prst="rect">
              <a:avLst/>
            </a:prstGeom>
          </p:spPr>
        </p:pic>
        <p:pic>
          <p:nvPicPr>
            <p:cNvPr id="129" name="object 129"/>
            <p:cNvPicPr/>
            <p:nvPr/>
          </p:nvPicPr>
          <p:blipFill>
            <a:blip r:embed="rId78" cstate="print"/>
            <a:stretch>
              <a:fillRect/>
            </a:stretch>
          </p:blipFill>
          <p:spPr>
            <a:xfrm>
              <a:off x="8572500" y="3600386"/>
              <a:ext cx="1576324" cy="404812"/>
            </a:xfrm>
            <a:prstGeom prst="rect">
              <a:avLst/>
            </a:prstGeom>
          </p:spPr>
        </p:pic>
      </p:grpSp>
      <p:sp>
        <p:nvSpPr>
          <p:cNvPr id="130" name="object 130"/>
          <p:cNvSpPr txBox="1"/>
          <p:nvPr/>
        </p:nvSpPr>
        <p:spPr>
          <a:xfrm>
            <a:off x="8689593" y="3652520"/>
            <a:ext cx="1344930" cy="21971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dirty="0">
                <a:ln>
                  <a:noFill/>
                </a:ln>
                <a:solidFill>
                  <a:sysClr val="windowText" lastClr="000000"/>
                </a:solidFill>
                <a:effectLst/>
                <a:uLnTx/>
                <a:uFillTx/>
                <a:latin typeface="Calibri"/>
                <a:cs typeface="Calibri"/>
              </a:rPr>
              <a:t>123K</a:t>
            </a:r>
            <a:r>
              <a:rPr kumimoji="0" sz="1250" b="0" i="0" u="none" strike="noStrike" kern="0" cap="none" spc="75" normalizeH="0" baseline="0" noProof="0" dirty="0">
                <a:ln>
                  <a:noFill/>
                </a:ln>
                <a:solidFill>
                  <a:sysClr val="windowText" lastClr="000000"/>
                </a:solidFill>
                <a:effectLst/>
                <a:uLnTx/>
                <a:uFillTx/>
                <a:latin typeface="Calibri"/>
                <a:cs typeface="Calibri"/>
              </a:rPr>
              <a:t> </a:t>
            </a:r>
            <a:r>
              <a:rPr kumimoji="0" sz="1250" b="0" i="0" u="none" strike="noStrike" kern="0" cap="none" spc="-10" normalizeH="0" baseline="0" noProof="0" dirty="0">
                <a:ln>
                  <a:noFill/>
                </a:ln>
                <a:solidFill>
                  <a:sysClr val="windowText" lastClr="000000"/>
                </a:solidFill>
                <a:effectLst/>
                <a:uLnTx/>
                <a:uFillTx/>
                <a:latin typeface="Calibri"/>
                <a:cs typeface="Calibri"/>
              </a:rPr>
              <a:t>Exchangeables</a:t>
            </a:r>
            <a:endParaRPr kumimoji="0" sz="1250" b="0" i="0" u="none" strike="noStrike" kern="0" cap="none" spc="0" normalizeH="0" baseline="0" noProof="0">
              <a:ln>
                <a:noFill/>
              </a:ln>
              <a:solidFill>
                <a:sysClr val="windowText" lastClr="000000"/>
              </a:solidFill>
              <a:effectLst/>
              <a:uLnTx/>
              <a:uFillTx/>
              <a:latin typeface="Calibri"/>
              <a:cs typeface="Calibri"/>
            </a:endParaRPr>
          </a:p>
        </p:txBody>
      </p:sp>
      <p:grpSp>
        <p:nvGrpSpPr>
          <p:cNvPr id="131" name="object 131"/>
          <p:cNvGrpSpPr/>
          <p:nvPr/>
        </p:nvGrpSpPr>
        <p:grpSpPr>
          <a:xfrm>
            <a:off x="7915275" y="1914398"/>
            <a:ext cx="2691130" cy="2814955"/>
            <a:chOff x="7915275" y="1914398"/>
            <a:chExt cx="2691130" cy="2814955"/>
          </a:xfrm>
        </p:grpSpPr>
        <p:pic>
          <p:nvPicPr>
            <p:cNvPr id="132" name="object 132"/>
            <p:cNvPicPr/>
            <p:nvPr/>
          </p:nvPicPr>
          <p:blipFill>
            <a:blip r:embed="rId79" cstate="print"/>
            <a:stretch>
              <a:fillRect/>
            </a:stretch>
          </p:blipFill>
          <p:spPr>
            <a:xfrm>
              <a:off x="7915275" y="1914398"/>
              <a:ext cx="233362" cy="2452751"/>
            </a:xfrm>
            <a:prstGeom prst="rect">
              <a:avLst/>
            </a:prstGeom>
          </p:spPr>
        </p:pic>
        <p:pic>
          <p:nvPicPr>
            <p:cNvPr id="133" name="object 133"/>
            <p:cNvPicPr/>
            <p:nvPr/>
          </p:nvPicPr>
          <p:blipFill>
            <a:blip r:embed="rId80" cstate="print"/>
            <a:stretch>
              <a:fillRect/>
            </a:stretch>
          </p:blipFill>
          <p:spPr>
            <a:xfrm>
              <a:off x="8105775" y="4057586"/>
              <a:ext cx="2500376" cy="671512"/>
            </a:xfrm>
            <a:prstGeom prst="rect">
              <a:avLst/>
            </a:prstGeom>
          </p:spPr>
        </p:pic>
        <p:pic>
          <p:nvPicPr>
            <p:cNvPr id="134" name="object 134"/>
            <p:cNvPicPr/>
            <p:nvPr/>
          </p:nvPicPr>
          <p:blipFill>
            <a:blip r:embed="rId81" cstate="print"/>
            <a:stretch>
              <a:fillRect/>
            </a:stretch>
          </p:blipFill>
          <p:spPr>
            <a:xfrm>
              <a:off x="8162925" y="4143311"/>
              <a:ext cx="2433701" cy="366712"/>
            </a:xfrm>
            <a:prstGeom prst="rect">
              <a:avLst/>
            </a:prstGeom>
          </p:spPr>
        </p:pic>
        <p:pic>
          <p:nvPicPr>
            <p:cNvPr id="135" name="object 135"/>
            <p:cNvPicPr/>
            <p:nvPr/>
          </p:nvPicPr>
          <p:blipFill>
            <a:blip r:embed="rId82" cstate="print"/>
            <a:stretch>
              <a:fillRect/>
            </a:stretch>
          </p:blipFill>
          <p:spPr>
            <a:xfrm>
              <a:off x="8372475" y="4314761"/>
              <a:ext cx="1986026" cy="366712"/>
            </a:xfrm>
            <a:prstGeom prst="rect">
              <a:avLst/>
            </a:prstGeom>
          </p:spPr>
        </p:pic>
      </p:grpSp>
      <p:sp>
        <p:nvSpPr>
          <p:cNvPr id="136" name="object 136"/>
          <p:cNvSpPr txBox="1"/>
          <p:nvPr/>
        </p:nvSpPr>
        <p:spPr>
          <a:xfrm>
            <a:off x="8267700" y="4191952"/>
            <a:ext cx="2195830" cy="380365"/>
          </a:xfrm>
          <a:prstGeom prst="rect">
            <a:avLst/>
          </a:prstGeom>
        </p:spPr>
        <p:txBody>
          <a:bodyPr vert="horz" wrap="square" lIns="0" tIns="27940" rIns="0" bIns="0" rtlCol="0">
            <a:spAutoFit/>
          </a:bodyPr>
          <a:lstStyle/>
          <a:p>
            <a:pPr marL="222250" marR="5080" lvl="0" indent="-210185" defTabSz="914400" eaLnBrk="1" fontAlgn="auto" latinLnBrk="0" hangingPunct="1">
              <a:lnSpc>
                <a:spcPts val="1350"/>
              </a:lnSpc>
              <a:spcBef>
                <a:spcPts val="22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Calibri"/>
                <a:cs typeface="Calibri"/>
              </a:rPr>
              <a:t>OFPs,</a:t>
            </a:r>
            <a:r>
              <a:rPr kumimoji="0" sz="1200" b="0" i="0" u="none" strike="noStrike" kern="0" cap="none" spc="-4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Mission</a:t>
            </a:r>
            <a:r>
              <a:rPr kumimoji="0" sz="1200" b="0" i="0" u="none" strike="noStrike" kern="0" cap="none" spc="-6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Planning,</a:t>
            </a:r>
            <a:r>
              <a:rPr kumimoji="0" sz="1200" b="0" i="0" u="none" strike="noStrike" kern="0" cap="none" spc="4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Test</a:t>
            </a:r>
            <a:r>
              <a:rPr kumimoji="0" sz="1200" b="0" i="0" u="none" strike="noStrike" kern="0" cap="none" spc="-60"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Equip, Support</a:t>
            </a:r>
            <a:r>
              <a:rPr kumimoji="0" sz="1200" b="0" i="0" u="none" strike="noStrike" kern="0" cap="none" spc="8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Equip,</a:t>
            </a:r>
            <a:r>
              <a:rPr kumimoji="0" sz="1200" b="0" i="0" u="none" strike="noStrike" kern="0" cap="none" spc="-5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MSN</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Support</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pic>
        <p:nvPicPr>
          <p:cNvPr id="137" name="object 137"/>
          <p:cNvPicPr/>
          <p:nvPr/>
        </p:nvPicPr>
        <p:blipFill>
          <a:blip r:embed="rId83" cstate="print"/>
          <a:stretch>
            <a:fillRect/>
          </a:stretch>
        </p:blipFill>
        <p:spPr>
          <a:xfrm>
            <a:off x="504825" y="2085911"/>
            <a:ext cx="1957451" cy="471487"/>
          </a:xfrm>
          <a:prstGeom prst="rect">
            <a:avLst/>
          </a:prstGeom>
        </p:spPr>
      </p:pic>
      <p:sp>
        <p:nvSpPr>
          <p:cNvPr id="138" name="object 138"/>
          <p:cNvSpPr txBox="1"/>
          <p:nvPr/>
        </p:nvSpPr>
        <p:spPr>
          <a:xfrm>
            <a:off x="631825" y="2155253"/>
            <a:ext cx="1687830" cy="2660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550" b="1" i="0" u="none" strike="noStrike" kern="0" cap="none" spc="0" normalizeH="0" baseline="0" noProof="0" dirty="0">
                <a:ln>
                  <a:noFill/>
                </a:ln>
                <a:solidFill>
                  <a:sysClr val="windowText" lastClr="000000"/>
                </a:solidFill>
                <a:effectLst/>
                <a:uLnTx/>
                <a:uFillTx/>
                <a:latin typeface="Arial"/>
                <a:cs typeface="Arial"/>
              </a:rPr>
              <a:t>Weapon</a:t>
            </a:r>
            <a:r>
              <a:rPr kumimoji="0" sz="1550" b="1" i="0" u="none" strike="noStrike" kern="0" cap="none" spc="65" normalizeH="0" baseline="0" noProof="0" dirty="0">
                <a:ln>
                  <a:noFill/>
                </a:ln>
                <a:solidFill>
                  <a:sysClr val="windowText" lastClr="000000"/>
                </a:solidFill>
                <a:effectLst/>
                <a:uLnTx/>
                <a:uFillTx/>
                <a:latin typeface="Arial"/>
                <a:cs typeface="Arial"/>
              </a:rPr>
              <a:t> </a:t>
            </a:r>
            <a:r>
              <a:rPr kumimoji="0" sz="1550" b="1" i="0" u="none" strike="noStrike" kern="0" cap="none" spc="-10" normalizeH="0" baseline="0" noProof="0" dirty="0">
                <a:ln>
                  <a:noFill/>
                </a:ln>
                <a:solidFill>
                  <a:sysClr val="windowText" lastClr="000000"/>
                </a:solidFill>
                <a:effectLst/>
                <a:uLnTx/>
                <a:uFillTx/>
                <a:latin typeface="Arial"/>
                <a:cs typeface="Arial"/>
              </a:rPr>
              <a:t>Systems</a:t>
            </a:r>
            <a:endParaRPr kumimoji="0" sz="1550" b="0" i="0" u="none" strike="noStrike" kern="0" cap="none" spc="0" normalizeH="0" baseline="0" noProof="0">
              <a:ln>
                <a:noFill/>
              </a:ln>
              <a:solidFill>
                <a:sysClr val="windowText" lastClr="000000"/>
              </a:solidFill>
              <a:effectLst/>
              <a:uLnTx/>
              <a:uFillTx/>
              <a:latin typeface="Arial"/>
              <a:cs typeface="Arial"/>
            </a:endParaRPr>
          </a:p>
        </p:txBody>
      </p:sp>
      <p:grpSp>
        <p:nvGrpSpPr>
          <p:cNvPr id="139" name="object 139"/>
          <p:cNvGrpSpPr/>
          <p:nvPr/>
        </p:nvGrpSpPr>
        <p:grpSpPr>
          <a:xfrm>
            <a:off x="295275" y="2600261"/>
            <a:ext cx="2176780" cy="1414780"/>
            <a:chOff x="295275" y="2600261"/>
            <a:chExt cx="2176780" cy="1414780"/>
          </a:xfrm>
        </p:grpSpPr>
        <p:pic>
          <p:nvPicPr>
            <p:cNvPr id="140" name="object 140"/>
            <p:cNvPicPr/>
            <p:nvPr/>
          </p:nvPicPr>
          <p:blipFill>
            <a:blip r:embed="rId84" cstate="print"/>
            <a:stretch>
              <a:fillRect/>
            </a:stretch>
          </p:blipFill>
          <p:spPr>
            <a:xfrm>
              <a:off x="295275" y="2600261"/>
              <a:ext cx="2138426" cy="461962"/>
            </a:xfrm>
            <a:prstGeom prst="rect">
              <a:avLst/>
            </a:prstGeom>
          </p:spPr>
        </p:pic>
        <p:pic>
          <p:nvPicPr>
            <p:cNvPr id="141" name="object 141"/>
            <p:cNvPicPr/>
            <p:nvPr/>
          </p:nvPicPr>
          <p:blipFill>
            <a:blip r:embed="rId85" cstate="print"/>
            <a:stretch>
              <a:fillRect/>
            </a:stretch>
          </p:blipFill>
          <p:spPr>
            <a:xfrm>
              <a:off x="781050" y="2943161"/>
              <a:ext cx="1623949" cy="471487"/>
            </a:xfrm>
            <a:prstGeom prst="rect">
              <a:avLst/>
            </a:prstGeom>
          </p:spPr>
        </p:pic>
        <p:pic>
          <p:nvPicPr>
            <p:cNvPr id="142" name="object 142"/>
            <p:cNvPicPr/>
            <p:nvPr/>
          </p:nvPicPr>
          <p:blipFill>
            <a:blip r:embed="rId86" cstate="print"/>
            <a:stretch>
              <a:fillRect/>
            </a:stretch>
          </p:blipFill>
          <p:spPr>
            <a:xfrm>
              <a:off x="714375" y="3181286"/>
              <a:ext cx="1757426" cy="471487"/>
            </a:xfrm>
            <a:prstGeom prst="rect">
              <a:avLst/>
            </a:prstGeom>
          </p:spPr>
        </p:pic>
        <p:pic>
          <p:nvPicPr>
            <p:cNvPr id="143" name="object 143"/>
            <p:cNvPicPr/>
            <p:nvPr/>
          </p:nvPicPr>
          <p:blipFill>
            <a:blip r:embed="rId87" cstate="print"/>
            <a:stretch>
              <a:fillRect/>
            </a:stretch>
          </p:blipFill>
          <p:spPr>
            <a:xfrm>
              <a:off x="904875" y="3543236"/>
              <a:ext cx="1557274" cy="471487"/>
            </a:xfrm>
            <a:prstGeom prst="rect">
              <a:avLst/>
            </a:prstGeom>
          </p:spPr>
        </p:pic>
      </p:grpSp>
      <p:sp>
        <p:nvSpPr>
          <p:cNvPr id="144" name="object 144"/>
          <p:cNvSpPr txBox="1"/>
          <p:nvPr/>
        </p:nvSpPr>
        <p:spPr>
          <a:xfrm>
            <a:off x="421957" y="2561565"/>
            <a:ext cx="1915160" cy="1320800"/>
          </a:xfrm>
          <a:prstGeom prst="rect">
            <a:avLst/>
          </a:prstGeom>
        </p:spPr>
        <p:txBody>
          <a:bodyPr vert="horz" wrap="square" lIns="0" tIns="120014" rIns="0" bIns="0" rtlCol="0">
            <a:spAutoFit/>
          </a:bodyPr>
          <a:lstStyle/>
          <a:p>
            <a:pPr marL="500380" marR="0" lvl="0" indent="-488315" defTabSz="914400" eaLnBrk="1" fontAlgn="auto" latinLnBrk="0" hangingPunct="1">
              <a:lnSpc>
                <a:spcPct val="100000"/>
              </a:lnSpc>
              <a:spcBef>
                <a:spcPts val="944"/>
              </a:spcBef>
              <a:spcAft>
                <a:spcPts val="0"/>
              </a:spcAft>
              <a:buClrTx/>
              <a:buSzTx/>
              <a:buFontTx/>
              <a:buNone/>
              <a:tabLst/>
              <a:defRPr/>
            </a:pPr>
            <a:r>
              <a:rPr kumimoji="0" sz="1550" b="1" i="0" u="none" strike="noStrike" kern="0" cap="none" spc="0" normalizeH="0" baseline="0" noProof="0" dirty="0">
                <a:ln>
                  <a:noFill/>
                </a:ln>
                <a:solidFill>
                  <a:sysClr val="windowText" lastClr="000000"/>
                </a:solidFill>
                <a:effectLst/>
                <a:uLnTx/>
                <a:uFillTx/>
                <a:latin typeface="Arial"/>
                <a:cs typeface="Arial"/>
              </a:rPr>
              <a:t>Unique</a:t>
            </a:r>
            <a:r>
              <a:rPr kumimoji="0" sz="1550" b="1" i="0" u="none" strike="noStrike" kern="0" cap="none" spc="110" normalizeH="0" baseline="0" noProof="0" dirty="0">
                <a:ln>
                  <a:noFill/>
                </a:ln>
                <a:solidFill>
                  <a:sysClr val="windowText" lastClr="000000"/>
                </a:solidFill>
                <a:effectLst/>
                <a:uLnTx/>
                <a:uFillTx/>
                <a:latin typeface="Arial"/>
                <a:cs typeface="Arial"/>
              </a:rPr>
              <a:t> </a:t>
            </a:r>
            <a:r>
              <a:rPr kumimoji="0" sz="1550" b="1" i="0" u="none" strike="noStrike" kern="0" cap="none" spc="-10" normalizeH="0" baseline="0" noProof="0" dirty="0">
                <a:ln>
                  <a:noFill/>
                </a:ln>
                <a:solidFill>
                  <a:sysClr val="windowText" lastClr="000000"/>
                </a:solidFill>
                <a:effectLst/>
                <a:uLnTx/>
                <a:uFillTx/>
                <a:latin typeface="Arial"/>
                <a:cs typeface="Arial"/>
              </a:rPr>
              <a:t>Capabilities</a:t>
            </a:r>
            <a:endParaRPr kumimoji="0" sz="1550" b="0" i="0" u="none" strike="noStrike" kern="0" cap="none" spc="0" normalizeH="0" baseline="0" noProof="0">
              <a:ln>
                <a:noFill/>
              </a:ln>
              <a:solidFill>
                <a:sysClr val="windowText" lastClr="000000"/>
              </a:solidFill>
              <a:effectLst/>
              <a:uLnTx/>
              <a:uFillTx/>
              <a:latin typeface="Arial"/>
              <a:cs typeface="Arial"/>
            </a:endParaRPr>
          </a:p>
          <a:p>
            <a:pPr marL="433705" marR="5080" lvl="0" indent="66675" defTabSz="914400" eaLnBrk="1" fontAlgn="auto" latinLnBrk="0" hangingPunct="1">
              <a:lnSpc>
                <a:spcPct val="100899"/>
              </a:lnSpc>
              <a:spcBef>
                <a:spcPts val="840"/>
              </a:spcBef>
              <a:spcAft>
                <a:spcPts val="0"/>
              </a:spcAft>
              <a:buClrTx/>
              <a:buSzTx/>
              <a:buFontTx/>
              <a:buNone/>
              <a:tabLst/>
              <a:defRPr/>
            </a:pPr>
            <a:r>
              <a:rPr kumimoji="0" sz="1550" b="1" i="0" u="none" strike="noStrike" kern="0" cap="none" spc="0" normalizeH="0" baseline="0" noProof="0" dirty="0">
                <a:ln>
                  <a:noFill/>
                </a:ln>
                <a:solidFill>
                  <a:sysClr val="windowText" lastClr="000000"/>
                </a:solidFill>
                <a:effectLst/>
                <a:uLnTx/>
                <a:uFillTx/>
                <a:latin typeface="Arial"/>
                <a:cs typeface="Arial"/>
              </a:rPr>
              <a:t>Aircraft</a:t>
            </a:r>
            <a:r>
              <a:rPr kumimoji="0" sz="1550" b="1" i="0" u="none" strike="noStrike" kern="0" cap="none" spc="150" normalizeH="0" baseline="0" noProof="0" dirty="0">
                <a:ln>
                  <a:noFill/>
                </a:ln>
                <a:solidFill>
                  <a:sysClr val="windowText" lastClr="000000"/>
                </a:solidFill>
                <a:effectLst/>
                <a:uLnTx/>
                <a:uFillTx/>
                <a:latin typeface="Arial"/>
                <a:cs typeface="Arial"/>
              </a:rPr>
              <a:t> </a:t>
            </a:r>
            <a:r>
              <a:rPr kumimoji="0" sz="1550" b="1" i="0" u="none" strike="noStrike" kern="0" cap="none" spc="-10" normalizeH="0" baseline="0" noProof="0" dirty="0">
                <a:ln>
                  <a:noFill/>
                </a:ln>
                <a:solidFill>
                  <a:sysClr val="windowText" lastClr="000000"/>
                </a:solidFill>
                <a:effectLst/>
                <a:uLnTx/>
                <a:uFillTx/>
                <a:latin typeface="Arial"/>
                <a:cs typeface="Arial"/>
              </a:rPr>
              <a:t>Battle </a:t>
            </a:r>
            <a:r>
              <a:rPr kumimoji="0" sz="1550" b="1" i="0" u="none" strike="noStrike" kern="0" cap="none" spc="0" normalizeH="0" baseline="0" noProof="0" dirty="0">
                <a:ln>
                  <a:noFill/>
                </a:ln>
                <a:solidFill>
                  <a:sysClr val="windowText" lastClr="000000"/>
                </a:solidFill>
                <a:effectLst/>
                <a:uLnTx/>
                <a:uFillTx/>
                <a:latin typeface="Arial"/>
                <a:cs typeface="Arial"/>
              </a:rPr>
              <a:t>Damage</a:t>
            </a:r>
            <a:r>
              <a:rPr kumimoji="0" sz="1550" b="1" i="0" u="none" strike="noStrike" kern="0" cap="none" spc="145" normalizeH="0" baseline="0" noProof="0" dirty="0">
                <a:ln>
                  <a:noFill/>
                </a:ln>
                <a:solidFill>
                  <a:sysClr val="windowText" lastClr="000000"/>
                </a:solidFill>
                <a:effectLst/>
                <a:uLnTx/>
                <a:uFillTx/>
                <a:latin typeface="Arial"/>
                <a:cs typeface="Arial"/>
              </a:rPr>
              <a:t> </a:t>
            </a:r>
            <a:r>
              <a:rPr kumimoji="0" sz="1550" b="1" i="0" u="none" strike="noStrike" kern="0" cap="none" spc="-10" normalizeH="0" baseline="0" noProof="0" dirty="0">
                <a:ln>
                  <a:noFill/>
                </a:ln>
                <a:solidFill>
                  <a:sysClr val="windowText" lastClr="000000"/>
                </a:solidFill>
                <a:effectLst/>
                <a:uLnTx/>
                <a:uFillTx/>
                <a:latin typeface="Arial"/>
                <a:cs typeface="Arial"/>
              </a:rPr>
              <a:t>Repair</a:t>
            </a:r>
            <a:endParaRPr kumimoji="0" sz="1550" b="0" i="0" u="none" strike="noStrike" kern="0" cap="none" spc="0" normalizeH="0" baseline="0" noProof="0">
              <a:ln>
                <a:noFill/>
              </a:ln>
              <a:solidFill>
                <a:sysClr val="windowText" lastClr="000000"/>
              </a:solidFill>
              <a:effectLst/>
              <a:uLnTx/>
              <a:uFillTx/>
              <a:latin typeface="Arial"/>
              <a:cs typeface="Arial"/>
            </a:endParaRPr>
          </a:p>
          <a:p>
            <a:pPr marL="617855" marR="0" lvl="0" indent="0" defTabSz="914400" eaLnBrk="1" fontAlgn="auto" latinLnBrk="0" hangingPunct="1">
              <a:lnSpc>
                <a:spcPct val="100000"/>
              </a:lnSpc>
              <a:spcBef>
                <a:spcPts val="1030"/>
              </a:spcBef>
              <a:spcAft>
                <a:spcPts val="0"/>
              </a:spcAft>
              <a:buClrTx/>
              <a:buSzTx/>
              <a:buFontTx/>
              <a:buNone/>
              <a:tabLst/>
              <a:defRPr/>
            </a:pPr>
            <a:r>
              <a:rPr kumimoji="0" sz="1550" b="1" i="0" u="none" strike="noStrike" kern="0" cap="none" spc="-10" normalizeH="0" baseline="0" noProof="0" dirty="0">
                <a:ln>
                  <a:noFill/>
                </a:ln>
                <a:solidFill>
                  <a:sysClr val="windowText" lastClr="000000"/>
                </a:solidFill>
                <a:effectLst/>
                <a:uLnTx/>
                <a:uFillTx/>
                <a:latin typeface="Arial"/>
                <a:cs typeface="Arial"/>
              </a:rPr>
              <a:t>Commodities</a:t>
            </a:r>
            <a:endParaRPr kumimoji="0" sz="1550" b="0" i="0" u="none" strike="noStrike" kern="0" cap="none" spc="0" normalizeH="0" baseline="0" noProof="0">
              <a:ln>
                <a:noFill/>
              </a:ln>
              <a:solidFill>
                <a:sysClr val="windowText" lastClr="000000"/>
              </a:solidFill>
              <a:effectLst/>
              <a:uLnTx/>
              <a:uFillTx/>
              <a:latin typeface="Arial"/>
              <a:cs typeface="Arial"/>
            </a:endParaRPr>
          </a:p>
        </p:txBody>
      </p:sp>
      <p:pic>
        <p:nvPicPr>
          <p:cNvPr id="145" name="object 145"/>
          <p:cNvPicPr/>
          <p:nvPr/>
        </p:nvPicPr>
        <p:blipFill>
          <a:blip r:embed="rId88" cstate="print"/>
          <a:stretch>
            <a:fillRect/>
          </a:stretch>
        </p:blipFill>
        <p:spPr>
          <a:xfrm>
            <a:off x="123825" y="4086161"/>
            <a:ext cx="2357501" cy="471487"/>
          </a:xfrm>
          <a:prstGeom prst="rect">
            <a:avLst/>
          </a:prstGeom>
        </p:spPr>
      </p:pic>
      <p:sp>
        <p:nvSpPr>
          <p:cNvPr id="146" name="object 146"/>
          <p:cNvSpPr txBox="1"/>
          <p:nvPr/>
        </p:nvSpPr>
        <p:spPr>
          <a:xfrm>
            <a:off x="251142" y="4158297"/>
            <a:ext cx="2089785" cy="2660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550" b="1" i="0" u="none" strike="noStrike" kern="0" cap="none" spc="0" normalizeH="0" baseline="0" noProof="0" dirty="0">
                <a:ln>
                  <a:noFill/>
                </a:ln>
                <a:solidFill>
                  <a:sysClr val="windowText" lastClr="000000"/>
                </a:solidFill>
                <a:effectLst/>
                <a:uLnTx/>
                <a:uFillTx/>
                <a:latin typeface="Arial"/>
                <a:cs typeface="Arial"/>
              </a:rPr>
              <a:t>Software</a:t>
            </a:r>
            <a:r>
              <a:rPr kumimoji="0" sz="1550" b="1" i="0" u="none" strike="noStrike" kern="0" cap="none" spc="155" normalizeH="0" baseline="0" noProof="0" dirty="0">
                <a:ln>
                  <a:noFill/>
                </a:ln>
                <a:solidFill>
                  <a:sysClr val="windowText" lastClr="000000"/>
                </a:solidFill>
                <a:effectLst/>
                <a:uLnTx/>
                <a:uFillTx/>
                <a:latin typeface="Arial"/>
                <a:cs typeface="Arial"/>
              </a:rPr>
              <a:t> </a:t>
            </a:r>
            <a:r>
              <a:rPr kumimoji="0" sz="1550" b="1" i="0" u="none" strike="noStrike" kern="0" cap="none" spc="-10" normalizeH="0" baseline="0" noProof="0" dirty="0">
                <a:ln>
                  <a:noFill/>
                </a:ln>
                <a:solidFill>
                  <a:sysClr val="windowText" lastClr="000000"/>
                </a:solidFill>
                <a:effectLst/>
                <a:uLnTx/>
                <a:uFillTx/>
                <a:latin typeface="Arial"/>
                <a:cs typeface="Arial"/>
              </a:rPr>
              <a:t>Engineering</a:t>
            </a:r>
            <a:endParaRPr kumimoji="0" sz="1550" b="0" i="0" u="none" strike="noStrike" kern="0" cap="none" spc="0" normalizeH="0" baseline="0" noProof="0">
              <a:ln>
                <a:noFill/>
              </a:ln>
              <a:solidFill>
                <a:sysClr val="windowText" lastClr="000000"/>
              </a:solidFill>
              <a:effectLst/>
              <a:uLnTx/>
              <a:uFillTx/>
              <a:latin typeface="Arial"/>
              <a:cs typeface="Arial"/>
            </a:endParaRPr>
          </a:p>
        </p:txBody>
      </p:sp>
      <p:pic>
        <p:nvPicPr>
          <p:cNvPr id="147" name="object 147"/>
          <p:cNvPicPr/>
          <p:nvPr/>
        </p:nvPicPr>
        <p:blipFill>
          <a:blip r:embed="rId89" cstate="print"/>
          <a:stretch>
            <a:fillRect/>
          </a:stretch>
        </p:blipFill>
        <p:spPr>
          <a:xfrm>
            <a:off x="2619358" y="4905204"/>
            <a:ext cx="8034434" cy="738527"/>
          </a:xfrm>
          <a:prstGeom prst="rect">
            <a:avLst/>
          </a:prstGeom>
        </p:spPr>
      </p:pic>
      <p:sp>
        <p:nvSpPr>
          <p:cNvPr id="148" name="object 148"/>
          <p:cNvSpPr txBox="1"/>
          <p:nvPr/>
        </p:nvSpPr>
        <p:spPr>
          <a:xfrm>
            <a:off x="2753741" y="5007292"/>
            <a:ext cx="6536055" cy="462280"/>
          </a:xfrm>
          <a:prstGeom prst="rect">
            <a:avLst/>
          </a:prstGeom>
        </p:spPr>
        <p:txBody>
          <a:bodyPr vert="horz" wrap="square" lIns="0" tIns="10160" rIns="0" bIns="0" rtlCol="0">
            <a:spAutoFit/>
          </a:bodyPr>
          <a:lstStyle/>
          <a:p>
            <a:pPr marL="12700" marR="5080" lvl="0" indent="0" defTabSz="914400" eaLnBrk="1" fontAlgn="auto" latinLnBrk="0" hangingPunct="1">
              <a:lnSpc>
                <a:spcPct val="102800"/>
              </a:lnSpc>
              <a:spcBef>
                <a:spcPts val="8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Calibri"/>
                <a:cs typeface="Calibri"/>
              </a:rPr>
              <a:t>Strategic</a:t>
            </a:r>
            <a:r>
              <a:rPr kumimoji="0" sz="1400" b="1" i="0" u="none" strike="noStrike" kern="0" cap="none" spc="-25"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Sourcing</a:t>
            </a:r>
            <a:r>
              <a:rPr kumimoji="0" sz="1400" b="1" i="0" u="none" strike="noStrike" kern="0" cap="none" spc="-35"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NWRM</a:t>
            </a:r>
            <a:r>
              <a:rPr kumimoji="0" sz="1400" b="1" i="0" u="none" strike="noStrike" kern="0" cap="none" spc="5" normalizeH="0" baseline="0" noProof="0" dirty="0">
                <a:ln>
                  <a:noFill/>
                </a:ln>
                <a:solidFill>
                  <a:sysClr val="windowText" lastClr="000000"/>
                </a:solidFill>
                <a:effectLst/>
                <a:uLnTx/>
                <a:uFillTx/>
                <a:latin typeface="Calibri"/>
                <a:cs typeface="Calibri"/>
              </a:rPr>
              <a:t> </a:t>
            </a:r>
            <a:r>
              <a:rPr kumimoji="0" sz="1400" b="1" i="0" u="none" strike="noStrike" kern="0" cap="none" spc="-10" normalizeH="0" baseline="0" noProof="0" dirty="0">
                <a:ln>
                  <a:noFill/>
                </a:ln>
                <a:solidFill>
                  <a:sysClr val="windowText" lastClr="000000"/>
                </a:solidFill>
                <a:effectLst/>
                <a:uLnTx/>
                <a:uFillTx/>
                <a:latin typeface="Calibri"/>
                <a:cs typeface="Calibri"/>
              </a:rPr>
              <a:t>Management,</a:t>
            </a:r>
            <a:r>
              <a:rPr kumimoji="0" sz="1400" b="1" i="0" u="none" strike="noStrike" kern="0" cap="none" spc="-20"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Fuels,</a:t>
            </a:r>
            <a:r>
              <a:rPr kumimoji="0" sz="1400" b="1" i="0" u="none" strike="noStrike" kern="0" cap="none" spc="-15"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Test</a:t>
            </a:r>
            <a:r>
              <a:rPr kumimoji="0" sz="1400" b="1" i="0" u="none" strike="noStrike" kern="0" cap="none" spc="-90"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&amp;</a:t>
            </a:r>
            <a:r>
              <a:rPr kumimoji="0" sz="1400" b="1" i="0" u="none" strike="noStrike" kern="0" cap="none" spc="-70" normalizeH="0" baseline="0" noProof="0" dirty="0">
                <a:ln>
                  <a:noFill/>
                </a:ln>
                <a:solidFill>
                  <a:sysClr val="windowText" lastClr="000000"/>
                </a:solidFill>
                <a:effectLst/>
                <a:uLnTx/>
                <a:uFillTx/>
                <a:latin typeface="Calibri"/>
                <a:cs typeface="Calibri"/>
              </a:rPr>
              <a:t> </a:t>
            </a:r>
            <a:r>
              <a:rPr kumimoji="0" sz="1400" b="1" i="0" u="none" strike="noStrike" kern="0" cap="none" spc="-10" normalizeH="0" baseline="0" noProof="0" dirty="0">
                <a:ln>
                  <a:noFill/>
                </a:ln>
                <a:solidFill>
                  <a:sysClr val="windowText" lastClr="000000"/>
                </a:solidFill>
                <a:effectLst/>
                <a:uLnTx/>
                <a:uFillTx/>
                <a:latin typeface="Calibri"/>
                <a:cs typeface="Calibri"/>
              </a:rPr>
              <a:t>Support</a:t>
            </a:r>
            <a:r>
              <a:rPr kumimoji="0" sz="1400" b="1" i="0" u="none" strike="noStrike" kern="0" cap="none" spc="5" normalizeH="0" baseline="0" noProof="0" dirty="0">
                <a:ln>
                  <a:noFill/>
                </a:ln>
                <a:solidFill>
                  <a:sysClr val="windowText" lastClr="000000"/>
                </a:solidFill>
                <a:effectLst/>
                <a:uLnTx/>
                <a:uFillTx/>
                <a:latin typeface="Calibri"/>
                <a:cs typeface="Calibri"/>
              </a:rPr>
              <a:t> </a:t>
            </a:r>
            <a:r>
              <a:rPr kumimoji="0" sz="1400" b="1" i="0" u="none" strike="noStrike" kern="0" cap="none" spc="-10" normalizeH="0" baseline="0" noProof="0" dirty="0">
                <a:ln>
                  <a:noFill/>
                </a:ln>
                <a:solidFill>
                  <a:sysClr val="windowText" lastClr="000000"/>
                </a:solidFill>
                <a:effectLst/>
                <a:uLnTx/>
                <a:uFillTx/>
                <a:latin typeface="Calibri"/>
                <a:cs typeface="Calibri"/>
              </a:rPr>
              <a:t>Equipment,</a:t>
            </a:r>
            <a:r>
              <a:rPr kumimoji="0" sz="1400" b="1" i="0" u="none" strike="noStrike" kern="0" cap="none" spc="-15"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Vehicles,</a:t>
            </a:r>
            <a:r>
              <a:rPr kumimoji="0" sz="1400" b="1" i="0" u="none" strike="noStrike" kern="0" cap="none" spc="-20" normalizeH="0" baseline="0" noProof="0" dirty="0">
                <a:ln>
                  <a:noFill/>
                </a:ln>
                <a:solidFill>
                  <a:sysClr val="windowText" lastClr="000000"/>
                </a:solidFill>
                <a:effectLst/>
                <a:uLnTx/>
                <a:uFillTx/>
                <a:latin typeface="Calibri"/>
                <a:cs typeface="Calibri"/>
              </a:rPr>
              <a:t> </a:t>
            </a:r>
            <a:r>
              <a:rPr kumimoji="0" sz="1400" b="1" i="0" u="none" strike="noStrike" kern="0" cap="none" spc="-25" normalizeH="0" baseline="0" noProof="0" dirty="0">
                <a:ln>
                  <a:noFill/>
                </a:ln>
                <a:solidFill>
                  <a:sysClr val="windowText" lastClr="000000"/>
                </a:solidFill>
                <a:effectLst/>
                <a:uLnTx/>
                <a:uFillTx/>
                <a:latin typeface="Calibri"/>
                <a:cs typeface="Calibri"/>
              </a:rPr>
              <a:t>and </a:t>
            </a:r>
            <a:r>
              <a:rPr kumimoji="0" sz="1400" b="1" i="0" u="none" strike="noStrike" kern="0" cap="none" spc="0" normalizeH="0" baseline="0" noProof="0" dirty="0">
                <a:ln>
                  <a:noFill/>
                </a:ln>
                <a:solidFill>
                  <a:sysClr val="windowText" lastClr="000000"/>
                </a:solidFill>
                <a:effectLst/>
                <a:uLnTx/>
                <a:uFillTx/>
                <a:latin typeface="Calibri"/>
                <a:cs typeface="Calibri"/>
              </a:rPr>
              <a:t>Item</a:t>
            </a:r>
            <a:r>
              <a:rPr kumimoji="0" sz="1400" b="1" i="0" u="none" strike="noStrike" kern="0" cap="none" spc="-65" normalizeH="0" baseline="0" noProof="0" dirty="0">
                <a:ln>
                  <a:noFill/>
                </a:ln>
                <a:solidFill>
                  <a:sysClr val="windowText" lastClr="000000"/>
                </a:solidFill>
                <a:effectLst/>
                <a:uLnTx/>
                <a:uFillTx/>
                <a:latin typeface="Calibri"/>
                <a:cs typeface="Calibri"/>
              </a:rPr>
              <a:t> </a:t>
            </a:r>
            <a:r>
              <a:rPr kumimoji="0" sz="1400" b="1" i="0" u="none" strike="noStrike" kern="0" cap="none" spc="-10" normalizeH="0" baseline="0" noProof="0" dirty="0">
                <a:ln>
                  <a:noFill/>
                </a:ln>
                <a:solidFill>
                  <a:sysClr val="windowText" lastClr="000000"/>
                </a:solidFill>
                <a:effectLst/>
                <a:uLnTx/>
                <a:uFillTx/>
                <a:latin typeface="Calibri"/>
                <a:cs typeface="Calibri"/>
              </a:rPr>
              <a:t>Management</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pic>
        <p:nvPicPr>
          <p:cNvPr id="149" name="object 149"/>
          <p:cNvPicPr/>
          <p:nvPr/>
        </p:nvPicPr>
        <p:blipFill>
          <a:blip r:embed="rId90" cstate="print"/>
          <a:stretch>
            <a:fillRect/>
          </a:stretch>
        </p:blipFill>
        <p:spPr>
          <a:xfrm>
            <a:off x="1190159" y="5189854"/>
            <a:ext cx="1281950" cy="207454"/>
          </a:xfrm>
          <a:prstGeom prst="rect">
            <a:avLst/>
          </a:prstGeom>
        </p:spPr>
      </p:pic>
      <p:sp>
        <p:nvSpPr>
          <p:cNvPr id="150" name="object 150"/>
          <p:cNvSpPr txBox="1"/>
          <p:nvPr/>
        </p:nvSpPr>
        <p:spPr>
          <a:xfrm>
            <a:off x="1167764" y="5131117"/>
            <a:ext cx="1308735" cy="2660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550" b="1" i="0" u="none" strike="noStrike" kern="0" cap="none" spc="0" normalizeH="0" baseline="0" noProof="0" dirty="0">
                <a:ln>
                  <a:noFill/>
                </a:ln>
                <a:solidFill>
                  <a:sysClr val="windowText" lastClr="000000"/>
                </a:solidFill>
                <a:effectLst/>
                <a:uLnTx/>
                <a:uFillTx/>
                <a:latin typeface="Arial"/>
                <a:cs typeface="Arial"/>
              </a:rPr>
              <a:t>Supply</a:t>
            </a:r>
            <a:r>
              <a:rPr kumimoji="0" sz="1550" b="1" i="0" u="none" strike="noStrike" kern="0" cap="none" spc="110" normalizeH="0" baseline="0" noProof="0" dirty="0">
                <a:ln>
                  <a:noFill/>
                </a:ln>
                <a:solidFill>
                  <a:sysClr val="windowText" lastClr="000000"/>
                </a:solidFill>
                <a:effectLst/>
                <a:uLnTx/>
                <a:uFillTx/>
                <a:latin typeface="Arial"/>
                <a:cs typeface="Arial"/>
              </a:rPr>
              <a:t> </a:t>
            </a:r>
            <a:r>
              <a:rPr kumimoji="0" sz="1550" b="1" i="0" u="none" strike="noStrike" kern="0" cap="none" spc="-20" normalizeH="0" baseline="0" noProof="0" dirty="0">
                <a:ln>
                  <a:noFill/>
                </a:ln>
                <a:solidFill>
                  <a:sysClr val="windowText" lastClr="000000"/>
                </a:solidFill>
                <a:effectLst/>
                <a:uLnTx/>
                <a:uFillTx/>
                <a:latin typeface="Arial"/>
                <a:cs typeface="Arial"/>
              </a:rPr>
              <a:t>Chain</a:t>
            </a:r>
            <a:endParaRPr kumimoji="0" sz="1550" b="0" i="0" u="none" strike="noStrike" kern="0" cap="none" spc="0" normalizeH="0" baseline="0" noProof="0">
              <a:ln>
                <a:noFill/>
              </a:ln>
              <a:solidFill>
                <a:sysClr val="windowText" lastClr="000000"/>
              </a:solidFill>
              <a:effectLst/>
              <a:uLnTx/>
              <a:uFillTx/>
              <a:latin typeface="Arial"/>
              <a:cs typeface="Arial"/>
            </a:endParaRPr>
          </a:p>
        </p:txBody>
      </p:sp>
      <p:pic>
        <p:nvPicPr>
          <p:cNvPr id="151" name="object 151"/>
          <p:cNvPicPr/>
          <p:nvPr/>
        </p:nvPicPr>
        <p:blipFill>
          <a:blip r:embed="rId91" cstate="print"/>
          <a:stretch>
            <a:fillRect/>
          </a:stretch>
        </p:blipFill>
        <p:spPr>
          <a:xfrm>
            <a:off x="971173" y="5942239"/>
            <a:ext cx="1491479" cy="207411"/>
          </a:xfrm>
          <a:prstGeom prst="rect">
            <a:avLst/>
          </a:prstGeom>
        </p:spPr>
      </p:pic>
      <p:sp>
        <p:nvSpPr>
          <p:cNvPr id="152" name="object 152"/>
          <p:cNvSpPr txBox="1"/>
          <p:nvPr/>
        </p:nvSpPr>
        <p:spPr>
          <a:xfrm>
            <a:off x="957897" y="5880417"/>
            <a:ext cx="1511935" cy="2654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550" b="1" i="0" u="none" strike="noStrike" kern="0" cap="none" spc="0" normalizeH="0" baseline="0" noProof="0" dirty="0">
                <a:ln>
                  <a:noFill/>
                </a:ln>
                <a:solidFill>
                  <a:sysClr val="windowText" lastClr="000000"/>
                </a:solidFill>
                <a:effectLst/>
                <a:uLnTx/>
                <a:uFillTx/>
                <a:latin typeface="Arial"/>
                <a:cs typeface="Arial"/>
              </a:rPr>
              <a:t>Air</a:t>
            </a:r>
            <a:r>
              <a:rPr kumimoji="0" sz="1550" b="1" i="0" u="none" strike="noStrike" kern="0" cap="none" spc="175" normalizeH="0" baseline="0" noProof="0" dirty="0">
                <a:ln>
                  <a:noFill/>
                </a:ln>
                <a:solidFill>
                  <a:sysClr val="windowText" lastClr="000000"/>
                </a:solidFill>
                <a:effectLst/>
                <a:uLnTx/>
                <a:uFillTx/>
                <a:latin typeface="Arial"/>
                <a:cs typeface="Arial"/>
              </a:rPr>
              <a:t> </a:t>
            </a:r>
            <a:r>
              <a:rPr kumimoji="0" sz="1550" b="1" i="0" u="none" strike="noStrike" kern="0" cap="none" spc="0" normalizeH="0" baseline="0" noProof="0" dirty="0">
                <a:ln>
                  <a:noFill/>
                </a:ln>
                <a:solidFill>
                  <a:sysClr val="windowText" lastClr="000000"/>
                </a:solidFill>
                <a:effectLst/>
                <a:uLnTx/>
                <a:uFillTx/>
                <a:latin typeface="Arial"/>
                <a:cs typeface="Arial"/>
              </a:rPr>
              <a:t>Base</a:t>
            </a:r>
            <a:r>
              <a:rPr kumimoji="0" sz="1550" b="1" i="0" u="none" strike="noStrike" kern="0" cap="none" spc="-20" normalizeH="0" baseline="0" noProof="0" dirty="0">
                <a:ln>
                  <a:noFill/>
                </a:ln>
                <a:solidFill>
                  <a:sysClr val="windowText" lastClr="000000"/>
                </a:solidFill>
                <a:effectLst/>
                <a:uLnTx/>
                <a:uFillTx/>
                <a:latin typeface="Arial"/>
                <a:cs typeface="Arial"/>
              </a:rPr>
              <a:t> Wings</a:t>
            </a:r>
            <a:endParaRPr kumimoji="0" sz="1550" b="0" i="0" u="none" strike="noStrike" kern="0" cap="none" spc="0" normalizeH="0" baseline="0" noProof="0">
              <a:ln>
                <a:noFill/>
              </a:ln>
              <a:solidFill>
                <a:sysClr val="windowText" lastClr="000000"/>
              </a:solidFill>
              <a:effectLst/>
              <a:uLnTx/>
              <a:uFillTx/>
              <a:latin typeface="Arial"/>
              <a:cs typeface="Arial"/>
            </a:endParaRPr>
          </a:p>
        </p:txBody>
      </p:sp>
      <p:pic>
        <p:nvPicPr>
          <p:cNvPr id="153" name="object 153"/>
          <p:cNvPicPr/>
          <p:nvPr/>
        </p:nvPicPr>
        <p:blipFill>
          <a:blip r:embed="rId92" cstate="print"/>
          <a:stretch>
            <a:fillRect/>
          </a:stretch>
        </p:blipFill>
        <p:spPr>
          <a:xfrm>
            <a:off x="2619363" y="5819572"/>
            <a:ext cx="7967748" cy="405217"/>
          </a:xfrm>
          <a:prstGeom prst="rect">
            <a:avLst/>
          </a:prstGeom>
        </p:spPr>
      </p:pic>
      <p:sp>
        <p:nvSpPr>
          <p:cNvPr id="154" name="object 154"/>
          <p:cNvSpPr txBox="1"/>
          <p:nvPr/>
        </p:nvSpPr>
        <p:spPr>
          <a:xfrm>
            <a:off x="2740025" y="5893117"/>
            <a:ext cx="7397115" cy="243204"/>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Calibri"/>
                <a:cs typeface="Calibri"/>
              </a:rPr>
              <a:t>Installation</a:t>
            </a:r>
            <a:r>
              <a:rPr kumimoji="0" sz="1400" b="1" i="0" u="none" strike="noStrike" kern="0" cap="none" spc="-60"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Support,</a:t>
            </a:r>
            <a:r>
              <a:rPr kumimoji="0" sz="1400" b="1" i="0" u="none" strike="noStrike" kern="0" cap="none" spc="-30"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Security,</a:t>
            </a:r>
            <a:r>
              <a:rPr kumimoji="0" sz="1400" b="1" i="0" u="none" strike="noStrike" kern="0" cap="none" spc="-30"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Medical,</a:t>
            </a:r>
            <a:r>
              <a:rPr kumimoji="0" sz="1400" b="1" i="0" u="none" strike="noStrike" kern="0" cap="none" spc="-30" normalizeH="0" baseline="0" noProof="0" dirty="0">
                <a:ln>
                  <a:noFill/>
                </a:ln>
                <a:solidFill>
                  <a:srgbClr val="FFFFFF"/>
                </a:solidFill>
                <a:effectLst/>
                <a:uLnTx/>
                <a:uFillTx/>
                <a:latin typeface="Calibri"/>
                <a:cs typeface="Calibri"/>
              </a:rPr>
              <a:t> </a:t>
            </a:r>
            <a:r>
              <a:rPr kumimoji="0" sz="1400" b="1" i="0" u="none" strike="noStrike" kern="0" cap="none" spc="-10" normalizeH="0" baseline="0" noProof="0" dirty="0">
                <a:ln>
                  <a:noFill/>
                </a:ln>
                <a:solidFill>
                  <a:srgbClr val="FFFFFF"/>
                </a:solidFill>
                <a:effectLst/>
                <a:uLnTx/>
                <a:uFillTx/>
                <a:latin typeface="Calibri"/>
                <a:cs typeface="Calibri"/>
              </a:rPr>
              <a:t>Infrastructure,</a:t>
            </a:r>
            <a:r>
              <a:rPr kumimoji="0" sz="1400" b="1" i="0" u="none" strike="noStrike" kern="0" cap="none" spc="-2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Services,</a:t>
            </a:r>
            <a:r>
              <a:rPr kumimoji="0" sz="1400" b="1" i="0" u="none" strike="noStrike" kern="0" cap="none" spc="-30" normalizeH="0" baseline="0" noProof="0" dirty="0">
                <a:ln>
                  <a:noFill/>
                </a:ln>
                <a:solidFill>
                  <a:srgbClr val="FFFFFF"/>
                </a:solidFill>
                <a:effectLst/>
                <a:uLnTx/>
                <a:uFillTx/>
                <a:latin typeface="Calibri"/>
                <a:cs typeface="Calibri"/>
              </a:rPr>
              <a:t> </a:t>
            </a:r>
            <a:r>
              <a:rPr kumimoji="0" sz="1400" b="1" i="0" u="none" strike="noStrike" kern="0" cap="none" spc="-10" normalizeH="0" baseline="0" noProof="0" dirty="0">
                <a:ln>
                  <a:noFill/>
                </a:ln>
                <a:solidFill>
                  <a:srgbClr val="FFFFFF"/>
                </a:solidFill>
                <a:effectLst/>
                <a:uLnTx/>
                <a:uFillTx/>
                <a:latin typeface="Calibri"/>
                <a:cs typeface="Calibri"/>
              </a:rPr>
              <a:t>Readiness,</a:t>
            </a:r>
            <a:r>
              <a:rPr kumimoji="0" sz="1400" b="1" i="0" u="none" strike="noStrike" kern="0" cap="none" spc="-25" normalizeH="0" baseline="0" noProof="0" dirty="0">
                <a:ln>
                  <a:noFill/>
                </a:ln>
                <a:solidFill>
                  <a:srgbClr val="FFFFFF"/>
                </a:solidFill>
                <a:effectLst/>
                <a:uLnTx/>
                <a:uFillTx/>
                <a:latin typeface="Calibri"/>
                <a:cs typeface="Calibri"/>
              </a:rPr>
              <a:t> </a:t>
            </a:r>
            <a:r>
              <a:rPr kumimoji="0" sz="1400" b="1" i="0" u="none" strike="noStrike" kern="0" cap="none" spc="-10" normalizeH="0" baseline="0" noProof="0" dirty="0">
                <a:ln>
                  <a:noFill/>
                </a:ln>
                <a:solidFill>
                  <a:srgbClr val="FFFFFF"/>
                </a:solidFill>
                <a:effectLst/>
                <a:uLnTx/>
                <a:uFillTx/>
                <a:latin typeface="Calibri"/>
                <a:cs typeface="Calibri"/>
              </a:rPr>
              <a:t>Community</a:t>
            </a:r>
            <a:r>
              <a:rPr kumimoji="0" sz="1400" b="1" i="0" u="none" strike="noStrike" kern="0" cap="none" spc="-40" normalizeH="0" baseline="0" noProof="0" dirty="0">
                <a:ln>
                  <a:noFill/>
                </a:ln>
                <a:solidFill>
                  <a:srgbClr val="FFFFFF"/>
                </a:solidFill>
                <a:effectLst/>
                <a:uLnTx/>
                <a:uFillTx/>
                <a:latin typeface="Calibri"/>
                <a:cs typeface="Calibri"/>
              </a:rPr>
              <a:t> </a:t>
            </a:r>
            <a:r>
              <a:rPr kumimoji="0" sz="1400" b="1" i="0" u="none" strike="noStrike" kern="0" cap="none" spc="-10" normalizeH="0" baseline="0" noProof="0" dirty="0">
                <a:ln>
                  <a:noFill/>
                </a:ln>
                <a:solidFill>
                  <a:srgbClr val="FFFFFF"/>
                </a:solidFill>
                <a:effectLst/>
                <a:uLnTx/>
                <a:uFillTx/>
                <a:latin typeface="Calibri"/>
                <a:cs typeface="Calibri"/>
              </a:rPr>
              <a:t>Engagement</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155" name="object 155"/>
          <p:cNvSpPr/>
          <p:nvPr/>
        </p:nvSpPr>
        <p:spPr>
          <a:xfrm>
            <a:off x="10587101" y="2290826"/>
            <a:ext cx="609600" cy="3733800"/>
          </a:xfrm>
          <a:custGeom>
            <a:avLst/>
            <a:gdLst/>
            <a:ahLst/>
            <a:cxnLst/>
            <a:rect l="l" t="t" r="r" b="b"/>
            <a:pathLst>
              <a:path w="609600" h="3733800">
                <a:moveTo>
                  <a:pt x="0" y="0"/>
                </a:moveTo>
                <a:lnTo>
                  <a:pt x="45027" y="3927"/>
                </a:lnTo>
                <a:lnTo>
                  <a:pt x="88007" y="15337"/>
                </a:lnTo>
                <a:lnTo>
                  <a:pt x="128469" y="33669"/>
                </a:lnTo>
                <a:lnTo>
                  <a:pt x="165939" y="58363"/>
                </a:lnTo>
                <a:lnTo>
                  <a:pt x="199946" y="88859"/>
                </a:lnTo>
                <a:lnTo>
                  <a:pt x="230016" y="124598"/>
                </a:lnTo>
                <a:lnTo>
                  <a:pt x="255679" y="165019"/>
                </a:lnTo>
                <a:lnTo>
                  <a:pt x="276461" y="209563"/>
                </a:lnTo>
                <a:lnTo>
                  <a:pt x="291890" y="257669"/>
                </a:lnTo>
                <a:lnTo>
                  <a:pt x="301493" y="308778"/>
                </a:lnTo>
                <a:lnTo>
                  <a:pt x="304800" y="362331"/>
                </a:lnTo>
                <a:lnTo>
                  <a:pt x="304800" y="1404493"/>
                </a:lnTo>
                <a:lnTo>
                  <a:pt x="308103" y="1458048"/>
                </a:lnTo>
                <a:lnTo>
                  <a:pt x="317699" y="1509165"/>
                </a:lnTo>
                <a:lnTo>
                  <a:pt x="333118" y="1557284"/>
                </a:lnTo>
                <a:lnTo>
                  <a:pt x="353888" y="1601842"/>
                </a:lnTo>
                <a:lnTo>
                  <a:pt x="379540" y="1642280"/>
                </a:lnTo>
                <a:lnTo>
                  <a:pt x="409602" y="1678036"/>
                </a:lnTo>
                <a:lnTo>
                  <a:pt x="443604" y="1708549"/>
                </a:lnTo>
                <a:lnTo>
                  <a:pt x="481075" y="1733258"/>
                </a:lnTo>
                <a:lnTo>
                  <a:pt x="521545" y="1751602"/>
                </a:lnTo>
                <a:lnTo>
                  <a:pt x="564544" y="1763020"/>
                </a:lnTo>
                <a:lnTo>
                  <a:pt x="609600" y="1766951"/>
                </a:lnTo>
                <a:lnTo>
                  <a:pt x="564544" y="1770878"/>
                </a:lnTo>
                <a:lnTo>
                  <a:pt x="521545" y="1782288"/>
                </a:lnTo>
                <a:lnTo>
                  <a:pt x="481075" y="1800620"/>
                </a:lnTo>
                <a:lnTo>
                  <a:pt x="443604" y="1825314"/>
                </a:lnTo>
                <a:lnTo>
                  <a:pt x="409602" y="1855810"/>
                </a:lnTo>
                <a:lnTo>
                  <a:pt x="379540" y="1891549"/>
                </a:lnTo>
                <a:lnTo>
                  <a:pt x="353888" y="1931970"/>
                </a:lnTo>
                <a:lnTo>
                  <a:pt x="333118" y="1976514"/>
                </a:lnTo>
                <a:lnTo>
                  <a:pt x="317699" y="2024620"/>
                </a:lnTo>
                <a:lnTo>
                  <a:pt x="308103" y="2075729"/>
                </a:lnTo>
                <a:lnTo>
                  <a:pt x="304800" y="2129282"/>
                </a:lnTo>
                <a:lnTo>
                  <a:pt x="304800" y="3371367"/>
                </a:lnTo>
                <a:lnTo>
                  <a:pt x="301493" y="3424914"/>
                </a:lnTo>
                <a:lnTo>
                  <a:pt x="291890" y="3476022"/>
                </a:lnTo>
                <a:lnTo>
                  <a:pt x="276461" y="3524131"/>
                </a:lnTo>
                <a:lnTo>
                  <a:pt x="255679" y="3568679"/>
                </a:lnTo>
                <a:lnTo>
                  <a:pt x="230016" y="3609106"/>
                </a:lnTo>
                <a:lnTo>
                  <a:pt x="199946" y="3644852"/>
                </a:lnTo>
                <a:lnTo>
                  <a:pt x="165939" y="3675355"/>
                </a:lnTo>
                <a:lnTo>
                  <a:pt x="128469" y="3700056"/>
                </a:lnTo>
                <a:lnTo>
                  <a:pt x="88007" y="3718393"/>
                </a:lnTo>
                <a:lnTo>
                  <a:pt x="45027" y="3729807"/>
                </a:lnTo>
                <a:lnTo>
                  <a:pt x="0" y="3733736"/>
                </a:lnTo>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56" name="object 156"/>
          <p:cNvPicPr/>
          <p:nvPr/>
        </p:nvPicPr>
        <p:blipFill>
          <a:blip r:embed="rId93" cstate="print"/>
          <a:stretch>
            <a:fillRect/>
          </a:stretch>
        </p:blipFill>
        <p:spPr>
          <a:xfrm>
            <a:off x="5095614" y="6610350"/>
            <a:ext cx="1996050" cy="190500"/>
          </a:xfrm>
          <a:prstGeom prst="rect">
            <a:avLst/>
          </a:prstGeom>
        </p:spPr>
      </p:pic>
      <p:sp>
        <p:nvSpPr>
          <p:cNvPr id="157" name="object 157"/>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1025310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34650" y="0"/>
            <a:ext cx="1552575" cy="1428750"/>
            <a:chOff x="10534650" y="0"/>
            <a:chExt cx="1552575" cy="142875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grpSp>
      <p:grpSp>
        <p:nvGrpSpPr>
          <p:cNvPr id="6" name="object 6"/>
          <p:cNvGrpSpPr/>
          <p:nvPr/>
        </p:nvGrpSpPr>
        <p:grpSpPr>
          <a:xfrm>
            <a:off x="2914444" y="159485"/>
            <a:ext cx="6416040" cy="1293495"/>
            <a:chOff x="2914444" y="159485"/>
            <a:chExt cx="6416040" cy="1293495"/>
          </a:xfrm>
        </p:grpSpPr>
        <p:pic>
          <p:nvPicPr>
            <p:cNvPr id="7" name="object 7"/>
            <p:cNvPicPr/>
            <p:nvPr/>
          </p:nvPicPr>
          <p:blipFill>
            <a:blip r:embed="rId4" cstate="print"/>
            <a:stretch>
              <a:fillRect/>
            </a:stretch>
          </p:blipFill>
          <p:spPr>
            <a:xfrm>
              <a:off x="2914444" y="159485"/>
              <a:ext cx="6415643" cy="478455"/>
            </a:xfrm>
            <a:prstGeom prst="rect">
              <a:avLst/>
            </a:prstGeom>
          </p:spPr>
        </p:pic>
        <p:pic>
          <p:nvPicPr>
            <p:cNvPr id="8" name="object 8"/>
            <p:cNvPicPr/>
            <p:nvPr/>
          </p:nvPicPr>
          <p:blipFill>
            <a:blip r:embed="rId5" cstate="print"/>
            <a:stretch>
              <a:fillRect/>
            </a:stretch>
          </p:blipFill>
          <p:spPr>
            <a:xfrm>
              <a:off x="3886199" y="390461"/>
              <a:ext cx="4472051" cy="1062037"/>
            </a:xfrm>
            <a:prstGeom prst="rect">
              <a:avLst/>
            </a:prstGeom>
          </p:spPr>
        </p:pic>
      </p:grpSp>
      <p:grpSp>
        <p:nvGrpSpPr>
          <p:cNvPr id="9" name="object 9"/>
          <p:cNvGrpSpPr/>
          <p:nvPr/>
        </p:nvGrpSpPr>
        <p:grpSpPr>
          <a:xfrm>
            <a:off x="85725" y="0"/>
            <a:ext cx="2224405" cy="3853179"/>
            <a:chOff x="85725" y="0"/>
            <a:chExt cx="2224405" cy="3853179"/>
          </a:xfrm>
        </p:grpSpPr>
        <p:pic>
          <p:nvPicPr>
            <p:cNvPr id="10" name="object 10"/>
            <p:cNvPicPr/>
            <p:nvPr/>
          </p:nvPicPr>
          <p:blipFill>
            <a:blip r:embed="rId6" cstate="print"/>
            <a:stretch>
              <a:fillRect/>
            </a:stretch>
          </p:blipFill>
          <p:spPr>
            <a:xfrm>
              <a:off x="85725" y="0"/>
              <a:ext cx="1581150" cy="1438275"/>
            </a:xfrm>
            <a:prstGeom prst="rect">
              <a:avLst/>
            </a:prstGeom>
          </p:spPr>
        </p:pic>
        <p:pic>
          <p:nvPicPr>
            <p:cNvPr id="11" name="object 11"/>
            <p:cNvPicPr/>
            <p:nvPr/>
          </p:nvPicPr>
          <p:blipFill>
            <a:blip r:embed="rId7" cstate="print"/>
            <a:stretch>
              <a:fillRect/>
            </a:stretch>
          </p:blipFill>
          <p:spPr>
            <a:xfrm>
              <a:off x="361950" y="152400"/>
              <a:ext cx="981075" cy="962025"/>
            </a:xfrm>
            <a:prstGeom prst="rect">
              <a:avLst/>
            </a:prstGeom>
          </p:spPr>
        </p:pic>
        <p:pic>
          <p:nvPicPr>
            <p:cNvPr id="12" name="object 12"/>
            <p:cNvPicPr/>
            <p:nvPr/>
          </p:nvPicPr>
          <p:blipFill>
            <a:blip r:embed="rId8" cstate="print"/>
            <a:stretch>
              <a:fillRect/>
            </a:stretch>
          </p:blipFill>
          <p:spPr>
            <a:xfrm>
              <a:off x="314281" y="1476181"/>
              <a:ext cx="1995660" cy="1948059"/>
            </a:xfrm>
            <a:prstGeom prst="rect">
              <a:avLst/>
            </a:prstGeom>
          </p:spPr>
        </p:pic>
        <p:pic>
          <p:nvPicPr>
            <p:cNvPr id="13" name="object 13"/>
            <p:cNvPicPr/>
            <p:nvPr/>
          </p:nvPicPr>
          <p:blipFill>
            <a:blip r:embed="rId9" cstate="print"/>
            <a:stretch>
              <a:fillRect/>
            </a:stretch>
          </p:blipFill>
          <p:spPr>
            <a:xfrm>
              <a:off x="352425" y="1504950"/>
              <a:ext cx="1876425" cy="1838325"/>
            </a:xfrm>
            <a:prstGeom prst="rect">
              <a:avLst/>
            </a:prstGeom>
          </p:spPr>
        </p:pic>
        <p:sp>
          <p:nvSpPr>
            <p:cNvPr id="14" name="object 14"/>
            <p:cNvSpPr/>
            <p:nvPr/>
          </p:nvSpPr>
          <p:spPr>
            <a:xfrm>
              <a:off x="342900" y="1495425"/>
              <a:ext cx="1895475" cy="1857375"/>
            </a:xfrm>
            <a:custGeom>
              <a:avLst/>
              <a:gdLst/>
              <a:ahLst/>
              <a:cxnLst/>
              <a:rect l="l" t="t" r="r" b="b"/>
              <a:pathLst>
                <a:path w="1895475" h="1857375">
                  <a:moveTo>
                    <a:pt x="0" y="1857375"/>
                  </a:moveTo>
                  <a:lnTo>
                    <a:pt x="1895475" y="1857375"/>
                  </a:lnTo>
                  <a:lnTo>
                    <a:pt x="1895475" y="0"/>
                  </a:lnTo>
                  <a:lnTo>
                    <a:pt x="0" y="0"/>
                  </a:lnTo>
                  <a:lnTo>
                    <a:pt x="0" y="1857375"/>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object 15"/>
            <p:cNvSpPr/>
            <p:nvPr/>
          </p:nvSpPr>
          <p:spPr>
            <a:xfrm>
              <a:off x="752475" y="3248025"/>
              <a:ext cx="395605" cy="411480"/>
            </a:xfrm>
            <a:custGeom>
              <a:avLst/>
              <a:gdLst/>
              <a:ahLst/>
              <a:cxnLst/>
              <a:rect l="l" t="t" r="r" b="b"/>
              <a:pathLst>
                <a:path w="395605" h="411479">
                  <a:moveTo>
                    <a:pt x="59633" y="48392"/>
                  </a:moveTo>
                  <a:lnTo>
                    <a:pt x="45885" y="61606"/>
                  </a:lnTo>
                  <a:lnTo>
                    <a:pt x="381368" y="411099"/>
                  </a:lnTo>
                  <a:lnTo>
                    <a:pt x="395109" y="397891"/>
                  </a:lnTo>
                  <a:lnTo>
                    <a:pt x="59633" y="48392"/>
                  </a:lnTo>
                  <a:close/>
                </a:path>
                <a:path w="395605" h="411479">
                  <a:moveTo>
                    <a:pt x="0" y="0"/>
                  </a:moveTo>
                  <a:lnTo>
                    <a:pt x="25285" y="81407"/>
                  </a:lnTo>
                  <a:lnTo>
                    <a:pt x="45885" y="61606"/>
                  </a:lnTo>
                  <a:lnTo>
                    <a:pt x="37096" y="52450"/>
                  </a:lnTo>
                  <a:lnTo>
                    <a:pt x="50850" y="39242"/>
                  </a:lnTo>
                  <a:lnTo>
                    <a:pt x="69152" y="39242"/>
                  </a:lnTo>
                  <a:lnTo>
                    <a:pt x="80251" y="28575"/>
                  </a:lnTo>
                  <a:lnTo>
                    <a:pt x="0" y="0"/>
                  </a:lnTo>
                  <a:close/>
                </a:path>
                <a:path w="395605" h="411479">
                  <a:moveTo>
                    <a:pt x="50850" y="39242"/>
                  </a:moveTo>
                  <a:lnTo>
                    <a:pt x="37096" y="52450"/>
                  </a:lnTo>
                  <a:lnTo>
                    <a:pt x="45885" y="61606"/>
                  </a:lnTo>
                  <a:lnTo>
                    <a:pt x="59633" y="48392"/>
                  </a:lnTo>
                  <a:lnTo>
                    <a:pt x="50850" y="39242"/>
                  </a:lnTo>
                  <a:close/>
                </a:path>
                <a:path w="395605" h="411479">
                  <a:moveTo>
                    <a:pt x="69152" y="39242"/>
                  </a:moveTo>
                  <a:lnTo>
                    <a:pt x="50850" y="39242"/>
                  </a:lnTo>
                  <a:lnTo>
                    <a:pt x="59633" y="48392"/>
                  </a:lnTo>
                  <a:lnTo>
                    <a:pt x="69152" y="39242"/>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6" name="object 16"/>
            <p:cNvPicPr/>
            <p:nvPr/>
          </p:nvPicPr>
          <p:blipFill>
            <a:blip r:embed="rId10" cstate="print"/>
            <a:stretch>
              <a:fillRect/>
            </a:stretch>
          </p:blipFill>
          <p:spPr>
            <a:xfrm>
              <a:off x="714375" y="3581463"/>
              <a:ext cx="1090612" cy="271335"/>
            </a:xfrm>
            <a:prstGeom prst="rect">
              <a:avLst/>
            </a:prstGeom>
          </p:spPr>
        </p:pic>
      </p:grpSp>
      <p:sp>
        <p:nvSpPr>
          <p:cNvPr id="17" name="object 17"/>
          <p:cNvSpPr txBox="1">
            <a:spLocks noGrp="1"/>
          </p:cNvSpPr>
          <p:nvPr>
            <p:ph type="title"/>
          </p:nvPr>
        </p:nvSpPr>
        <p:spPr>
          <a:prstGeom prst="rect">
            <a:avLst/>
          </a:prstGeom>
        </p:spPr>
        <p:txBody>
          <a:bodyPr vert="horz" wrap="square" lIns="0" tIns="59054" rIns="0" bIns="0" rtlCol="0">
            <a:spAutoFit/>
          </a:bodyPr>
          <a:lstStyle/>
          <a:p>
            <a:pPr marL="1976755" marR="5080" indent="-1287145">
              <a:lnSpc>
                <a:spcPts val="4050"/>
              </a:lnSpc>
              <a:spcBef>
                <a:spcPts val="464"/>
              </a:spcBef>
            </a:pPr>
            <a:r>
              <a:rPr dirty="0"/>
              <a:t>Ogden</a:t>
            </a:r>
            <a:r>
              <a:rPr spc="-100" dirty="0"/>
              <a:t> </a:t>
            </a:r>
            <a:r>
              <a:rPr dirty="0"/>
              <a:t>Air</a:t>
            </a:r>
            <a:r>
              <a:rPr spc="20" dirty="0"/>
              <a:t> </a:t>
            </a:r>
            <a:r>
              <a:rPr dirty="0"/>
              <a:t>Logistics</a:t>
            </a:r>
            <a:r>
              <a:rPr spc="-50" dirty="0"/>
              <a:t> </a:t>
            </a:r>
            <a:r>
              <a:rPr spc="-10" dirty="0"/>
              <a:t>Complex </a:t>
            </a:r>
            <a:r>
              <a:rPr dirty="0"/>
              <a:t>Depot</a:t>
            </a:r>
            <a:r>
              <a:rPr spc="-55" dirty="0"/>
              <a:t> </a:t>
            </a:r>
            <a:r>
              <a:rPr spc="-10" dirty="0"/>
              <a:t>Operations</a:t>
            </a:r>
          </a:p>
        </p:txBody>
      </p:sp>
      <p:sp>
        <p:nvSpPr>
          <p:cNvPr id="18" name="object 18"/>
          <p:cNvSpPr txBox="1"/>
          <p:nvPr/>
        </p:nvSpPr>
        <p:spPr>
          <a:xfrm>
            <a:off x="788034" y="3630548"/>
            <a:ext cx="938530"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Kadena</a:t>
            </a:r>
            <a:r>
              <a:rPr kumimoji="0" sz="800" b="0" i="0" u="none" strike="noStrike" kern="0" cap="none" spc="110" normalizeH="0" baseline="0" noProof="0" dirty="0">
                <a:ln>
                  <a:noFill/>
                </a:ln>
                <a:solidFill>
                  <a:sysClr val="windowText" lastClr="000000"/>
                </a:solidFill>
                <a:effectLst/>
                <a:uLnTx/>
                <a:uFillTx/>
                <a:latin typeface="Verdana"/>
                <a:cs typeface="Verdana"/>
              </a:rPr>
              <a:t> </a:t>
            </a:r>
            <a:r>
              <a:rPr kumimoji="0" sz="800" b="0" i="0" u="none" strike="noStrike" kern="0" cap="none" spc="0" normalizeH="0" baseline="0" noProof="0" dirty="0">
                <a:ln>
                  <a:noFill/>
                </a:ln>
                <a:solidFill>
                  <a:sysClr val="windowText" lastClr="000000"/>
                </a:solidFill>
                <a:effectLst/>
                <a:uLnTx/>
                <a:uFillTx/>
                <a:latin typeface="Verdana"/>
                <a:cs typeface="Verdana"/>
              </a:rPr>
              <a:t>AB </a:t>
            </a:r>
            <a:r>
              <a:rPr kumimoji="0" sz="800" b="0" i="0" u="none" strike="noStrike" kern="0" cap="none" spc="-20" normalizeH="0" baseline="0" noProof="0" dirty="0">
                <a:ln>
                  <a:noFill/>
                </a:ln>
                <a:solidFill>
                  <a:sysClr val="windowText" lastClr="000000"/>
                </a:solidFill>
                <a:effectLst/>
                <a:uLnTx/>
                <a:uFillTx/>
                <a:latin typeface="Verdana"/>
                <a:cs typeface="Verdana"/>
              </a:rPr>
              <a:t>Japan</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19" name="object 19"/>
          <p:cNvGrpSpPr/>
          <p:nvPr/>
        </p:nvGrpSpPr>
        <p:grpSpPr>
          <a:xfrm>
            <a:off x="485775" y="3581336"/>
            <a:ext cx="300355" cy="290830"/>
            <a:chOff x="485775" y="3581336"/>
            <a:chExt cx="300355" cy="290830"/>
          </a:xfrm>
        </p:grpSpPr>
        <p:pic>
          <p:nvPicPr>
            <p:cNvPr id="20" name="object 20"/>
            <p:cNvPicPr/>
            <p:nvPr/>
          </p:nvPicPr>
          <p:blipFill>
            <a:blip r:embed="rId11" cstate="print"/>
            <a:stretch>
              <a:fillRect/>
            </a:stretch>
          </p:blipFill>
          <p:spPr>
            <a:xfrm>
              <a:off x="485775" y="3581336"/>
              <a:ext cx="300037" cy="290512"/>
            </a:xfrm>
            <a:prstGeom prst="rect">
              <a:avLst/>
            </a:prstGeom>
          </p:spPr>
        </p:pic>
        <p:pic>
          <p:nvPicPr>
            <p:cNvPr id="21" name="object 21"/>
            <p:cNvPicPr/>
            <p:nvPr/>
          </p:nvPicPr>
          <p:blipFill>
            <a:blip r:embed="rId12" cstate="print"/>
            <a:stretch>
              <a:fillRect/>
            </a:stretch>
          </p:blipFill>
          <p:spPr>
            <a:xfrm>
              <a:off x="523875" y="3619563"/>
              <a:ext cx="171450" cy="161925"/>
            </a:xfrm>
            <a:prstGeom prst="rect">
              <a:avLst/>
            </a:prstGeom>
          </p:spPr>
        </p:pic>
      </p:grpSp>
      <p:grpSp>
        <p:nvGrpSpPr>
          <p:cNvPr id="22" name="object 22"/>
          <p:cNvGrpSpPr/>
          <p:nvPr/>
        </p:nvGrpSpPr>
        <p:grpSpPr>
          <a:xfrm>
            <a:off x="266700" y="5191125"/>
            <a:ext cx="3491229" cy="1233805"/>
            <a:chOff x="266700" y="5191125"/>
            <a:chExt cx="3491229" cy="1233805"/>
          </a:xfrm>
        </p:grpSpPr>
        <p:pic>
          <p:nvPicPr>
            <p:cNvPr id="23" name="object 23"/>
            <p:cNvPicPr/>
            <p:nvPr/>
          </p:nvPicPr>
          <p:blipFill>
            <a:blip r:embed="rId13" cstate="print"/>
            <a:stretch>
              <a:fillRect/>
            </a:stretch>
          </p:blipFill>
          <p:spPr>
            <a:xfrm>
              <a:off x="294950" y="5247957"/>
              <a:ext cx="357836" cy="367347"/>
            </a:xfrm>
            <a:prstGeom prst="rect">
              <a:avLst/>
            </a:prstGeom>
          </p:spPr>
        </p:pic>
        <p:sp>
          <p:nvSpPr>
            <p:cNvPr id="24" name="object 24"/>
            <p:cNvSpPr/>
            <p:nvPr/>
          </p:nvSpPr>
          <p:spPr>
            <a:xfrm>
              <a:off x="309562" y="5262626"/>
              <a:ext cx="276225" cy="285750"/>
            </a:xfrm>
            <a:custGeom>
              <a:avLst/>
              <a:gdLst/>
              <a:ahLst/>
              <a:cxnLst/>
              <a:rect l="l" t="t" r="r" b="b"/>
              <a:pathLst>
                <a:path w="276225" h="285750">
                  <a:moveTo>
                    <a:pt x="138112" y="0"/>
                  </a:moveTo>
                  <a:lnTo>
                    <a:pt x="94458" y="7275"/>
                  </a:lnTo>
                  <a:lnTo>
                    <a:pt x="56545" y="27541"/>
                  </a:lnTo>
                  <a:lnTo>
                    <a:pt x="26648" y="58457"/>
                  </a:lnTo>
                  <a:lnTo>
                    <a:pt x="7041" y="97682"/>
                  </a:lnTo>
                  <a:lnTo>
                    <a:pt x="0" y="142875"/>
                  </a:lnTo>
                  <a:lnTo>
                    <a:pt x="7041" y="188018"/>
                  </a:lnTo>
                  <a:lnTo>
                    <a:pt x="26648" y="227237"/>
                  </a:lnTo>
                  <a:lnTo>
                    <a:pt x="56545" y="258171"/>
                  </a:lnTo>
                  <a:lnTo>
                    <a:pt x="94458" y="278462"/>
                  </a:lnTo>
                  <a:lnTo>
                    <a:pt x="138112" y="285750"/>
                  </a:lnTo>
                  <a:lnTo>
                    <a:pt x="181766" y="278462"/>
                  </a:lnTo>
                  <a:lnTo>
                    <a:pt x="219679" y="258171"/>
                  </a:lnTo>
                  <a:lnTo>
                    <a:pt x="249576" y="227237"/>
                  </a:lnTo>
                  <a:lnTo>
                    <a:pt x="269183" y="188018"/>
                  </a:lnTo>
                  <a:lnTo>
                    <a:pt x="276225" y="142875"/>
                  </a:lnTo>
                  <a:lnTo>
                    <a:pt x="269183" y="97682"/>
                  </a:lnTo>
                  <a:lnTo>
                    <a:pt x="249576" y="58457"/>
                  </a:lnTo>
                  <a:lnTo>
                    <a:pt x="219679" y="27541"/>
                  </a:lnTo>
                  <a:lnTo>
                    <a:pt x="181766" y="7275"/>
                  </a:lnTo>
                  <a:lnTo>
                    <a:pt x="138112"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object 25"/>
            <p:cNvSpPr/>
            <p:nvPr/>
          </p:nvSpPr>
          <p:spPr>
            <a:xfrm>
              <a:off x="309562" y="5262626"/>
              <a:ext cx="276225" cy="285750"/>
            </a:xfrm>
            <a:custGeom>
              <a:avLst/>
              <a:gdLst/>
              <a:ahLst/>
              <a:cxnLst/>
              <a:rect l="l" t="t" r="r" b="b"/>
              <a:pathLst>
                <a:path w="276225" h="285750">
                  <a:moveTo>
                    <a:pt x="0" y="142875"/>
                  </a:moveTo>
                  <a:lnTo>
                    <a:pt x="7041" y="97682"/>
                  </a:lnTo>
                  <a:lnTo>
                    <a:pt x="26648" y="58457"/>
                  </a:lnTo>
                  <a:lnTo>
                    <a:pt x="56545" y="27541"/>
                  </a:lnTo>
                  <a:lnTo>
                    <a:pt x="94458" y="7275"/>
                  </a:lnTo>
                  <a:lnTo>
                    <a:pt x="138112" y="0"/>
                  </a:lnTo>
                  <a:lnTo>
                    <a:pt x="181766" y="7275"/>
                  </a:lnTo>
                  <a:lnTo>
                    <a:pt x="219679" y="27541"/>
                  </a:lnTo>
                  <a:lnTo>
                    <a:pt x="249576" y="58457"/>
                  </a:lnTo>
                  <a:lnTo>
                    <a:pt x="269183" y="97682"/>
                  </a:lnTo>
                  <a:lnTo>
                    <a:pt x="276225" y="142875"/>
                  </a:lnTo>
                  <a:lnTo>
                    <a:pt x="269183" y="188018"/>
                  </a:lnTo>
                  <a:lnTo>
                    <a:pt x="249576" y="227237"/>
                  </a:lnTo>
                  <a:lnTo>
                    <a:pt x="219679" y="258171"/>
                  </a:lnTo>
                  <a:lnTo>
                    <a:pt x="181766" y="278462"/>
                  </a:lnTo>
                  <a:lnTo>
                    <a:pt x="138112" y="285750"/>
                  </a:lnTo>
                  <a:lnTo>
                    <a:pt x="94458" y="278462"/>
                  </a:lnTo>
                  <a:lnTo>
                    <a:pt x="56545" y="258171"/>
                  </a:lnTo>
                  <a:lnTo>
                    <a:pt x="26648" y="227237"/>
                  </a:lnTo>
                  <a:lnTo>
                    <a:pt x="7041" y="188018"/>
                  </a:lnTo>
                  <a:lnTo>
                    <a:pt x="0" y="142875"/>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26" name="object 26"/>
            <p:cNvPicPr/>
            <p:nvPr/>
          </p:nvPicPr>
          <p:blipFill>
            <a:blip r:embed="rId14" cstate="print"/>
            <a:stretch>
              <a:fillRect/>
            </a:stretch>
          </p:blipFill>
          <p:spPr>
            <a:xfrm>
              <a:off x="533400" y="5191125"/>
              <a:ext cx="3033776" cy="471487"/>
            </a:xfrm>
            <a:prstGeom prst="rect">
              <a:avLst/>
            </a:prstGeom>
          </p:spPr>
        </p:pic>
        <p:pic>
          <p:nvPicPr>
            <p:cNvPr id="27" name="object 27"/>
            <p:cNvPicPr/>
            <p:nvPr/>
          </p:nvPicPr>
          <p:blipFill>
            <a:blip r:embed="rId15" cstate="print"/>
            <a:stretch>
              <a:fillRect/>
            </a:stretch>
          </p:blipFill>
          <p:spPr>
            <a:xfrm>
              <a:off x="266700" y="5591175"/>
              <a:ext cx="414337" cy="423862"/>
            </a:xfrm>
            <a:prstGeom prst="rect">
              <a:avLst/>
            </a:prstGeom>
          </p:spPr>
        </p:pic>
        <p:sp>
          <p:nvSpPr>
            <p:cNvPr id="28" name="object 28"/>
            <p:cNvSpPr/>
            <p:nvPr/>
          </p:nvSpPr>
          <p:spPr>
            <a:xfrm>
              <a:off x="309562" y="5634037"/>
              <a:ext cx="276225" cy="285750"/>
            </a:xfrm>
            <a:custGeom>
              <a:avLst/>
              <a:gdLst/>
              <a:ahLst/>
              <a:cxnLst/>
              <a:rect l="l" t="t" r="r" b="b"/>
              <a:pathLst>
                <a:path w="276225" h="285750">
                  <a:moveTo>
                    <a:pt x="138112" y="0"/>
                  </a:moveTo>
                  <a:lnTo>
                    <a:pt x="94458" y="7284"/>
                  </a:lnTo>
                  <a:lnTo>
                    <a:pt x="56545" y="27567"/>
                  </a:lnTo>
                  <a:lnTo>
                    <a:pt x="26648" y="58495"/>
                  </a:lnTo>
                  <a:lnTo>
                    <a:pt x="7041" y="97716"/>
                  </a:lnTo>
                  <a:lnTo>
                    <a:pt x="0" y="142875"/>
                  </a:lnTo>
                  <a:lnTo>
                    <a:pt x="7041" y="188033"/>
                  </a:lnTo>
                  <a:lnTo>
                    <a:pt x="26648" y="227254"/>
                  </a:lnTo>
                  <a:lnTo>
                    <a:pt x="56545" y="258182"/>
                  </a:lnTo>
                  <a:lnTo>
                    <a:pt x="94458" y="278465"/>
                  </a:lnTo>
                  <a:lnTo>
                    <a:pt x="138112" y="285750"/>
                  </a:lnTo>
                  <a:lnTo>
                    <a:pt x="181766" y="278465"/>
                  </a:lnTo>
                  <a:lnTo>
                    <a:pt x="219679" y="258182"/>
                  </a:lnTo>
                  <a:lnTo>
                    <a:pt x="249576" y="227254"/>
                  </a:lnTo>
                  <a:lnTo>
                    <a:pt x="269183" y="188033"/>
                  </a:lnTo>
                  <a:lnTo>
                    <a:pt x="276225" y="142875"/>
                  </a:lnTo>
                  <a:lnTo>
                    <a:pt x="269183" y="97716"/>
                  </a:lnTo>
                  <a:lnTo>
                    <a:pt x="249576" y="58495"/>
                  </a:lnTo>
                  <a:lnTo>
                    <a:pt x="219679" y="27567"/>
                  </a:lnTo>
                  <a:lnTo>
                    <a:pt x="181766" y="7284"/>
                  </a:lnTo>
                  <a:lnTo>
                    <a:pt x="138112" y="0"/>
                  </a:lnTo>
                  <a:close/>
                </a:path>
              </a:pathLst>
            </a:custGeom>
            <a:solidFill>
              <a:srgbClr val="3652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9" name="object 29"/>
            <p:cNvSpPr/>
            <p:nvPr/>
          </p:nvSpPr>
          <p:spPr>
            <a:xfrm>
              <a:off x="309562" y="5634037"/>
              <a:ext cx="276225" cy="285750"/>
            </a:xfrm>
            <a:custGeom>
              <a:avLst/>
              <a:gdLst/>
              <a:ahLst/>
              <a:cxnLst/>
              <a:rect l="l" t="t" r="r" b="b"/>
              <a:pathLst>
                <a:path w="276225" h="285750">
                  <a:moveTo>
                    <a:pt x="0" y="142875"/>
                  </a:moveTo>
                  <a:lnTo>
                    <a:pt x="7041" y="97716"/>
                  </a:lnTo>
                  <a:lnTo>
                    <a:pt x="26648" y="58495"/>
                  </a:lnTo>
                  <a:lnTo>
                    <a:pt x="56545" y="27567"/>
                  </a:lnTo>
                  <a:lnTo>
                    <a:pt x="94458" y="7284"/>
                  </a:lnTo>
                  <a:lnTo>
                    <a:pt x="138112" y="0"/>
                  </a:lnTo>
                  <a:lnTo>
                    <a:pt x="181766" y="7284"/>
                  </a:lnTo>
                  <a:lnTo>
                    <a:pt x="219679" y="27567"/>
                  </a:lnTo>
                  <a:lnTo>
                    <a:pt x="249576" y="58495"/>
                  </a:lnTo>
                  <a:lnTo>
                    <a:pt x="269183" y="97716"/>
                  </a:lnTo>
                  <a:lnTo>
                    <a:pt x="276225" y="142875"/>
                  </a:lnTo>
                  <a:lnTo>
                    <a:pt x="269183" y="188033"/>
                  </a:lnTo>
                  <a:lnTo>
                    <a:pt x="249576" y="227254"/>
                  </a:lnTo>
                  <a:lnTo>
                    <a:pt x="219679" y="258182"/>
                  </a:lnTo>
                  <a:lnTo>
                    <a:pt x="181766" y="278465"/>
                  </a:lnTo>
                  <a:lnTo>
                    <a:pt x="138112" y="285750"/>
                  </a:lnTo>
                  <a:lnTo>
                    <a:pt x="94458" y="278465"/>
                  </a:lnTo>
                  <a:lnTo>
                    <a:pt x="56545" y="258182"/>
                  </a:lnTo>
                  <a:lnTo>
                    <a:pt x="26648" y="227254"/>
                  </a:lnTo>
                  <a:lnTo>
                    <a:pt x="7041" y="188033"/>
                  </a:lnTo>
                  <a:lnTo>
                    <a:pt x="0" y="142875"/>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30" name="object 30"/>
            <p:cNvPicPr/>
            <p:nvPr/>
          </p:nvPicPr>
          <p:blipFill>
            <a:blip r:embed="rId16" cstate="print"/>
            <a:stretch>
              <a:fillRect/>
            </a:stretch>
          </p:blipFill>
          <p:spPr>
            <a:xfrm>
              <a:off x="542925" y="5581650"/>
              <a:ext cx="1300099" cy="471487"/>
            </a:xfrm>
            <a:prstGeom prst="rect">
              <a:avLst/>
            </a:prstGeom>
          </p:spPr>
        </p:pic>
        <p:pic>
          <p:nvPicPr>
            <p:cNvPr id="31" name="object 31"/>
            <p:cNvPicPr/>
            <p:nvPr/>
          </p:nvPicPr>
          <p:blipFill>
            <a:blip r:embed="rId17" cstate="print"/>
            <a:stretch>
              <a:fillRect/>
            </a:stretch>
          </p:blipFill>
          <p:spPr>
            <a:xfrm>
              <a:off x="1619250" y="5581650"/>
              <a:ext cx="2109851" cy="471487"/>
            </a:xfrm>
            <a:prstGeom prst="rect">
              <a:avLst/>
            </a:prstGeom>
          </p:spPr>
        </p:pic>
        <p:pic>
          <p:nvPicPr>
            <p:cNvPr id="32" name="object 32"/>
            <p:cNvPicPr/>
            <p:nvPr/>
          </p:nvPicPr>
          <p:blipFill>
            <a:blip r:embed="rId15" cstate="print"/>
            <a:stretch>
              <a:fillRect/>
            </a:stretch>
          </p:blipFill>
          <p:spPr>
            <a:xfrm>
              <a:off x="276225" y="5953125"/>
              <a:ext cx="414337" cy="423862"/>
            </a:xfrm>
            <a:prstGeom prst="rect">
              <a:avLst/>
            </a:prstGeom>
          </p:spPr>
        </p:pic>
        <p:sp>
          <p:nvSpPr>
            <p:cNvPr id="33" name="object 33"/>
            <p:cNvSpPr/>
            <p:nvPr/>
          </p:nvSpPr>
          <p:spPr>
            <a:xfrm>
              <a:off x="319087" y="5995987"/>
              <a:ext cx="276225" cy="285750"/>
            </a:xfrm>
            <a:custGeom>
              <a:avLst/>
              <a:gdLst/>
              <a:ahLst/>
              <a:cxnLst/>
              <a:rect l="l" t="t" r="r" b="b"/>
              <a:pathLst>
                <a:path w="276225" h="285750">
                  <a:moveTo>
                    <a:pt x="138112" y="0"/>
                  </a:moveTo>
                  <a:lnTo>
                    <a:pt x="94458" y="7284"/>
                  </a:lnTo>
                  <a:lnTo>
                    <a:pt x="56545" y="27567"/>
                  </a:lnTo>
                  <a:lnTo>
                    <a:pt x="26648" y="58495"/>
                  </a:lnTo>
                  <a:lnTo>
                    <a:pt x="7041" y="97716"/>
                  </a:lnTo>
                  <a:lnTo>
                    <a:pt x="0" y="142875"/>
                  </a:lnTo>
                  <a:lnTo>
                    <a:pt x="7041" y="188033"/>
                  </a:lnTo>
                  <a:lnTo>
                    <a:pt x="26648" y="227254"/>
                  </a:lnTo>
                  <a:lnTo>
                    <a:pt x="56545" y="258182"/>
                  </a:lnTo>
                  <a:lnTo>
                    <a:pt x="94458" y="278465"/>
                  </a:lnTo>
                  <a:lnTo>
                    <a:pt x="138112" y="285750"/>
                  </a:lnTo>
                  <a:lnTo>
                    <a:pt x="181766" y="278465"/>
                  </a:lnTo>
                  <a:lnTo>
                    <a:pt x="219679" y="258182"/>
                  </a:lnTo>
                  <a:lnTo>
                    <a:pt x="249576" y="227254"/>
                  </a:lnTo>
                  <a:lnTo>
                    <a:pt x="269183" y="188033"/>
                  </a:lnTo>
                  <a:lnTo>
                    <a:pt x="276225" y="142875"/>
                  </a:lnTo>
                  <a:lnTo>
                    <a:pt x="269183" y="97716"/>
                  </a:lnTo>
                  <a:lnTo>
                    <a:pt x="249576" y="58495"/>
                  </a:lnTo>
                  <a:lnTo>
                    <a:pt x="219679" y="27567"/>
                  </a:lnTo>
                  <a:lnTo>
                    <a:pt x="181766" y="7284"/>
                  </a:lnTo>
                  <a:lnTo>
                    <a:pt x="138112"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object 34"/>
            <p:cNvSpPr/>
            <p:nvPr/>
          </p:nvSpPr>
          <p:spPr>
            <a:xfrm>
              <a:off x="319087" y="5995987"/>
              <a:ext cx="276225" cy="285750"/>
            </a:xfrm>
            <a:custGeom>
              <a:avLst/>
              <a:gdLst/>
              <a:ahLst/>
              <a:cxnLst/>
              <a:rect l="l" t="t" r="r" b="b"/>
              <a:pathLst>
                <a:path w="276225" h="285750">
                  <a:moveTo>
                    <a:pt x="0" y="142875"/>
                  </a:moveTo>
                  <a:lnTo>
                    <a:pt x="7041" y="97716"/>
                  </a:lnTo>
                  <a:lnTo>
                    <a:pt x="26648" y="58495"/>
                  </a:lnTo>
                  <a:lnTo>
                    <a:pt x="56545" y="27567"/>
                  </a:lnTo>
                  <a:lnTo>
                    <a:pt x="94458" y="7284"/>
                  </a:lnTo>
                  <a:lnTo>
                    <a:pt x="138112" y="0"/>
                  </a:lnTo>
                  <a:lnTo>
                    <a:pt x="181766" y="7284"/>
                  </a:lnTo>
                  <a:lnTo>
                    <a:pt x="219679" y="27567"/>
                  </a:lnTo>
                  <a:lnTo>
                    <a:pt x="249576" y="58495"/>
                  </a:lnTo>
                  <a:lnTo>
                    <a:pt x="269183" y="97716"/>
                  </a:lnTo>
                  <a:lnTo>
                    <a:pt x="276225" y="142875"/>
                  </a:lnTo>
                  <a:lnTo>
                    <a:pt x="269183" y="188033"/>
                  </a:lnTo>
                  <a:lnTo>
                    <a:pt x="249576" y="227254"/>
                  </a:lnTo>
                  <a:lnTo>
                    <a:pt x="219679" y="258182"/>
                  </a:lnTo>
                  <a:lnTo>
                    <a:pt x="181766" y="278465"/>
                  </a:lnTo>
                  <a:lnTo>
                    <a:pt x="138112" y="285750"/>
                  </a:lnTo>
                  <a:lnTo>
                    <a:pt x="94458" y="278465"/>
                  </a:lnTo>
                  <a:lnTo>
                    <a:pt x="56545" y="258182"/>
                  </a:lnTo>
                  <a:lnTo>
                    <a:pt x="26648" y="227254"/>
                  </a:lnTo>
                  <a:lnTo>
                    <a:pt x="7041" y="188033"/>
                  </a:lnTo>
                  <a:lnTo>
                    <a:pt x="0" y="142875"/>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35" name="object 35"/>
            <p:cNvPicPr/>
            <p:nvPr/>
          </p:nvPicPr>
          <p:blipFill>
            <a:blip r:embed="rId18" cstate="print"/>
            <a:stretch>
              <a:fillRect/>
            </a:stretch>
          </p:blipFill>
          <p:spPr>
            <a:xfrm>
              <a:off x="552450" y="5953125"/>
              <a:ext cx="1290574" cy="471487"/>
            </a:xfrm>
            <a:prstGeom prst="rect">
              <a:avLst/>
            </a:prstGeom>
          </p:spPr>
        </p:pic>
        <p:pic>
          <p:nvPicPr>
            <p:cNvPr id="36" name="object 36"/>
            <p:cNvPicPr/>
            <p:nvPr/>
          </p:nvPicPr>
          <p:blipFill>
            <a:blip r:embed="rId19" cstate="print"/>
            <a:stretch>
              <a:fillRect/>
            </a:stretch>
          </p:blipFill>
          <p:spPr>
            <a:xfrm>
              <a:off x="1638300" y="5953125"/>
              <a:ext cx="2119376" cy="471487"/>
            </a:xfrm>
            <a:prstGeom prst="rect">
              <a:avLst/>
            </a:prstGeom>
          </p:spPr>
        </p:pic>
      </p:grpSp>
      <p:sp>
        <p:nvSpPr>
          <p:cNvPr id="37" name="object 37"/>
          <p:cNvSpPr txBox="1"/>
          <p:nvPr/>
        </p:nvSpPr>
        <p:spPr>
          <a:xfrm>
            <a:off x="658812" y="5266690"/>
            <a:ext cx="2949575" cy="102298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550" b="0" i="0" u="none" strike="noStrike" kern="0" cap="none" spc="0" normalizeH="0" baseline="0" noProof="0" dirty="0">
                <a:ln>
                  <a:noFill/>
                </a:ln>
                <a:solidFill>
                  <a:sysClr val="windowText" lastClr="000000"/>
                </a:solidFill>
                <a:effectLst/>
                <a:uLnTx/>
                <a:uFillTx/>
                <a:latin typeface="Arial"/>
                <a:cs typeface="Arial"/>
              </a:rPr>
              <a:t>Geographically</a:t>
            </a:r>
            <a:r>
              <a:rPr kumimoji="0" sz="1550" b="0" i="0" u="none" strike="noStrike" kern="0" cap="none" spc="295" normalizeH="0" baseline="0" noProof="0" dirty="0">
                <a:ln>
                  <a:noFill/>
                </a:ln>
                <a:solidFill>
                  <a:sysClr val="windowText" lastClr="000000"/>
                </a:solidFill>
                <a:effectLst/>
                <a:uLnTx/>
                <a:uFillTx/>
                <a:latin typeface="Arial"/>
                <a:cs typeface="Arial"/>
              </a:rPr>
              <a:t> </a:t>
            </a:r>
            <a:r>
              <a:rPr kumimoji="0" sz="1550" b="0" i="0" u="none" strike="noStrike" kern="0" cap="none" spc="0" normalizeH="0" baseline="0" noProof="0" dirty="0">
                <a:ln>
                  <a:noFill/>
                </a:ln>
                <a:solidFill>
                  <a:sysClr val="windowText" lastClr="000000"/>
                </a:solidFill>
                <a:effectLst/>
                <a:uLnTx/>
                <a:uFillTx/>
                <a:latin typeface="Arial"/>
                <a:cs typeface="Arial"/>
              </a:rPr>
              <a:t>Separated</a:t>
            </a:r>
            <a:r>
              <a:rPr kumimoji="0" sz="1550" b="0" i="0" u="none" strike="noStrike" kern="0" cap="none" spc="55" normalizeH="0" baseline="0" noProof="0" dirty="0">
                <a:ln>
                  <a:noFill/>
                </a:ln>
                <a:solidFill>
                  <a:sysClr val="windowText" lastClr="000000"/>
                </a:solidFill>
                <a:effectLst/>
                <a:uLnTx/>
                <a:uFillTx/>
                <a:latin typeface="Arial"/>
                <a:cs typeface="Arial"/>
              </a:rPr>
              <a:t> </a:t>
            </a:r>
            <a:r>
              <a:rPr kumimoji="0" sz="1550" b="0" i="0" u="none" strike="noStrike" kern="0" cap="none" spc="-20" normalizeH="0" baseline="0" noProof="0" dirty="0">
                <a:ln>
                  <a:noFill/>
                </a:ln>
                <a:solidFill>
                  <a:sysClr val="windowText" lastClr="000000"/>
                </a:solidFill>
                <a:effectLst/>
                <a:uLnTx/>
                <a:uFillTx/>
                <a:latin typeface="Arial"/>
                <a:cs typeface="Arial"/>
              </a:rPr>
              <a:t>Unit</a:t>
            </a:r>
            <a:endParaRPr kumimoji="0" sz="1550" b="0" i="0" u="none" strike="noStrike" kern="0" cap="none" spc="0" normalizeH="0" baseline="0" noProof="0">
              <a:ln>
                <a:noFill/>
              </a:ln>
              <a:solidFill>
                <a:sysClr val="windowText" lastClr="000000"/>
              </a:solidFill>
              <a:effectLst/>
              <a:uLnTx/>
              <a:uFillTx/>
              <a:latin typeface="Arial"/>
              <a:cs typeface="Arial"/>
            </a:endParaRPr>
          </a:p>
          <a:p>
            <a:pPr marL="27305" marR="5080" lvl="0" indent="-8890" defTabSz="914400" eaLnBrk="1" fontAlgn="auto" latinLnBrk="0" hangingPunct="1">
              <a:lnSpc>
                <a:spcPct val="155800"/>
              </a:lnSpc>
              <a:spcBef>
                <a:spcPts val="165"/>
              </a:spcBef>
              <a:spcAft>
                <a:spcPts val="0"/>
              </a:spcAft>
              <a:buClrTx/>
              <a:buSzTx/>
              <a:buFontTx/>
              <a:buNone/>
              <a:tabLst/>
              <a:defRPr/>
            </a:pPr>
            <a:r>
              <a:rPr kumimoji="0" sz="1550" b="0" i="0" u="none" strike="noStrike" kern="0" cap="none" spc="0" normalizeH="0" baseline="0" noProof="0" dirty="0">
                <a:ln>
                  <a:noFill/>
                </a:ln>
                <a:solidFill>
                  <a:sysClr val="windowText" lastClr="000000"/>
                </a:solidFill>
                <a:effectLst/>
                <a:uLnTx/>
                <a:uFillTx/>
                <a:latin typeface="Arial"/>
                <a:cs typeface="Arial"/>
              </a:rPr>
              <a:t>309</a:t>
            </a:r>
            <a:r>
              <a:rPr kumimoji="0" sz="1550" b="0" i="0" u="none" strike="noStrike" kern="0" cap="none" spc="15" normalizeH="0" baseline="0" noProof="0" dirty="0">
                <a:ln>
                  <a:noFill/>
                </a:ln>
                <a:solidFill>
                  <a:sysClr val="windowText" lastClr="000000"/>
                </a:solidFill>
                <a:effectLst/>
                <a:uLnTx/>
                <a:uFillTx/>
                <a:latin typeface="Arial"/>
                <a:cs typeface="Arial"/>
              </a:rPr>
              <a:t> </a:t>
            </a:r>
            <a:r>
              <a:rPr kumimoji="0" sz="1550" b="0" i="0" u="none" strike="noStrike" kern="0" cap="none" spc="0" normalizeH="0" baseline="0" noProof="0" dirty="0">
                <a:ln>
                  <a:noFill/>
                </a:ln>
                <a:solidFill>
                  <a:sysClr val="windowText" lastClr="000000"/>
                </a:solidFill>
                <a:effectLst/>
                <a:uLnTx/>
                <a:uFillTx/>
                <a:latin typeface="Arial"/>
                <a:cs typeface="Arial"/>
              </a:rPr>
              <a:t>SWEG</a:t>
            </a:r>
            <a:r>
              <a:rPr kumimoji="0" sz="1550" b="0" i="0" u="none" strike="noStrike" kern="0" cap="none" spc="135" normalizeH="0" baseline="0" noProof="0" dirty="0">
                <a:ln>
                  <a:noFill/>
                </a:ln>
                <a:solidFill>
                  <a:sysClr val="windowText" lastClr="000000"/>
                </a:solidFill>
                <a:effectLst/>
                <a:uLnTx/>
                <a:uFillTx/>
                <a:latin typeface="Arial"/>
                <a:cs typeface="Arial"/>
              </a:rPr>
              <a:t> </a:t>
            </a:r>
            <a:r>
              <a:rPr kumimoji="0" sz="1550" b="0" i="0" u="none" strike="noStrike" kern="0" cap="none" spc="0" normalizeH="0" baseline="0" noProof="0" dirty="0">
                <a:ln>
                  <a:noFill/>
                </a:ln>
                <a:solidFill>
                  <a:sysClr val="windowText" lastClr="000000"/>
                </a:solidFill>
                <a:effectLst/>
                <a:uLnTx/>
                <a:uFillTx/>
                <a:latin typeface="Arial"/>
                <a:cs typeface="Arial"/>
              </a:rPr>
              <a:t>Operating</a:t>
            </a:r>
            <a:r>
              <a:rPr kumimoji="0" sz="1550" b="0" i="0" u="none" strike="noStrike" kern="0" cap="none" spc="185" normalizeH="0" baseline="0" noProof="0" dirty="0">
                <a:ln>
                  <a:noFill/>
                </a:ln>
                <a:solidFill>
                  <a:sysClr val="windowText" lastClr="000000"/>
                </a:solidFill>
                <a:effectLst/>
                <a:uLnTx/>
                <a:uFillTx/>
                <a:latin typeface="Arial"/>
                <a:cs typeface="Arial"/>
              </a:rPr>
              <a:t> </a:t>
            </a:r>
            <a:r>
              <a:rPr kumimoji="0" sz="1550" b="0" i="0" u="none" strike="noStrike" kern="0" cap="none" spc="-10" normalizeH="0" baseline="0" noProof="0" dirty="0">
                <a:ln>
                  <a:noFill/>
                </a:ln>
                <a:solidFill>
                  <a:sysClr val="windowText" lastClr="000000"/>
                </a:solidFill>
                <a:effectLst/>
                <a:uLnTx/>
                <a:uFillTx/>
                <a:latin typeface="Arial"/>
                <a:cs typeface="Arial"/>
              </a:rPr>
              <a:t>Locations </a:t>
            </a:r>
            <a:r>
              <a:rPr kumimoji="0" sz="1550" b="0" i="0" u="none" strike="noStrike" kern="0" cap="none" spc="0" normalizeH="0" baseline="0" noProof="0" dirty="0">
                <a:ln>
                  <a:noFill/>
                </a:ln>
                <a:solidFill>
                  <a:sysClr val="windowText" lastClr="000000"/>
                </a:solidFill>
                <a:effectLst/>
                <a:uLnTx/>
                <a:uFillTx/>
                <a:latin typeface="Arial"/>
                <a:cs typeface="Arial"/>
              </a:rPr>
              <a:t>309</a:t>
            </a:r>
            <a:r>
              <a:rPr kumimoji="0" sz="1550" b="0" i="0" u="none" strike="noStrike" kern="0" cap="none" spc="-30" normalizeH="0" baseline="0" noProof="0" dirty="0">
                <a:ln>
                  <a:noFill/>
                </a:ln>
                <a:solidFill>
                  <a:sysClr val="windowText" lastClr="000000"/>
                </a:solidFill>
                <a:effectLst/>
                <a:uLnTx/>
                <a:uFillTx/>
                <a:latin typeface="Arial"/>
                <a:cs typeface="Arial"/>
              </a:rPr>
              <a:t> </a:t>
            </a:r>
            <a:r>
              <a:rPr kumimoji="0" sz="1550" b="0" i="0" u="none" strike="noStrike" kern="0" cap="none" spc="0" normalizeH="0" baseline="0" noProof="0" dirty="0">
                <a:ln>
                  <a:noFill/>
                </a:ln>
                <a:solidFill>
                  <a:sysClr val="windowText" lastClr="000000"/>
                </a:solidFill>
                <a:effectLst/>
                <a:uLnTx/>
                <a:uFillTx/>
                <a:latin typeface="Arial"/>
                <a:cs typeface="Arial"/>
              </a:rPr>
              <a:t>MMXG</a:t>
            </a:r>
            <a:r>
              <a:rPr kumimoji="0" sz="1550" b="0" i="0" u="none" strike="noStrike" kern="0" cap="none" spc="220" normalizeH="0" baseline="0" noProof="0" dirty="0">
                <a:ln>
                  <a:noFill/>
                </a:ln>
                <a:solidFill>
                  <a:sysClr val="windowText" lastClr="000000"/>
                </a:solidFill>
                <a:effectLst/>
                <a:uLnTx/>
                <a:uFillTx/>
                <a:latin typeface="Arial"/>
                <a:cs typeface="Arial"/>
              </a:rPr>
              <a:t> </a:t>
            </a:r>
            <a:r>
              <a:rPr kumimoji="0" sz="1550" b="0" i="0" u="none" strike="noStrike" kern="0" cap="none" spc="0" normalizeH="0" baseline="0" noProof="0" dirty="0">
                <a:ln>
                  <a:noFill/>
                </a:ln>
                <a:solidFill>
                  <a:sysClr val="windowText" lastClr="000000"/>
                </a:solidFill>
                <a:effectLst/>
                <a:uLnTx/>
                <a:uFillTx/>
                <a:latin typeface="Arial"/>
                <a:cs typeface="Arial"/>
              </a:rPr>
              <a:t>Operating</a:t>
            </a:r>
            <a:r>
              <a:rPr kumimoji="0" sz="1550" b="0" i="0" u="none" strike="noStrike" kern="0" cap="none" spc="200" normalizeH="0" baseline="0" noProof="0" dirty="0">
                <a:ln>
                  <a:noFill/>
                </a:ln>
                <a:solidFill>
                  <a:sysClr val="windowText" lastClr="000000"/>
                </a:solidFill>
                <a:effectLst/>
                <a:uLnTx/>
                <a:uFillTx/>
                <a:latin typeface="Arial"/>
                <a:cs typeface="Arial"/>
              </a:rPr>
              <a:t> </a:t>
            </a:r>
            <a:r>
              <a:rPr kumimoji="0" sz="1550" b="0" i="0" u="none" strike="noStrike" kern="0" cap="none" spc="-10" normalizeH="0" baseline="0" noProof="0" dirty="0">
                <a:ln>
                  <a:noFill/>
                </a:ln>
                <a:solidFill>
                  <a:sysClr val="windowText" lastClr="000000"/>
                </a:solidFill>
                <a:effectLst/>
                <a:uLnTx/>
                <a:uFillTx/>
                <a:latin typeface="Arial"/>
                <a:cs typeface="Arial"/>
              </a:rPr>
              <a:t>Locations</a:t>
            </a:r>
            <a:endParaRPr kumimoji="0" sz="1550" b="0" i="0" u="none" strike="noStrike" kern="0" cap="none" spc="0" normalizeH="0" baseline="0" noProof="0">
              <a:ln>
                <a:noFill/>
              </a:ln>
              <a:solidFill>
                <a:sysClr val="windowText" lastClr="000000"/>
              </a:solidFill>
              <a:effectLst/>
              <a:uLnTx/>
              <a:uFillTx/>
              <a:latin typeface="Arial"/>
              <a:cs typeface="Arial"/>
            </a:endParaRPr>
          </a:p>
        </p:txBody>
      </p:sp>
      <p:grpSp>
        <p:nvGrpSpPr>
          <p:cNvPr id="38" name="object 38"/>
          <p:cNvGrpSpPr/>
          <p:nvPr/>
        </p:nvGrpSpPr>
        <p:grpSpPr>
          <a:xfrm>
            <a:off x="2381250" y="1323911"/>
            <a:ext cx="8015605" cy="5015230"/>
            <a:chOff x="2381250" y="1323911"/>
            <a:chExt cx="8015605" cy="5015230"/>
          </a:xfrm>
        </p:grpSpPr>
        <p:pic>
          <p:nvPicPr>
            <p:cNvPr id="39" name="object 39"/>
            <p:cNvPicPr/>
            <p:nvPr/>
          </p:nvPicPr>
          <p:blipFill>
            <a:blip r:embed="rId20" cstate="print"/>
            <a:stretch>
              <a:fillRect/>
            </a:stretch>
          </p:blipFill>
          <p:spPr>
            <a:xfrm>
              <a:off x="2381250" y="1323911"/>
              <a:ext cx="8015351" cy="5014976"/>
            </a:xfrm>
            <a:prstGeom prst="rect">
              <a:avLst/>
            </a:prstGeom>
          </p:spPr>
        </p:pic>
        <p:pic>
          <p:nvPicPr>
            <p:cNvPr id="40" name="object 40"/>
            <p:cNvPicPr/>
            <p:nvPr/>
          </p:nvPicPr>
          <p:blipFill>
            <a:blip r:embed="rId21" cstate="print"/>
            <a:stretch>
              <a:fillRect/>
            </a:stretch>
          </p:blipFill>
          <p:spPr>
            <a:xfrm>
              <a:off x="2419350" y="1362075"/>
              <a:ext cx="7886700" cy="4886325"/>
            </a:xfrm>
            <a:prstGeom prst="rect">
              <a:avLst/>
            </a:prstGeom>
          </p:spPr>
        </p:pic>
        <p:pic>
          <p:nvPicPr>
            <p:cNvPr id="41" name="object 41"/>
            <p:cNvPicPr/>
            <p:nvPr/>
          </p:nvPicPr>
          <p:blipFill>
            <a:blip r:embed="rId22" cstate="print"/>
            <a:stretch>
              <a:fillRect/>
            </a:stretch>
          </p:blipFill>
          <p:spPr>
            <a:xfrm>
              <a:off x="3848100" y="3276536"/>
              <a:ext cx="395287" cy="319087"/>
            </a:xfrm>
            <a:prstGeom prst="rect">
              <a:avLst/>
            </a:prstGeom>
          </p:spPr>
        </p:pic>
        <p:pic>
          <p:nvPicPr>
            <p:cNvPr id="42" name="object 42"/>
            <p:cNvPicPr/>
            <p:nvPr/>
          </p:nvPicPr>
          <p:blipFill>
            <a:blip r:embed="rId23" cstate="print"/>
            <a:stretch>
              <a:fillRect/>
            </a:stretch>
          </p:blipFill>
          <p:spPr>
            <a:xfrm>
              <a:off x="4038600" y="3276536"/>
              <a:ext cx="242887" cy="319087"/>
            </a:xfrm>
            <a:prstGeom prst="rect">
              <a:avLst/>
            </a:prstGeom>
          </p:spPr>
        </p:pic>
        <p:pic>
          <p:nvPicPr>
            <p:cNvPr id="43" name="object 43"/>
            <p:cNvPicPr/>
            <p:nvPr/>
          </p:nvPicPr>
          <p:blipFill>
            <a:blip r:embed="rId24" cstate="print"/>
            <a:stretch>
              <a:fillRect/>
            </a:stretch>
          </p:blipFill>
          <p:spPr>
            <a:xfrm>
              <a:off x="4076700" y="3276536"/>
              <a:ext cx="452437" cy="319087"/>
            </a:xfrm>
            <a:prstGeom prst="rect">
              <a:avLst/>
            </a:prstGeom>
          </p:spPr>
        </p:pic>
        <p:pic>
          <p:nvPicPr>
            <p:cNvPr id="44" name="object 44"/>
            <p:cNvPicPr/>
            <p:nvPr/>
          </p:nvPicPr>
          <p:blipFill>
            <a:blip r:embed="rId25" cstate="print"/>
            <a:stretch>
              <a:fillRect/>
            </a:stretch>
          </p:blipFill>
          <p:spPr>
            <a:xfrm>
              <a:off x="3724275" y="3428936"/>
              <a:ext cx="928687" cy="319087"/>
            </a:xfrm>
            <a:prstGeom prst="rect">
              <a:avLst/>
            </a:prstGeom>
          </p:spPr>
        </p:pic>
      </p:grpSp>
      <p:sp>
        <p:nvSpPr>
          <p:cNvPr id="45" name="object 45"/>
          <p:cNvSpPr txBox="1"/>
          <p:nvPr/>
        </p:nvSpPr>
        <p:spPr>
          <a:xfrm>
            <a:off x="3808729" y="3327400"/>
            <a:ext cx="748665" cy="327025"/>
          </a:xfrm>
          <a:prstGeom prst="rect">
            <a:avLst/>
          </a:prstGeom>
        </p:spPr>
        <p:txBody>
          <a:bodyPr vert="horz" wrap="square" lIns="0" tIns="15875" rIns="0" bIns="0" rtlCol="0">
            <a:spAutoFit/>
          </a:bodyPr>
          <a:lstStyle/>
          <a:p>
            <a:pPr marL="4445" marR="0" lvl="0" indent="0" algn="ctr" defTabSz="914400" eaLnBrk="1" fontAlgn="auto" latinLnBrk="0" hangingPunct="1">
              <a:lnSpc>
                <a:spcPct val="100000"/>
              </a:lnSpc>
              <a:spcBef>
                <a:spcPts val="125"/>
              </a:spcBef>
              <a:spcAft>
                <a:spcPts val="0"/>
              </a:spcAft>
              <a:buClrTx/>
              <a:buSzTx/>
              <a:buFontTx/>
              <a:buNone/>
              <a:tabLst/>
              <a:defRPr/>
            </a:pPr>
            <a:r>
              <a:rPr kumimoji="0" sz="950" b="1" i="0" u="none" strike="noStrike" kern="0" cap="none" spc="-10" normalizeH="0" baseline="0" noProof="0" dirty="0">
                <a:ln>
                  <a:noFill/>
                </a:ln>
                <a:solidFill>
                  <a:srgbClr val="FFFFFF"/>
                </a:solidFill>
                <a:effectLst/>
                <a:uLnTx/>
                <a:uFillTx/>
                <a:latin typeface="Arial"/>
                <a:cs typeface="Arial"/>
              </a:rPr>
              <a:t>OO-</a:t>
            </a:r>
            <a:r>
              <a:rPr kumimoji="0" sz="950" b="1" i="0" u="none" strike="noStrike" kern="0" cap="none" spc="-25" normalizeH="0" baseline="0" noProof="0" dirty="0">
                <a:ln>
                  <a:noFill/>
                </a:ln>
                <a:solidFill>
                  <a:srgbClr val="FFFFFF"/>
                </a:solidFill>
                <a:effectLst/>
                <a:uLnTx/>
                <a:uFillTx/>
                <a:latin typeface="Arial"/>
                <a:cs typeface="Arial"/>
              </a:rPr>
              <a:t>ALC</a:t>
            </a:r>
            <a:endParaRPr kumimoji="0" sz="95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60"/>
              </a:spcBef>
              <a:spcAft>
                <a:spcPts val="0"/>
              </a:spcAft>
              <a:buClrTx/>
              <a:buSzTx/>
              <a:buFontTx/>
              <a:buNone/>
              <a:tabLst/>
              <a:defRPr/>
            </a:pPr>
            <a:r>
              <a:rPr kumimoji="0" sz="950" b="1" i="0" u="none" strike="noStrike" kern="0" cap="none" spc="0" normalizeH="0" baseline="0" noProof="0" dirty="0">
                <a:ln>
                  <a:noFill/>
                </a:ln>
                <a:solidFill>
                  <a:srgbClr val="FFFFFF"/>
                </a:solidFill>
                <a:effectLst/>
                <a:uLnTx/>
                <a:uFillTx/>
                <a:latin typeface="Arial"/>
                <a:cs typeface="Arial"/>
              </a:rPr>
              <a:t>Hill</a:t>
            </a:r>
            <a:r>
              <a:rPr kumimoji="0" sz="950" b="1" i="0" u="none" strike="noStrike" kern="0" cap="none" spc="-10" normalizeH="0" baseline="0" noProof="0" dirty="0">
                <a:ln>
                  <a:noFill/>
                </a:ln>
                <a:solidFill>
                  <a:srgbClr val="FFFFFF"/>
                </a:solidFill>
                <a:effectLst/>
                <a:uLnTx/>
                <a:uFillTx/>
                <a:latin typeface="Arial"/>
                <a:cs typeface="Arial"/>
              </a:rPr>
              <a:t> </a:t>
            </a:r>
            <a:r>
              <a:rPr kumimoji="0" sz="950" b="1" i="0" u="none" strike="noStrike" kern="0" cap="none" spc="0" normalizeH="0" baseline="0" noProof="0" dirty="0">
                <a:ln>
                  <a:noFill/>
                </a:ln>
                <a:solidFill>
                  <a:srgbClr val="FFFFFF"/>
                </a:solidFill>
                <a:effectLst/>
                <a:uLnTx/>
                <a:uFillTx/>
                <a:latin typeface="Arial"/>
                <a:cs typeface="Arial"/>
              </a:rPr>
              <a:t>AFB,</a:t>
            </a:r>
            <a:r>
              <a:rPr kumimoji="0" sz="950" b="1" i="0" u="none" strike="noStrike" kern="0" cap="none" spc="145" normalizeH="0" baseline="0" noProof="0" dirty="0">
                <a:ln>
                  <a:noFill/>
                </a:ln>
                <a:solidFill>
                  <a:srgbClr val="FFFFFF"/>
                </a:solidFill>
                <a:effectLst/>
                <a:uLnTx/>
                <a:uFillTx/>
                <a:latin typeface="Arial"/>
                <a:cs typeface="Arial"/>
              </a:rPr>
              <a:t> </a:t>
            </a:r>
            <a:r>
              <a:rPr kumimoji="0" sz="950" b="1" i="0" u="none" strike="noStrike" kern="0" cap="none" spc="-25" normalizeH="0" baseline="0" noProof="0" dirty="0">
                <a:ln>
                  <a:noFill/>
                </a:ln>
                <a:solidFill>
                  <a:srgbClr val="FFFFFF"/>
                </a:solidFill>
                <a:effectLst/>
                <a:uLnTx/>
                <a:uFillTx/>
                <a:latin typeface="Arial"/>
                <a:cs typeface="Arial"/>
              </a:rPr>
              <a:t>UT</a:t>
            </a:r>
            <a:endParaRPr kumimoji="0" sz="950" b="0" i="0" u="none" strike="noStrike" kern="0" cap="none" spc="0" normalizeH="0" baseline="0" noProof="0">
              <a:ln>
                <a:noFill/>
              </a:ln>
              <a:solidFill>
                <a:sysClr val="windowText" lastClr="000000"/>
              </a:solidFill>
              <a:effectLst/>
              <a:uLnTx/>
              <a:uFillTx/>
              <a:latin typeface="Arial"/>
              <a:cs typeface="Arial"/>
            </a:endParaRPr>
          </a:p>
        </p:txBody>
      </p:sp>
      <p:grpSp>
        <p:nvGrpSpPr>
          <p:cNvPr id="46" name="object 46"/>
          <p:cNvGrpSpPr/>
          <p:nvPr/>
        </p:nvGrpSpPr>
        <p:grpSpPr>
          <a:xfrm>
            <a:off x="1485900" y="2876486"/>
            <a:ext cx="2919730" cy="1424305"/>
            <a:chOff x="1485900" y="2876486"/>
            <a:chExt cx="2919730" cy="1424305"/>
          </a:xfrm>
        </p:grpSpPr>
        <p:pic>
          <p:nvPicPr>
            <p:cNvPr id="47" name="object 47"/>
            <p:cNvPicPr/>
            <p:nvPr/>
          </p:nvPicPr>
          <p:blipFill>
            <a:blip r:embed="rId26" cstate="print"/>
            <a:stretch>
              <a:fillRect/>
            </a:stretch>
          </p:blipFill>
          <p:spPr>
            <a:xfrm>
              <a:off x="3895725" y="2876486"/>
              <a:ext cx="509587" cy="490537"/>
            </a:xfrm>
            <a:prstGeom prst="rect">
              <a:avLst/>
            </a:prstGeom>
          </p:spPr>
        </p:pic>
        <p:sp>
          <p:nvSpPr>
            <p:cNvPr id="48" name="object 48"/>
            <p:cNvSpPr/>
            <p:nvPr/>
          </p:nvSpPr>
          <p:spPr>
            <a:xfrm>
              <a:off x="3995801" y="2976625"/>
              <a:ext cx="314325" cy="295275"/>
            </a:xfrm>
            <a:custGeom>
              <a:avLst/>
              <a:gdLst/>
              <a:ahLst/>
              <a:cxnLst/>
              <a:rect l="l" t="t" r="r" b="b"/>
              <a:pathLst>
                <a:path w="314325" h="295275">
                  <a:moveTo>
                    <a:pt x="157099" y="0"/>
                  </a:moveTo>
                  <a:lnTo>
                    <a:pt x="120014" y="112775"/>
                  </a:lnTo>
                  <a:lnTo>
                    <a:pt x="0" y="112775"/>
                  </a:lnTo>
                  <a:lnTo>
                    <a:pt x="97027" y="182372"/>
                  </a:lnTo>
                  <a:lnTo>
                    <a:pt x="59944" y="295148"/>
                  </a:lnTo>
                  <a:lnTo>
                    <a:pt x="157099" y="225551"/>
                  </a:lnTo>
                  <a:lnTo>
                    <a:pt x="254253" y="295148"/>
                  </a:lnTo>
                  <a:lnTo>
                    <a:pt x="217170" y="182372"/>
                  </a:lnTo>
                  <a:lnTo>
                    <a:pt x="314325" y="112775"/>
                  </a:lnTo>
                  <a:lnTo>
                    <a:pt x="194183" y="112775"/>
                  </a:lnTo>
                  <a:lnTo>
                    <a:pt x="157099" y="0"/>
                  </a:lnTo>
                  <a:close/>
                </a:path>
              </a:pathLst>
            </a:custGeom>
            <a:solidFill>
              <a:srgbClr val="FFFF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object 49"/>
            <p:cNvSpPr/>
            <p:nvPr/>
          </p:nvSpPr>
          <p:spPr>
            <a:xfrm>
              <a:off x="3995801" y="2976625"/>
              <a:ext cx="314325" cy="295275"/>
            </a:xfrm>
            <a:custGeom>
              <a:avLst/>
              <a:gdLst/>
              <a:ahLst/>
              <a:cxnLst/>
              <a:rect l="l" t="t" r="r" b="b"/>
              <a:pathLst>
                <a:path w="314325" h="295275">
                  <a:moveTo>
                    <a:pt x="0" y="112775"/>
                  </a:moveTo>
                  <a:lnTo>
                    <a:pt x="120014" y="112775"/>
                  </a:lnTo>
                  <a:lnTo>
                    <a:pt x="157099" y="0"/>
                  </a:lnTo>
                  <a:lnTo>
                    <a:pt x="194183" y="112775"/>
                  </a:lnTo>
                  <a:lnTo>
                    <a:pt x="314325" y="112775"/>
                  </a:lnTo>
                  <a:lnTo>
                    <a:pt x="217170" y="182372"/>
                  </a:lnTo>
                  <a:lnTo>
                    <a:pt x="254253" y="295148"/>
                  </a:lnTo>
                  <a:lnTo>
                    <a:pt x="157099" y="225551"/>
                  </a:lnTo>
                  <a:lnTo>
                    <a:pt x="59944" y="295148"/>
                  </a:lnTo>
                  <a:lnTo>
                    <a:pt x="97027" y="182372"/>
                  </a:lnTo>
                  <a:lnTo>
                    <a:pt x="0" y="112775"/>
                  </a:lnTo>
                  <a:close/>
                </a:path>
              </a:pathLst>
            </a:custGeom>
            <a:ln w="952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object 50"/>
            <p:cNvSpPr/>
            <p:nvPr/>
          </p:nvSpPr>
          <p:spPr>
            <a:xfrm>
              <a:off x="2228850" y="4038599"/>
              <a:ext cx="490220" cy="218440"/>
            </a:xfrm>
            <a:custGeom>
              <a:avLst/>
              <a:gdLst/>
              <a:ahLst/>
              <a:cxnLst/>
              <a:rect l="l" t="t" r="r" b="b"/>
              <a:pathLst>
                <a:path w="490219" h="218439">
                  <a:moveTo>
                    <a:pt x="0" y="218439"/>
                  </a:moveTo>
                  <a:lnTo>
                    <a:pt x="489712" y="0"/>
                  </a:lnTo>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1" name="object 51"/>
            <p:cNvPicPr/>
            <p:nvPr/>
          </p:nvPicPr>
          <p:blipFill>
            <a:blip r:embed="rId27" cstate="print"/>
            <a:stretch>
              <a:fillRect/>
            </a:stretch>
          </p:blipFill>
          <p:spPr>
            <a:xfrm>
              <a:off x="1485900" y="4038536"/>
              <a:ext cx="1052512" cy="261937"/>
            </a:xfrm>
            <a:prstGeom prst="rect">
              <a:avLst/>
            </a:prstGeom>
          </p:spPr>
        </p:pic>
      </p:grpSp>
      <p:sp>
        <p:nvSpPr>
          <p:cNvPr id="52" name="object 52"/>
          <p:cNvSpPr txBox="1"/>
          <p:nvPr/>
        </p:nvSpPr>
        <p:spPr>
          <a:xfrm>
            <a:off x="1558036" y="4079557"/>
            <a:ext cx="897255" cy="1517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Vandenberg</a:t>
            </a:r>
            <a:r>
              <a:rPr kumimoji="0" sz="800" b="0" i="0" u="none" strike="noStrike" kern="0" cap="none" spc="95"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53" name="object 53"/>
          <p:cNvGrpSpPr/>
          <p:nvPr/>
        </p:nvGrpSpPr>
        <p:grpSpPr>
          <a:xfrm>
            <a:off x="3267075" y="1876425"/>
            <a:ext cx="3116580" cy="4152900"/>
            <a:chOff x="3267075" y="1876425"/>
            <a:chExt cx="3116580" cy="4152900"/>
          </a:xfrm>
        </p:grpSpPr>
        <p:sp>
          <p:nvSpPr>
            <p:cNvPr id="54" name="object 54"/>
            <p:cNvSpPr/>
            <p:nvPr/>
          </p:nvSpPr>
          <p:spPr>
            <a:xfrm>
              <a:off x="3581400" y="1885950"/>
              <a:ext cx="2792730" cy="4133850"/>
            </a:xfrm>
            <a:custGeom>
              <a:avLst/>
              <a:gdLst/>
              <a:ahLst/>
              <a:cxnLst/>
              <a:rect l="l" t="t" r="r" b="b"/>
              <a:pathLst>
                <a:path w="2792729" h="4133850">
                  <a:moveTo>
                    <a:pt x="352425" y="218439"/>
                  </a:moveTo>
                  <a:lnTo>
                    <a:pt x="842137" y="0"/>
                  </a:lnTo>
                </a:path>
                <a:path w="2792729" h="4133850">
                  <a:moveTo>
                    <a:pt x="2584069" y="294513"/>
                  </a:moveTo>
                  <a:lnTo>
                    <a:pt x="2209800" y="76200"/>
                  </a:lnTo>
                </a:path>
                <a:path w="2792729" h="4133850">
                  <a:moveTo>
                    <a:pt x="1552575" y="1085850"/>
                  </a:moveTo>
                  <a:lnTo>
                    <a:pt x="1640077" y="1301750"/>
                  </a:lnTo>
                </a:path>
                <a:path w="2792729" h="4133850">
                  <a:moveTo>
                    <a:pt x="1162050" y="2098802"/>
                  </a:moveTo>
                  <a:lnTo>
                    <a:pt x="1483233" y="1828800"/>
                  </a:lnTo>
                </a:path>
                <a:path w="2792729" h="4133850">
                  <a:moveTo>
                    <a:pt x="1990725" y="4133265"/>
                  </a:moveTo>
                  <a:lnTo>
                    <a:pt x="2480437" y="3914775"/>
                  </a:lnTo>
                </a:path>
                <a:path w="2792729" h="4133850">
                  <a:moveTo>
                    <a:pt x="2533650" y="1613280"/>
                  </a:moveTo>
                  <a:lnTo>
                    <a:pt x="2792349" y="1390650"/>
                  </a:lnTo>
                </a:path>
                <a:path w="2792729" h="4133850">
                  <a:moveTo>
                    <a:pt x="2333625" y="2990850"/>
                  </a:moveTo>
                  <a:lnTo>
                    <a:pt x="2634741" y="3026537"/>
                  </a:lnTo>
                </a:path>
                <a:path w="2792729" h="4133850">
                  <a:moveTo>
                    <a:pt x="0" y="3133090"/>
                  </a:moveTo>
                  <a:lnTo>
                    <a:pt x="489712" y="2914650"/>
                  </a:lnTo>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5" name="object 55"/>
            <p:cNvPicPr/>
            <p:nvPr/>
          </p:nvPicPr>
          <p:blipFill>
            <a:blip r:embed="rId28" cstate="print"/>
            <a:stretch>
              <a:fillRect/>
            </a:stretch>
          </p:blipFill>
          <p:spPr>
            <a:xfrm>
              <a:off x="3267075" y="1905063"/>
              <a:ext cx="1004887" cy="271335"/>
            </a:xfrm>
            <a:prstGeom prst="rect">
              <a:avLst/>
            </a:prstGeom>
          </p:spPr>
        </p:pic>
      </p:grpSp>
      <p:sp>
        <p:nvSpPr>
          <p:cNvPr id="56" name="object 56"/>
          <p:cNvSpPr txBox="1"/>
          <p:nvPr/>
        </p:nvSpPr>
        <p:spPr>
          <a:xfrm>
            <a:off x="3336925" y="1951990"/>
            <a:ext cx="858519"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Malmstrom</a:t>
            </a:r>
            <a:r>
              <a:rPr kumimoji="0" sz="800" b="0" i="0" u="none" strike="noStrike" kern="0" cap="none" spc="140"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57" name="object 57"/>
          <p:cNvGrpSpPr/>
          <p:nvPr/>
        </p:nvGrpSpPr>
        <p:grpSpPr>
          <a:xfrm>
            <a:off x="4305300" y="1762061"/>
            <a:ext cx="2319655" cy="576580"/>
            <a:chOff x="4305300" y="1762061"/>
            <a:chExt cx="2319655" cy="576580"/>
          </a:xfrm>
        </p:grpSpPr>
        <p:pic>
          <p:nvPicPr>
            <p:cNvPr id="58" name="object 58"/>
            <p:cNvPicPr/>
            <p:nvPr/>
          </p:nvPicPr>
          <p:blipFill>
            <a:blip r:embed="rId11" cstate="print"/>
            <a:stretch>
              <a:fillRect/>
            </a:stretch>
          </p:blipFill>
          <p:spPr>
            <a:xfrm>
              <a:off x="4305300" y="1762061"/>
              <a:ext cx="300037" cy="290512"/>
            </a:xfrm>
            <a:prstGeom prst="rect">
              <a:avLst/>
            </a:prstGeom>
          </p:spPr>
        </p:pic>
        <p:pic>
          <p:nvPicPr>
            <p:cNvPr id="59" name="object 59"/>
            <p:cNvPicPr/>
            <p:nvPr/>
          </p:nvPicPr>
          <p:blipFill>
            <a:blip r:embed="rId29" cstate="print"/>
            <a:stretch>
              <a:fillRect/>
            </a:stretch>
          </p:blipFill>
          <p:spPr>
            <a:xfrm>
              <a:off x="4343463" y="1800288"/>
              <a:ext cx="171450" cy="161925"/>
            </a:xfrm>
            <a:prstGeom prst="rect">
              <a:avLst/>
            </a:prstGeom>
          </p:spPr>
        </p:pic>
        <p:pic>
          <p:nvPicPr>
            <p:cNvPr id="60" name="object 60"/>
            <p:cNvPicPr/>
            <p:nvPr/>
          </p:nvPicPr>
          <p:blipFill>
            <a:blip r:embed="rId30" cstate="print"/>
            <a:stretch>
              <a:fillRect/>
            </a:stretch>
          </p:blipFill>
          <p:spPr>
            <a:xfrm>
              <a:off x="5924550" y="2066861"/>
              <a:ext cx="700087" cy="271462"/>
            </a:xfrm>
            <a:prstGeom prst="rect">
              <a:avLst/>
            </a:prstGeom>
          </p:spPr>
        </p:pic>
      </p:grpSp>
      <p:sp>
        <p:nvSpPr>
          <p:cNvPr id="61" name="object 61"/>
          <p:cNvSpPr txBox="1"/>
          <p:nvPr/>
        </p:nvSpPr>
        <p:spPr>
          <a:xfrm>
            <a:off x="5996685" y="2109470"/>
            <a:ext cx="544830"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Minot</a:t>
            </a:r>
            <a:r>
              <a:rPr kumimoji="0" sz="800" b="0" i="0" u="none" strike="noStrike" kern="0" cap="none" spc="-30"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62" name="object 62"/>
          <p:cNvGrpSpPr/>
          <p:nvPr/>
        </p:nvGrpSpPr>
        <p:grpSpPr>
          <a:xfrm>
            <a:off x="4371975" y="1847786"/>
            <a:ext cx="1605280" cy="1195705"/>
            <a:chOff x="4371975" y="1847786"/>
            <a:chExt cx="1605280" cy="1195705"/>
          </a:xfrm>
        </p:grpSpPr>
        <p:pic>
          <p:nvPicPr>
            <p:cNvPr id="63" name="object 63"/>
            <p:cNvPicPr/>
            <p:nvPr/>
          </p:nvPicPr>
          <p:blipFill>
            <a:blip r:embed="rId11" cstate="print"/>
            <a:stretch>
              <a:fillRect/>
            </a:stretch>
          </p:blipFill>
          <p:spPr>
            <a:xfrm>
              <a:off x="5676900" y="1847786"/>
              <a:ext cx="300037" cy="290512"/>
            </a:xfrm>
            <a:prstGeom prst="rect">
              <a:avLst/>
            </a:prstGeom>
          </p:spPr>
        </p:pic>
        <p:pic>
          <p:nvPicPr>
            <p:cNvPr id="64" name="object 64"/>
            <p:cNvPicPr/>
            <p:nvPr/>
          </p:nvPicPr>
          <p:blipFill>
            <a:blip r:embed="rId29" cstate="print"/>
            <a:stretch>
              <a:fillRect/>
            </a:stretch>
          </p:blipFill>
          <p:spPr>
            <a:xfrm>
              <a:off x="5715063" y="1886013"/>
              <a:ext cx="171450" cy="161925"/>
            </a:xfrm>
            <a:prstGeom prst="rect">
              <a:avLst/>
            </a:prstGeom>
          </p:spPr>
        </p:pic>
        <p:pic>
          <p:nvPicPr>
            <p:cNvPr id="65" name="object 65"/>
            <p:cNvPicPr/>
            <p:nvPr/>
          </p:nvPicPr>
          <p:blipFill>
            <a:blip r:embed="rId31" cstate="print"/>
            <a:stretch>
              <a:fillRect/>
            </a:stretch>
          </p:blipFill>
          <p:spPr>
            <a:xfrm>
              <a:off x="4371975" y="2771711"/>
              <a:ext cx="1081087" cy="271462"/>
            </a:xfrm>
            <a:prstGeom prst="rect">
              <a:avLst/>
            </a:prstGeom>
          </p:spPr>
        </p:pic>
      </p:grpSp>
      <p:sp>
        <p:nvSpPr>
          <p:cNvPr id="66" name="object 66"/>
          <p:cNvSpPr txBox="1"/>
          <p:nvPr/>
        </p:nvSpPr>
        <p:spPr>
          <a:xfrm>
            <a:off x="4449064" y="2815971"/>
            <a:ext cx="925194"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F.</a:t>
            </a:r>
            <a:r>
              <a:rPr kumimoji="0" sz="800" b="0" i="0" u="none" strike="noStrike" kern="0" cap="none" spc="95" normalizeH="0" baseline="0" noProof="0" dirty="0">
                <a:ln>
                  <a:noFill/>
                </a:ln>
                <a:solidFill>
                  <a:sysClr val="windowText" lastClr="000000"/>
                </a:solidFill>
                <a:effectLst/>
                <a:uLnTx/>
                <a:uFillTx/>
                <a:latin typeface="Verdana"/>
                <a:cs typeface="Verdana"/>
              </a:rPr>
              <a:t> </a:t>
            </a:r>
            <a:r>
              <a:rPr kumimoji="0" sz="800" b="0" i="0" u="none" strike="noStrike" kern="0" cap="none" spc="0" normalizeH="0" baseline="0" noProof="0" dirty="0">
                <a:ln>
                  <a:noFill/>
                </a:ln>
                <a:solidFill>
                  <a:sysClr val="windowText" lastClr="000000"/>
                </a:solidFill>
                <a:effectLst/>
                <a:uLnTx/>
                <a:uFillTx/>
                <a:latin typeface="Verdana"/>
                <a:cs typeface="Verdana"/>
              </a:rPr>
              <a:t>E.</a:t>
            </a:r>
            <a:r>
              <a:rPr kumimoji="0" sz="800" b="0" i="0" u="none" strike="noStrike" kern="0" cap="none" spc="5" normalizeH="0" baseline="0" noProof="0" dirty="0">
                <a:ln>
                  <a:noFill/>
                </a:ln>
                <a:solidFill>
                  <a:sysClr val="windowText" lastClr="000000"/>
                </a:solidFill>
                <a:effectLst/>
                <a:uLnTx/>
                <a:uFillTx/>
                <a:latin typeface="Verdana"/>
                <a:cs typeface="Verdana"/>
              </a:rPr>
              <a:t> </a:t>
            </a:r>
            <a:r>
              <a:rPr kumimoji="0" sz="800" b="0" i="0" u="none" strike="noStrike" kern="0" cap="none" spc="0" normalizeH="0" baseline="0" noProof="0" dirty="0">
                <a:ln>
                  <a:noFill/>
                </a:ln>
                <a:solidFill>
                  <a:sysClr val="windowText" lastClr="000000"/>
                </a:solidFill>
                <a:effectLst/>
                <a:uLnTx/>
                <a:uFillTx/>
                <a:latin typeface="Verdana"/>
                <a:cs typeface="Verdana"/>
              </a:rPr>
              <a:t>Warren</a:t>
            </a:r>
            <a:r>
              <a:rPr kumimoji="0" sz="800" b="0" i="0" u="none" strike="noStrike" kern="0" cap="none" spc="5"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67" name="object 67"/>
          <p:cNvGrpSpPr/>
          <p:nvPr/>
        </p:nvGrpSpPr>
        <p:grpSpPr>
          <a:xfrm>
            <a:off x="4200525" y="3076511"/>
            <a:ext cx="1186180" cy="1090930"/>
            <a:chOff x="4200525" y="3076511"/>
            <a:chExt cx="1186180" cy="1090930"/>
          </a:xfrm>
        </p:grpSpPr>
        <p:pic>
          <p:nvPicPr>
            <p:cNvPr id="68" name="object 68"/>
            <p:cNvPicPr/>
            <p:nvPr/>
          </p:nvPicPr>
          <p:blipFill>
            <a:blip r:embed="rId32" cstate="print"/>
            <a:stretch>
              <a:fillRect/>
            </a:stretch>
          </p:blipFill>
          <p:spPr>
            <a:xfrm>
              <a:off x="5095875" y="3076511"/>
              <a:ext cx="290512" cy="290512"/>
            </a:xfrm>
            <a:prstGeom prst="rect">
              <a:avLst/>
            </a:prstGeom>
          </p:spPr>
        </p:pic>
        <p:pic>
          <p:nvPicPr>
            <p:cNvPr id="69" name="object 69"/>
            <p:cNvPicPr/>
            <p:nvPr/>
          </p:nvPicPr>
          <p:blipFill>
            <a:blip r:embed="rId33" cstate="print"/>
            <a:stretch>
              <a:fillRect/>
            </a:stretch>
          </p:blipFill>
          <p:spPr>
            <a:xfrm>
              <a:off x="5134038" y="3114738"/>
              <a:ext cx="161925" cy="161925"/>
            </a:xfrm>
            <a:prstGeom prst="rect">
              <a:avLst/>
            </a:prstGeom>
          </p:spPr>
        </p:pic>
        <p:pic>
          <p:nvPicPr>
            <p:cNvPr id="70" name="object 70"/>
            <p:cNvPicPr/>
            <p:nvPr/>
          </p:nvPicPr>
          <p:blipFill>
            <a:blip r:embed="rId34" cstate="print"/>
            <a:stretch>
              <a:fillRect/>
            </a:stretch>
          </p:blipFill>
          <p:spPr>
            <a:xfrm>
              <a:off x="4200525" y="3895661"/>
              <a:ext cx="881062" cy="271462"/>
            </a:xfrm>
            <a:prstGeom prst="rect">
              <a:avLst/>
            </a:prstGeom>
          </p:spPr>
        </p:pic>
      </p:grpSp>
      <p:sp>
        <p:nvSpPr>
          <p:cNvPr id="71" name="object 71"/>
          <p:cNvSpPr txBox="1"/>
          <p:nvPr/>
        </p:nvSpPr>
        <p:spPr>
          <a:xfrm>
            <a:off x="4276725" y="3941445"/>
            <a:ext cx="734695"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Peterson</a:t>
            </a:r>
            <a:r>
              <a:rPr kumimoji="0" sz="800" b="0" i="0" u="none" strike="noStrike" kern="0" cap="none" spc="165"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72" name="object 72"/>
          <p:cNvGrpSpPr/>
          <p:nvPr/>
        </p:nvGrpSpPr>
        <p:grpSpPr>
          <a:xfrm>
            <a:off x="2733675" y="3590861"/>
            <a:ext cx="2500630" cy="1624330"/>
            <a:chOff x="2733675" y="3590861"/>
            <a:chExt cx="2500630" cy="1624330"/>
          </a:xfrm>
        </p:grpSpPr>
        <p:pic>
          <p:nvPicPr>
            <p:cNvPr id="73" name="object 73"/>
            <p:cNvPicPr/>
            <p:nvPr/>
          </p:nvPicPr>
          <p:blipFill>
            <a:blip r:embed="rId35" cstate="print"/>
            <a:stretch>
              <a:fillRect/>
            </a:stretch>
          </p:blipFill>
          <p:spPr>
            <a:xfrm>
              <a:off x="4933950" y="3590861"/>
              <a:ext cx="300037" cy="300037"/>
            </a:xfrm>
            <a:prstGeom prst="rect">
              <a:avLst/>
            </a:prstGeom>
          </p:spPr>
        </p:pic>
        <p:pic>
          <p:nvPicPr>
            <p:cNvPr id="74" name="object 74"/>
            <p:cNvPicPr/>
            <p:nvPr/>
          </p:nvPicPr>
          <p:blipFill>
            <a:blip r:embed="rId36" cstate="print"/>
            <a:stretch>
              <a:fillRect/>
            </a:stretch>
          </p:blipFill>
          <p:spPr>
            <a:xfrm>
              <a:off x="4972113" y="3629088"/>
              <a:ext cx="171450" cy="171450"/>
            </a:xfrm>
            <a:prstGeom prst="rect">
              <a:avLst/>
            </a:prstGeom>
          </p:spPr>
        </p:pic>
        <p:sp>
          <p:nvSpPr>
            <p:cNvPr id="75" name="object 75"/>
            <p:cNvSpPr/>
            <p:nvPr/>
          </p:nvSpPr>
          <p:spPr>
            <a:xfrm>
              <a:off x="2795651" y="4967350"/>
              <a:ext cx="1076325" cy="200025"/>
            </a:xfrm>
            <a:custGeom>
              <a:avLst/>
              <a:gdLst/>
              <a:ahLst/>
              <a:cxnLst/>
              <a:rect l="l" t="t" r="r" b="b"/>
              <a:pathLst>
                <a:path w="1076325" h="200025">
                  <a:moveTo>
                    <a:pt x="1042924" y="0"/>
                  </a:moveTo>
                  <a:lnTo>
                    <a:pt x="33274" y="0"/>
                  </a:lnTo>
                  <a:lnTo>
                    <a:pt x="20306" y="2609"/>
                  </a:lnTo>
                  <a:lnTo>
                    <a:pt x="9731" y="9731"/>
                  </a:lnTo>
                  <a:lnTo>
                    <a:pt x="2609" y="20306"/>
                  </a:lnTo>
                  <a:lnTo>
                    <a:pt x="0" y="33274"/>
                  </a:lnTo>
                  <a:lnTo>
                    <a:pt x="0" y="166624"/>
                  </a:lnTo>
                  <a:lnTo>
                    <a:pt x="2609" y="179611"/>
                  </a:lnTo>
                  <a:lnTo>
                    <a:pt x="9731" y="190230"/>
                  </a:lnTo>
                  <a:lnTo>
                    <a:pt x="20306" y="197395"/>
                  </a:lnTo>
                  <a:lnTo>
                    <a:pt x="33274" y="200025"/>
                  </a:lnTo>
                  <a:lnTo>
                    <a:pt x="1042924" y="200025"/>
                  </a:lnTo>
                  <a:lnTo>
                    <a:pt x="1055911" y="197395"/>
                  </a:lnTo>
                  <a:lnTo>
                    <a:pt x="1066530" y="190230"/>
                  </a:lnTo>
                  <a:lnTo>
                    <a:pt x="1073695" y="179611"/>
                  </a:lnTo>
                  <a:lnTo>
                    <a:pt x="1076325" y="166624"/>
                  </a:lnTo>
                  <a:lnTo>
                    <a:pt x="1076325" y="33274"/>
                  </a:lnTo>
                  <a:lnTo>
                    <a:pt x="1073695" y="20306"/>
                  </a:lnTo>
                  <a:lnTo>
                    <a:pt x="1066530" y="9731"/>
                  </a:lnTo>
                  <a:lnTo>
                    <a:pt x="1055911" y="2609"/>
                  </a:lnTo>
                  <a:lnTo>
                    <a:pt x="1042924" y="0"/>
                  </a:lnTo>
                  <a:close/>
                </a:path>
              </a:pathLst>
            </a:custGeom>
            <a:solidFill>
              <a:srgbClr val="BEBEB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object 76"/>
            <p:cNvSpPr/>
            <p:nvPr/>
          </p:nvSpPr>
          <p:spPr>
            <a:xfrm>
              <a:off x="2795651" y="4967350"/>
              <a:ext cx="1076325" cy="200025"/>
            </a:xfrm>
            <a:custGeom>
              <a:avLst/>
              <a:gdLst/>
              <a:ahLst/>
              <a:cxnLst/>
              <a:rect l="l" t="t" r="r" b="b"/>
              <a:pathLst>
                <a:path w="1076325" h="200025">
                  <a:moveTo>
                    <a:pt x="0" y="33274"/>
                  </a:moveTo>
                  <a:lnTo>
                    <a:pt x="2609" y="20306"/>
                  </a:lnTo>
                  <a:lnTo>
                    <a:pt x="9731" y="9731"/>
                  </a:lnTo>
                  <a:lnTo>
                    <a:pt x="20306" y="2609"/>
                  </a:lnTo>
                  <a:lnTo>
                    <a:pt x="33274" y="0"/>
                  </a:lnTo>
                  <a:lnTo>
                    <a:pt x="1042924" y="0"/>
                  </a:lnTo>
                  <a:lnTo>
                    <a:pt x="1055911" y="2609"/>
                  </a:lnTo>
                  <a:lnTo>
                    <a:pt x="1066530" y="9731"/>
                  </a:lnTo>
                  <a:lnTo>
                    <a:pt x="1073695" y="20306"/>
                  </a:lnTo>
                  <a:lnTo>
                    <a:pt x="1076325" y="33274"/>
                  </a:lnTo>
                  <a:lnTo>
                    <a:pt x="1076325" y="166624"/>
                  </a:lnTo>
                  <a:lnTo>
                    <a:pt x="1073695" y="179611"/>
                  </a:lnTo>
                  <a:lnTo>
                    <a:pt x="1066530" y="190230"/>
                  </a:lnTo>
                  <a:lnTo>
                    <a:pt x="1055911" y="197395"/>
                  </a:lnTo>
                  <a:lnTo>
                    <a:pt x="1042924" y="200025"/>
                  </a:lnTo>
                  <a:lnTo>
                    <a:pt x="33274" y="200025"/>
                  </a:lnTo>
                  <a:lnTo>
                    <a:pt x="20306" y="197395"/>
                  </a:lnTo>
                  <a:lnTo>
                    <a:pt x="9731" y="190230"/>
                  </a:lnTo>
                  <a:lnTo>
                    <a:pt x="2609" y="179611"/>
                  </a:lnTo>
                  <a:lnTo>
                    <a:pt x="0" y="166624"/>
                  </a:lnTo>
                  <a:lnTo>
                    <a:pt x="0" y="33274"/>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77" name="object 77"/>
            <p:cNvPicPr/>
            <p:nvPr/>
          </p:nvPicPr>
          <p:blipFill>
            <a:blip r:embed="rId37" cstate="print"/>
            <a:stretch>
              <a:fillRect/>
            </a:stretch>
          </p:blipFill>
          <p:spPr>
            <a:xfrm>
              <a:off x="2733675" y="4952936"/>
              <a:ext cx="481012" cy="261937"/>
            </a:xfrm>
            <a:prstGeom prst="rect">
              <a:avLst/>
            </a:prstGeom>
          </p:spPr>
        </p:pic>
        <p:pic>
          <p:nvPicPr>
            <p:cNvPr id="78" name="object 78"/>
            <p:cNvPicPr/>
            <p:nvPr/>
          </p:nvPicPr>
          <p:blipFill>
            <a:blip r:embed="rId38" cstate="print"/>
            <a:stretch>
              <a:fillRect/>
            </a:stretch>
          </p:blipFill>
          <p:spPr>
            <a:xfrm>
              <a:off x="3038475" y="4952936"/>
              <a:ext cx="223837" cy="261937"/>
            </a:xfrm>
            <a:prstGeom prst="rect">
              <a:avLst/>
            </a:prstGeom>
          </p:spPr>
        </p:pic>
        <p:pic>
          <p:nvPicPr>
            <p:cNvPr id="79" name="object 79"/>
            <p:cNvPicPr/>
            <p:nvPr/>
          </p:nvPicPr>
          <p:blipFill>
            <a:blip r:embed="rId39" cstate="print"/>
            <a:stretch>
              <a:fillRect/>
            </a:stretch>
          </p:blipFill>
          <p:spPr>
            <a:xfrm>
              <a:off x="3086100" y="4952936"/>
              <a:ext cx="852487" cy="261937"/>
            </a:xfrm>
            <a:prstGeom prst="rect">
              <a:avLst/>
            </a:prstGeom>
          </p:spPr>
        </p:pic>
      </p:grpSp>
      <p:sp>
        <p:nvSpPr>
          <p:cNvPr id="80" name="object 80"/>
          <p:cNvSpPr txBox="1"/>
          <p:nvPr/>
        </p:nvSpPr>
        <p:spPr>
          <a:xfrm>
            <a:off x="2805176" y="4995545"/>
            <a:ext cx="1059180"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Davis-Monthan</a:t>
            </a:r>
            <a:r>
              <a:rPr kumimoji="0" sz="800" b="0" i="0" u="none" strike="noStrike" kern="0" cap="none" spc="160"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81" name="object 81"/>
          <p:cNvGrpSpPr/>
          <p:nvPr/>
        </p:nvGrpSpPr>
        <p:grpSpPr>
          <a:xfrm>
            <a:off x="3952875" y="4686236"/>
            <a:ext cx="1881505" cy="1443355"/>
            <a:chOff x="3952875" y="4686236"/>
            <a:chExt cx="1881505" cy="1443355"/>
          </a:xfrm>
        </p:grpSpPr>
        <p:pic>
          <p:nvPicPr>
            <p:cNvPr id="82" name="object 82"/>
            <p:cNvPicPr/>
            <p:nvPr/>
          </p:nvPicPr>
          <p:blipFill>
            <a:blip r:embed="rId35" cstate="print"/>
            <a:stretch>
              <a:fillRect/>
            </a:stretch>
          </p:blipFill>
          <p:spPr>
            <a:xfrm>
              <a:off x="3952875" y="4686236"/>
              <a:ext cx="300037" cy="300037"/>
            </a:xfrm>
            <a:prstGeom prst="rect">
              <a:avLst/>
            </a:prstGeom>
          </p:spPr>
        </p:pic>
        <p:pic>
          <p:nvPicPr>
            <p:cNvPr id="83" name="object 83"/>
            <p:cNvPicPr/>
            <p:nvPr/>
          </p:nvPicPr>
          <p:blipFill>
            <a:blip r:embed="rId40" cstate="print"/>
            <a:stretch>
              <a:fillRect/>
            </a:stretch>
          </p:blipFill>
          <p:spPr>
            <a:xfrm>
              <a:off x="3991038" y="4724463"/>
              <a:ext cx="171450" cy="171450"/>
            </a:xfrm>
            <a:prstGeom prst="rect">
              <a:avLst/>
            </a:prstGeom>
          </p:spPr>
        </p:pic>
        <p:pic>
          <p:nvPicPr>
            <p:cNvPr id="84" name="object 84"/>
            <p:cNvPicPr/>
            <p:nvPr/>
          </p:nvPicPr>
          <p:blipFill>
            <a:blip r:embed="rId41" cstate="print"/>
            <a:stretch>
              <a:fillRect/>
            </a:stretch>
          </p:blipFill>
          <p:spPr>
            <a:xfrm>
              <a:off x="4914900" y="5857874"/>
              <a:ext cx="919162" cy="271462"/>
            </a:xfrm>
            <a:prstGeom prst="rect">
              <a:avLst/>
            </a:prstGeom>
          </p:spPr>
        </p:pic>
      </p:grpSp>
      <p:sp>
        <p:nvSpPr>
          <p:cNvPr id="85" name="object 85"/>
          <p:cNvSpPr txBox="1"/>
          <p:nvPr/>
        </p:nvSpPr>
        <p:spPr>
          <a:xfrm>
            <a:off x="4992751" y="5906452"/>
            <a:ext cx="763270" cy="1517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Randolph</a:t>
            </a:r>
            <a:r>
              <a:rPr kumimoji="0" sz="800" b="0" i="0" u="none" strike="noStrike" kern="0" cap="none" spc="130"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86" name="object 86"/>
          <p:cNvGrpSpPr/>
          <p:nvPr/>
        </p:nvGrpSpPr>
        <p:grpSpPr>
          <a:xfrm>
            <a:off x="5619813" y="3428936"/>
            <a:ext cx="752475" cy="2548255"/>
            <a:chOff x="5619813" y="3428936"/>
            <a:chExt cx="752475" cy="2548255"/>
          </a:xfrm>
        </p:grpSpPr>
        <p:pic>
          <p:nvPicPr>
            <p:cNvPr id="87" name="object 87"/>
            <p:cNvPicPr/>
            <p:nvPr/>
          </p:nvPicPr>
          <p:blipFill>
            <a:blip r:embed="rId11" cstate="print"/>
            <a:stretch>
              <a:fillRect/>
            </a:stretch>
          </p:blipFill>
          <p:spPr>
            <a:xfrm>
              <a:off x="5934075" y="5686425"/>
              <a:ext cx="300037" cy="290512"/>
            </a:xfrm>
            <a:prstGeom prst="rect">
              <a:avLst/>
            </a:prstGeom>
          </p:spPr>
        </p:pic>
        <p:pic>
          <p:nvPicPr>
            <p:cNvPr id="88" name="object 88"/>
            <p:cNvPicPr/>
            <p:nvPr/>
          </p:nvPicPr>
          <p:blipFill>
            <a:blip r:embed="rId42" cstate="print"/>
            <a:stretch>
              <a:fillRect/>
            </a:stretch>
          </p:blipFill>
          <p:spPr>
            <a:xfrm>
              <a:off x="5972238" y="5724525"/>
              <a:ext cx="171450" cy="161925"/>
            </a:xfrm>
            <a:prstGeom prst="rect">
              <a:avLst/>
            </a:prstGeom>
          </p:spPr>
        </p:pic>
        <p:pic>
          <p:nvPicPr>
            <p:cNvPr id="89" name="object 89"/>
            <p:cNvPicPr/>
            <p:nvPr/>
          </p:nvPicPr>
          <p:blipFill>
            <a:blip r:embed="rId43" cstate="print"/>
            <a:stretch>
              <a:fillRect/>
            </a:stretch>
          </p:blipFill>
          <p:spPr>
            <a:xfrm>
              <a:off x="5619813" y="3428936"/>
              <a:ext cx="752475" cy="271462"/>
            </a:xfrm>
            <a:prstGeom prst="rect">
              <a:avLst/>
            </a:prstGeom>
          </p:spPr>
        </p:pic>
      </p:grpSp>
      <p:sp>
        <p:nvSpPr>
          <p:cNvPr id="90" name="object 90"/>
          <p:cNvSpPr txBox="1"/>
          <p:nvPr/>
        </p:nvSpPr>
        <p:spPr>
          <a:xfrm>
            <a:off x="5717540" y="3477259"/>
            <a:ext cx="563880"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Offutt</a:t>
            </a:r>
            <a:r>
              <a:rPr kumimoji="0" sz="800" b="0" i="0" u="none" strike="noStrike" kern="0" cap="none" spc="-15"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91" name="object 91"/>
          <p:cNvGrpSpPr/>
          <p:nvPr/>
        </p:nvGrpSpPr>
        <p:grpSpPr>
          <a:xfrm>
            <a:off x="5343525" y="4733861"/>
            <a:ext cx="1033780" cy="357505"/>
            <a:chOff x="5343525" y="4733861"/>
            <a:chExt cx="1033780" cy="357505"/>
          </a:xfrm>
        </p:grpSpPr>
        <p:pic>
          <p:nvPicPr>
            <p:cNvPr id="92" name="object 92"/>
            <p:cNvPicPr/>
            <p:nvPr/>
          </p:nvPicPr>
          <p:blipFill>
            <a:blip r:embed="rId11" cstate="print"/>
            <a:stretch>
              <a:fillRect/>
            </a:stretch>
          </p:blipFill>
          <p:spPr>
            <a:xfrm>
              <a:off x="6076950" y="4800536"/>
              <a:ext cx="300037" cy="290512"/>
            </a:xfrm>
            <a:prstGeom prst="rect">
              <a:avLst/>
            </a:prstGeom>
          </p:spPr>
        </p:pic>
        <p:pic>
          <p:nvPicPr>
            <p:cNvPr id="93" name="object 93"/>
            <p:cNvPicPr/>
            <p:nvPr/>
          </p:nvPicPr>
          <p:blipFill>
            <a:blip r:embed="rId44" cstate="print"/>
            <a:stretch>
              <a:fillRect/>
            </a:stretch>
          </p:blipFill>
          <p:spPr>
            <a:xfrm>
              <a:off x="6115113" y="4838763"/>
              <a:ext cx="171450" cy="161925"/>
            </a:xfrm>
            <a:prstGeom prst="rect">
              <a:avLst/>
            </a:prstGeom>
          </p:spPr>
        </p:pic>
        <p:pic>
          <p:nvPicPr>
            <p:cNvPr id="94" name="object 94"/>
            <p:cNvPicPr/>
            <p:nvPr/>
          </p:nvPicPr>
          <p:blipFill>
            <a:blip r:embed="rId45" cstate="print"/>
            <a:stretch>
              <a:fillRect/>
            </a:stretch>
          </p:blipFill>
          <p:spPr>
            <a:xfrm>
              <a:off x="5343525" y="4733861"/>
              <a:ext cx="738187" cy="271462"/>
            </a:xfrm>
            <a:prstGeom prst="rect">
              <a:avLst/>
            </a:prstGeom>
          </p:spPr>
        </p:pic>
      </p:grpSp>
      <p:sp>
        <p:nvSpPr>
          <p:cNvPr id="95" name="object 95"/>
          <p:cNvSpPr txBox="1"/>
          <p:nvPr/>
        </p:nvSpPr>
        <p:spPr>
          <a:xfrm>
            <a:off x="5419471" y="4777168"/>
            <a:ext cx="586740" cy="1517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Fort</a:t>
            </a:r>
            <a:r>
              <a:rPr kumimoji="0" sz="800" b="0" i="0" u="none" strike="noStrike" kern="0" cap="none" spc="-30" normalizeH="0" baseline="0" noProof="0" dirty="0">
                <a:ln>
                  <a:noFill/>
                </a:ln>
                <a:solidFill>
                  <a:sysClr val="windowText" lastClr="000000"/>
                </a:solidFill>
                <a:effectLst/>
                <a:uLnTx/>
                <a:uFillTx/>
                <a:latin typeface="Verdana"/>
                <a:cs typeface="Verdana"/>
              </a:rPr>
              <a:t> </a:t>
            </a:r>
            <a:r>
              <a:rPr kumimoji="0" sz="800" b="0" i="0" u="none" strike="noStrike" kern="0" cap="none" spc="-10" normalizeH="0" baseline="0" noProof="0" dirty="0">
                <a:ln>
                  <a:noFill/>
                </a:ln>
                <a:solidFill>
                  <a:sysClr val="windowText" lastClr="000000"/>
                </a:solidFill>
                <a:effectLst/>
                <a:uLnTx/>
                <a:uFillTx/>
                <a:latin typeface="Verdana"/>
                <a:cs typeface="Verdana"/>
              </a:rPr>
              <a:t>Worth</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96" name="object 96"/>
          <p:cNvGrpSpPr/>
          <p:nvPr/>
        </p:nvGrpSpPr>
        <p:grpSpPr>
          <a:xfrm>
            <a:off x="8439150" y="2409761"/>
            <a:ext cx="2291080" cy="3276600"/>
            <a:chOff x="8439150" y="2409761"/>
            <a:chExt cx="2291080" cy="3276600"/>
          </a:xfrm>
        </p:grpSpPr>
        <p:sp>
          <p:nvSpPr>
            <p:cNvPr id="97" name="object 97"/>
            <p:cNvSpPr/>
            <p:nvPr/>
          </p:nvSpPr>
          <p:spPr>
            <a:xfrm>
              <a:off x="8448675" y="2505074"/>
              <a:ext cx="1853564" cy="3171825"/>
            </a:xfrm>
            <a:custGeom>
              <a:avLst/>
              <a:gdLst/>
              <a:ahLst/>
              <a:cxnLst/>
              <a:rect l="l" t="t" r="r" b="b"/>
              <a:pathLst>
                <a:path w="1853565" h="3171825">
                  <a:moveTo>
                    <a:pt x="1476375" y="136525"/>
                  </a:moveTo>
                  <a:lnTo>
                    <a:pt x="1853310" y="0"/>
                  </a:lnTo>
                </a:path>
                <a:path w="1853565" h="3171825">
                  <a:moveTo>
                    <a:pt x="0" y="3152775"/>
                  </a:moveTo>
                  <a:lnTo>
                    <a:pt x="442086" y="3166694"/>
                  </a:lnTo>
                </a:path>
                <a:path w="1853565" h="3171825">
                  <a:moveTo>
                    <a:pt x="657225" y="3171240"/>
                  </a:moveTo>
                  <a:lnTo>
                    <a:pt x="1146936" y="2952750"/>
                  </a:lnTo>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98" name="object 98"/>
            <p:cNvPicPr/>
            <p:nvPr/>
          </p:nvPicPr>
          <p:blipFill>
            <a:blip r:embed="rId46" cstate="print"/>
            <a:stretch>
              <a:fillRect/>
            </a:stretch>
          </p:blipFill>
          <p:spPr>
            <a:xfrm>
              <a:off x="9810750" y="2524061"/>
              <a:ext cx="290512" cy="300037"/>
            </a:xfrm>
            <a:prstGeom prst="rect">
              <a:avLst/>
            </a:prstGeom>
          </p:spPr>
        </p:pic>
        <p:pic>
          <p:nvPicPr>
            <p:cNvPr id="99" name="object 99"/>
            <p:cNvPicPr/>
            <p:nvPr/>
          </p:nvPicPr>
          <p:blipFill>
            <a:blip r:embed="rId47" cstate="print"/>
            <a:stretch>
              <a:fillRect/>
            </a:stretch>
          </p:blipFill>
          <p:spPr>
            <a:xfrm>
              <a:off x="9848913" y="2562288"/>
              <a:ext cx="161925" cy="171450"/>
            </a:xfrm>
            <a:prstGeom prst="rect">
              <a:avLst/>
            </a:prstGeom>
          </p:spPr>
        </p:pic>
        <p:pic>
          <p:nvPicPr>
            <p:cNvPr id="100" name="object 100"/>
            <p:cNvPicPr/>
            <p:nvPr/>
          </p:nvPicPr>
          <p:blipFill>
            <a:blip r:embed="rId48" cstate="print"/>
            <a:stretch>
              <a:fillRect/>
            </a:stretch>
          </p:blipFill>
          <p:spPr>
            <a:xfrm>
              <a:off x="10182225" y="2409761"/>
              <a:ext cx="547687" cy="271462"/>
            </a:xfrm>
            <a:prstGeom prst="rect">
              <a:avLst/>
            </a:prstGeom>
          </p:spPr>
        </p:pic>
      </p:grpSp>
      <p:sp>
        <p:nvSpPr>
          <p:cNvPr id="101" name="object 101"/>
          <p:cNvSpPr txBox="1"/>
          <p:nvPr/>
        </p:nvSpPr>
        <p:spPr>
          <a:xfrm>
            <a:off x="10264140" y="2456116"/>
            <a:ext cx="396875" cy="1517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10" normalizeH="0" baseline="0" noProof="0" dirty="0">
                <a:ln>
                  <a:noFill/>
                </a:ln>
                <a:solidFill>
                  <a:sysClr val="windowText" lastClr="000000"/>
                </a:solidFill>
                <a:effectLst/>
                <a:uLnTx/>
                <a:uFillTx/>
                <a:latin typeface="Verdana"/>
                <a:cs typeface="Verdana"/>
              </a:rPr>
              <a:t>Boston</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pic>
        <p:nvPicPr>
          <p:cNvPr id="102" name="object 102"/>
          <p:cNvPicPr/>
          <p:nvPr/>
        </p:nvPicPr>
        <p:blipFill>
          <a:blip r:embed="rId49" cstate="print"/>
          <a:stretch>
            <a:fillRect/>
          </a:stretch>
        </p:blipFill>
        <p:spPr>
          <a:xfrm>
            <a:off x="8029575" y="5514975"/>
            <a:ext cx="604837" cy="271462"/>
          </a:xfrm>
          <a:prstGeom prst="rect">
            <a:avLst/>
          </a:prstGeom>
        </p:spPr>
      </p:pic>
      <p:sp>
        <p:nvSpPr>
          <p:cNvPr id="103" name="object 103"/>
          <p:cNvSpPr txBox="1"/>
          <p:nvPr/>
        </p:nvSpPr>
        <p:spPr>
          <a:xfrm>
            <a:off x="8103234" y="5563234"/>
            <a:ext cx="450215"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10" normalizeH="0" baseline="0" noProof="0" dirty="0">
                <a:ln>
                  <a:noFill/>
                </a:ln>
                <a:solidFill>
                  <a:sysClr val="windowText" lastClr="000000"/>
                </a:solidFill>
                <a:effectLst/>
                <a:uLnTx/>
                <a:uFillTx/>
                <a:latin typeface="Verdana"/>
                <a:cs typeface="Verdana"/>
              </a:rPr>
              <a:t>Orlando</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104" name="object 104"/>
          <p:cNvGrpSpPr/>
          <p:nvPr/>
        </p:nvGrpSpPr>
        <p:grpSpPr>
          <a:xfrm>
            <a:off x="8772525" y="5410200"/>
            <a:ext cx="1338580" cy="452755"/>
            <a:chOff x="8772525" y="5410200"/>
            <a:chExt cx="1338580" cy="452755"/>
          </a:xfrm>
        </p:grpSpPr>
        <p:pic>
          <p:nvPicPr>
            <p:cNvPr id="105" name="object 105"/>
            <p:cNvPicPr/>
            <p:nvPr/>
          </p:nvPicPr>
          <p:blipFill>
            <a:blip r:embed="rId35" cstate="print"/>
            <a:stretch>
              <a:fillRect/>
            </a:stretch>
          </p:blipFill>
          <p:spPr>
            <a:xfrm>
              <a:off x="8772525" y="5562600"/>
              <a:ext cx="300037" cy="300037"/>
            </a:xfrm>
            <a:prstGeom prst="rect">
              <a:avLst/>
            </a:prstGeom>
          </p:spPr>
        </p:pic>
        <p:pic>
          <p:nvPicPr>
            <p:cNvPr id="106" name="object 106"/>
            <p:cNvPicPr/>
            <p:nvPr/>
          </p:nvPicPr>
          <p:blipFill>
            <a:blip r:embed="rId50" cstate="print"/>
            <a:stretch>
              <a:fillRect/>
            </a:stretch>
          </p:blipFill>
          <p:spPr>
            <a:xfrm>
              <a:off x="8810688" y="5600700"/>
              <a:ext cx="171450" cy="171450"/>
            </a:xfrm>
            <a:prstGeom prst="rect">
              <a:avLst/>
            </a:prstGeom>
          </p:spPr>
        </p:pic>
        <p:pic>
          <p:nvPicPr>
            <p:cNvPr id="107" name="object 107"/>
            <p:cNvPicPr/>
            <p:nvPr/>
          </p:nvPicPr>
          <p:blipFill>
            <a:blip r:embed="rId11" cstate="print"/>
            <a:stretch>
              <a:fillRect/>
            </a:stretch>
          </p:blipFill>
          <p:spPr>
            <a:xfrm>
              <a:off x="8982075" y="5562600"/>
              <a:ext cx="300037" cy="290512"/>
            </a:xfrm>
            <a:prstGeom prst="rect">
              <a:avLst/>
            </a:prstGeom>
          </p:spPr>
        </p:pic>
        <p:pic>
          <p:nvPicPr>
            <p:cNvPr id="108" name="object 108"/>
            <p:cNvPicPr/>
            <p:nvPr/>
          </p:nvPicPr>
          <p:blipFill>
            <a:blip r:embed="rId51" cstate="print"/>
            <a:stretch>
              <a:fillRect/>
            </a:stretch>
          </p:blipFill>
          <p:spPr>
            <a:xfrm>
              <a:off x="9020238" y="5600700"/>
              <a:ext cx="171450" cy="161925"/>
            </a:xfrm>
            <a:prstGeom prst="rect">
              <a:avLst/>
            </a:prstGeom>
          </p:spPr>
        </p:pic>
        <p:pic>
          <p:nvPicPr>
            <p:cNvPr id="109" name="object 109"/>
            <p:cNvPicPr/>
            <p:nvPr/>
          </p:nvPicPr>
          <p:blipFill>
            <a:blip r:embed="rId52" cstate="print"/>
            <a:stretch>
              <a:fillRect/>
            </a:stretch>
          </p:blipFill>
          <p:spPr>
            <a:xfrm>
              <a:off x="9324975" y="5410200"/>
              <a:ext cx="785812" cy="271462"/>
            </a:xfrm>
            <a:prstGeom prst="rect">
              <a:avLst/>
            </a:prstGeom>
          </p:spPr>
        </p:pic>
      </p:grpSp>
      <p:sp>
        <p:nvSpPr>
          <p:cNvPr id="110" name="object 110"/>
          <p:cNvSpPr txBox="1"/>
          <p:nvPr/>
        </p:nvSpPr>
        <p:spPr>
          <a:xfrm>
            <a:off x="9404731" y="5457507"/>
            <a:ext cx="632460" cy="1517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Verdana"/>
                <a:cs typeface="Verdana"/>
              </a:rPr>
              <a:t>Patrick</a:t>
            </a:r>
            <a:r>
              <a:rPr kumimoji="0" sz="800" b="0" i="0" u="none" strike="noStrike" kern="0" cap="none" spc="110" normalizeH="0" baseline="0" noProof="0" dirty="0">
                <a:ln>
                  <a:noFill/>
                </a:ln>
                <a:solidFill>
                  <a:sysClr val="windowText" lastClr="000000"/>
                </a:solidFill>
                <a:effectLst/>
                <a:uLnTx/>
                <a:uFillTx/>
                <a:latin typeface="Verdana"/>
                <a:cs typeface="Verdana"/>
              </a:rPr>
              <a:t> </a:t>
            </a:r>
            <a:r>
              <a:rPr kumimoji="0" sz="800" b="0" i="0" u="none" strike="noStrike" kern="0" cap="none" spc="-25" normalizeH="0" baseline="0" noProof="0" dirty="0">
                <a:ln>
                  <a:noFill/>
                </a:ln>
                <a:solidFill>
                  <a:sysClr val="windowText" lastClr="000000"/>
                </a:solidFill>
                <a:effectLst/>
                <a:uLnTx/>
                <a:uFillTx/>
                <a:latin typeface="Verdana"/>
                <a:cs typeface="Verdana"/>
              </a:rPr>
              <a:t>AFB</a:t>
            </a:r>
            <a:endParaRPr kumimoji="0" sz="800" b="0" i="0" u="none" strike="noStrike" kern="0" cap="none" spc="0" normalizeH="0" baseline="0" noProof="0">
              <a:ln>
                <a:noFill/>
              </a:ln>
              <a:solidFill>
                <a:sysClr val="windowText" lastClr="000000"/>
              </a:solidFill>
              <a:effectLst/>
              <a:uLnTx/>
              <a:uFillTx/>
              <a:latin typeface="Verdana"/>
              <a:cs typeface="Verdana"/>
            </a:endParaRPr>
          </a:p>
        </p:txBody>
      </p:sp>
      <p:grpSp>
        <p:nvGrpSpPr>
          <p:cNvPr id="111" name="object 111"/>
          <p:cNvGrpSpPr/>
          <p:nvPr/>
        </p:nvGrpSpPr>
        <p:grpSpPr>
          <a:xfrm>
            <a:off x="2697718" y="3009836"/>
            <a:ext cx="9471025" cy="3072130"/>
            <a:chOff x="2697718" y="3009836"/>
            <a:chExt cx="9471025" cy="3072130"/>
          </a:xfrm>
        </p:grpSpPr>
        <p:pic>
          <p:nvPicPr>
            <p:cNvPr id="112" name="object 112"/>
            <p:cNvPicPr/>
            <p:nvPr/>
          </p:nvPicPr>
          <p:blipFill>
            <a:blip r:embed="rId53" cstate="print"/>
            <a:stretch>
              <a:fillRect/>
            </a:stretch>
          </p:blipFill>
          <p:spPr>
            <a:xfrm>
              <a:off x="2697718" y="3945143"/>
              <a:ext cx="158369" cy="159004"/>
            </a:xfrm>
            <a:prstGeom prst="rect">
              <a:avLst/>
            </a:prstGeom>
          </p:spPr>
        </p:pic>
        <p:pic>
          <p:nvPicPr>
            <p:cNvPr id="113" name="object 113"/>
            <p:cNvPicPr/>
            <p:nvPr/>
          </p:nvPicPr>
          <p:blipFill>
            <a:blip r:embed="rId54" cstate="print"/>
            <a:stretch>
              <a:fillRect/>
            </a:stretch>
          </p:blipFill>
          <p:spPr>
            <a:xfrm>
              <a:off x="10182224" y="3009836"/>
              <a:ext cx="1986026" cy="3071876"/>
            </a:xfrm>
            <a:prstGeom prst="rect">
              <a:avLst/>
            </a:prstGeom>
          </p:spPr>
        </p:pic>
        <p:pic>
          <p:nvPicPr>
            <p:cNvPr id="114" name="object 114"/>
            <p:cNvPicPr/>
            <p:nvPr/>
          </p:nvPicPr>
          <p:blipFill>
            <a:blip r:embed="rId55" cstate="print"/>
            <a:stretch>
              <a:fillRect/>
            </a:stretch>
          </p:blipFill>
          <p:spPr>
            <a:xfrm>
              <a:off x="10534649" y="3295586"/>
              <a:ext cx="690562" cy="538162"/>
            </a:xfrm>
            <a:prstGeom prst="rect">
              <a:avLst/>
            </a:prstGeom>
          </p:spPr>
        </p:pic>
        <p:pic>
          <p:nvPicPr>
            <p:cNvPr id="115" name="object 115"/>
            <p:cNvPicPr/>
            <p:nvPr/>
          </p:nvPicPr>
          <p:blipFill>
            <a:blip r:embed="rId56" cstate="print"/>
            <a:stretch>
              <a:fillRect/>
            </a:stretch>
          </p:blipFill>
          <p:spPr>
            <a:xfrm>
              <a:off x="10896599" y="3295586"/>
              <a:ext cx="404812" cy="538162"/>
            </a:xfrm>
            <a:prstGeom prst="rect">
              <a:avLst/>
            </a:prstGeom>
          </p:spPr>
        </p:pic>
        <p:pic>
          <p:nvPicPr>
            <p:cNvPr id="116" name="object 116"/>
            <p:cNvPicPr/>
            <p:nvPr/>
          </p:nvPicPr>
          <p:blipFill>
            <a:blip r:embed="rId57" cstate="print"/>
            <a:stretch>
              <a:fillRect/>
            </a:stretch>
          </p:blipFill>
          <p:spPr>
            <a:xfrm>
              <a:off x="10972799" y="3295586"/>
              <a:ext cx="862012" cy="538162"/>
            </a:xfrm>
            <a:prstGeom prst="rect">
              <a:avLst/>
            </a:prstGeom>
          </p:spPr>
        </p:pic>
        <p:pic>
          <p:nvPicPr>
            <p:cNvPr id="117" name="object 117"/>
            <p:cNvPicPr/>
            <p:nvPr/>
          </p:nvPicPr>
          <p:blipFill>
            <a:blip r:embed="rId58" cstate="print"/>
            <a:stretch>
              <a:fillRect/>
            </a:stretch>
          </p:blipFill>
          <p:spPr>
            <a:xfrm>
              <a:off x="10506074" y="3571811"/>
              <a:ext cx="1347724" cy="538162"/>
            </a:xfrm>
            <a:prstGeom prst="rect">
              <a:avLst/>
            </a:prstGeom>
          </p:spPr>
        </p:pic>
        <p:pic>
          <p:nvPicPr>
            <p:cNvPr id="118" name="object 118"/>
            <p:cNvPicPr/>
            <p:nvPr/>
          </p:nvPicPr>
          <p:blipFill>
            <a:blip r:embed="rId59" cstate="print"/>
            <a:stretch>
              <a:fillRect/>
            </a:stretch>
          </p:blipFill>
          <p:spPr>
            <a:xfrm>
              <a:off x="10496549" y="3848036"/>
              <a:ext cx="1319149" cy="538162"/>
            </a:xfrm>
            <a:prstGeom prst="rect">
              <a:avLst/>
            </a:prstGeom>
          </p:spPr>
        </p:pic>
      </p:grpSp>
      <p:sp>
        <p:nvSpPr>
          <p:cNvPr id="119" name="object 119"/>
          <p:cNvSpPr txBox="1"/>
          <p:nvPr/>
        </p:nvSpPr>
        <p:spPr>
          <a:xfrm>
            <a:off x="10646409" y="3362261"/>
            <a:ext cx="1018540" cy="854075"/>
          </a:xfrm>
          <a:prstGeom prst="rect">
            <a:avLst/>
          </a:prstGeom>
        </p:spPr>
        <p:txBody>
          <a:bodyPr vert="horz" wrap="square" lIns="0" tIns="12700" rIns="0" bIns="0" rtlCol="0">
            <a:spAutoFit/>
          </a:bodyPr>
          <a:lstStyle/>
          <a:p>
            <a:pPr marL="508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Times New Roman"/>
                <a:cs typeface="Times New Roman"/>
              </a:rPr>
              <a:t>OO-</a:t>
            </a:r>
            <a:r>
              <a:rPr kumimoji="0" sz="1800" b="1" i="0" u="none" strike="noStrike" kern="0" cap="none" spc="-25" normalizeH="0" baseline="0" noProof="0" dirty="0">
                <a:ln>
                  <a:noFill/>
                </a:ln>
                <a:solidFill>
                  <a:srgbClr val="FFFFFF"/>
                </a:solidFill>
                <a:effectLst/>
                <a:uLnTx/>
                <a:uFillTx/>
                <a:latin typeface="Times New Roman"/>
                <a:cs typeface="Times New Roman"/>
              </a:rPr>
              <a:t>ALC</a:t>
            </a: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12700" marR="5080" lvl="0" indent="9525" defTabSz="914400" eaLnBrk="1" fontAlgn="auto" latinLnBrk="0" hangingPunct="1">
              <a:lnSpc>
                <a:spcPct val="100800"/>
              </a:lnSpc>
              <a:spcBef>
                <a:spcPts val="5"/>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Times New Roman"/>
                <a:cs typeface="Times New Roman"/>
              </a:rPr>
              <a:t>Personnel Resources</a:t>
            </a: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120" name="object 120"/>
          <p:cNvGrpSpPr/>
          <p:nvPr/>
        </p:nvGrpSpPr>
        <p:grpSpPr>
          <a:xfrm>
            <a:off x="10267950" y="4371911"/>
            <a:ext cx="1767205" cy="1452880"/>
            <a:chOff x="10267950" y="4371911"/>
            <a:chExt cx="1767205" cy="1452880"/>
          </a:xfrm>
        </p:grpSpPr>
        <p:pic>
          <p:nvPicPr>
            <p:cNvPr id="121" name="object 121"/>
            <p:cNvPicPr/>
            <p:nvPr/>
          </p:nvPicPr>
          <p:blipFill>
            <a:blip r:embed="rId60" cstate="print"/>
            <a:stretch>
              <a:fillRect/>
            </a:stretch>
          </p:blipFill>
          <p:spPr>
            <a:xfrm>
              <a:off x="10391775" y="4371911"/>
              <a:ext cx="1614424" cy="471487"/>
            </a:xfrm>
            <a:prstGeom prst="rect">
              <a:avLst/>
            </a:prstGeom>
          </p:spPr>
        </p:pic>
        <p:pic>
          <p:nvPicPr>
            <p:cNvPr id="122" name="object 122"/>
            <p:cNvPicPr/>
            <p:nvPr/>
          </p:nvPicPr>
          <p:blipFill>
            <a:blip r:embed="rId61" cstate="print"/>
            <a:stretch>
              <a:fillRect/>
            </a:stretch>
          </p:blipFill>
          <p:spPr>
            <a:xfrm>
              <a:off x="10953750" y="4619561"/>
              <a:ext cx="404812" cy="471487"/>
            </a:xfrm>
            <a:prstGeom prst="rect">
              <a:avLst/>
            </a:prstGeom>
          </p:spPr>
        </p:pic>
        <p:pic>
          <p:nvPicPr>
            <p:cNvPr id="123" name="object 123"/>
            <p:cNvPicPr/>
            <p:nvPr/>
          </p:nvPicPr>
          <p:blipFill>
            <a:blip r:embed="rId62" cstate="print"/>
            <a:stretch>
              <a:fillRect/>
            </a:stretch>
          </p:blipFill>
          <p:spPr>
            <a:xfrm>
              <a:off x="10496550" y="4867338"/>
              <a:ext cx="1319149" cy="471487"/>
            </a:xfrm>
            <a:prstGeom prst="rect">
              <a:avLst/>
            </a:prstGeom>
          </p:spPr>
        </p:pic>
        <p:pic>
          <p:nvPicPr>
            <p:cNvPr id="124" name="object 124"/>
            <p:cNvPicPr/>
            <p:nvPr/>
          </p:nvPicPr>
          <p:blipFill>
            <a:blip r:embed="rId61" cstate="print"/>
            <a:stretch>
              <a:fillRect/>
            </a:stretch>
          </p:blipFill>
          <p:spPr>
            <a:xfrm>
              <a:off x="10953750" y="5105463"/>
              <a:ext cx="404812" cy="471487"/>
            </a:xfrm>
            <a:prstGeom prst="rect">
              <a:avLst/>
            </a:prstGeom>
          </p:spPr>
        </p:pic>
        <p:pic>
          <p:nvPicPr>
            <p:cNvPr id="125" name="object 125"/>
            <p:cNvPicPr/>
            <p:nvPr/>
          </p:nvPicPr>
          <p:blipFill>
            <a:blip r:embed="rId63" cstate="print"/>
            <a:stretch>
              <a:fillRect/>
            </a:stretch>
          </p:blipFill>
          <p:spPr>
            <a:xfrm>
              <a:off x="10267950" y="5353049"/>
              <a:ext cx="1766951" cy="471487"/>
            </a:xfrm>
            <a:prstGeom prst="rect">
              <a:avLst/>
            </a:prstGeom>
          </p:spPr>
        </p:pic>
      </p:grpSp>
      <p:sp>
        <p:nvSpPr>
          <p:cNvPr id="126" name="object 126"/>
          <p:cNvSpPr txBox="1"/>
          <p:nvPr/>
        </p:nvSpPr>
        <p:spPr>
          <a:xfrm>
            <a:off x="10398506" y="4430712"/>
            <a:ext cx="1507490" cy="1248410"/>
          </a:xfrm>
          <a:prstGeom prst="rect">
            <a:avLst/>
          </a:prstGeom>
        </p:spPr>
        <p:txBody>
          <a:bodyPr vert="horz" wrap="square" lIns="0" tIns="15875" rIns="0" bIns="0" rtlCol="0">
            <a:spAutoFit/>
          </a:bodyPr>
          <a:lstStyle/>
          <a:p>
            <a:pPr marL="0" marR="0" lvl="0" indent="0" algn="ctr" defTabSz="914400" eaLnBrk="1" fontAlgn="auto" latinLnBrk="0" hangingPunct="1">
              <a:lnSpc>
                <a:spcPct val="100000"/>
              </a:lnSpc>
              <a:spcBef>
                <a:spcPts val="125"/>
              </a:spcBef>
              <a:spcAft>
                <a:spcPts val="0"/>
              </a:spcAft>
              <a:buClrTx/>
              <a:buSzTx/>
              <a:buFontTx/>
              <a:buNone/>
              <a:tabLst/>
              <a:defRPr/>
            </a:pPr>
            <a:r>
              <a:rPr kumimoji="0" sz="1550" b="1" i="0" u="none" strike="noStrike" kern="0" cap="none" spc="0" normalizeH="0" baseline="0" noProof="0" dirty="0">
                <a:ln>
                  <a:noFill/>
                </a:ln>
                <a:solidFill>
                  <a:srgbClr val="FFFFFF"/>
                </a:solidFill>
                <a:effectLst/>
                <a:uLnTx/>
                <a:uFillTx/>
                <a:latin typeface="Times New Roman"/>
                <a:cs typeface="Times New Roman"/>
              </a:rPr>
              <a:t>8,169</a:t>
            </a:r>
            <a:r>
              <a:rPr kumimoji="0" sz="1550" b="1" i="0" u="none" strike="noStrike" kern="0" cap="none" spc="45" normalizeH="0" baseline="0" noProof="0" dirty="0">
                <a:ln>
                  <a:noFill/>
                </a:ln>
                <a:solidFill>
                  <a:srgbClr val="FFFFFF"/>
                </a:solidFill>
                <a:effectLst/>
                <a:uLnTx/>
                <a:uFillTx/>
                <a:latin typeface="Times New Roman"/>
                <a:cs typeface="Times New Roman"/>
              </a:rPr>
              <a:t> </a:t>
            </a:r>
            <a:r>
              <a:rPr kumimoji="0" sz="1550" b="1" i="0" u="none" strike="noStrike" kern="0" cap="none" spc="-10" normalizeH="0" baseline="0" noProof="0" dirty="0">
                <a:ln>
                  <a:noFill/>
                </a:ln>
                <a:solidFill>
                  <a:srgbClr val="FFFFFF"/>
                </a:solidFill>
                <a:effectLst/>
                <a:uLnTx/>
                <a:uFillTx/>
                <a:latin typeface="Times New Roman"/>
                <a:cs typeface="Times New Roman"/>
              </a:rPr>
              <a:t>Civilians</a:t>
            </a: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a:p>
            <a:pPr marL="5080" marR="0" lvl="0" indent="0" algn="ctr" defTabSz="914400" eaLnBrk="1" fontAlgn="auto" latinLnBrk="0" hangingPunct="1">
              <a:lnSpc>
                <a:spcPct val="100000"/>
              </a:lnSpc>
              <a:spcBef>
                <a:spcPts val="95"/>
              </a:spcBef>
              <a:spcAft>
                <a:spcPts val="0"/>
              </a:spcAft>
              <a:buClrTx/>
              <a:buSzTx/>
              <a:buFontTx/>
              <a:buNone/>
              <a:tabLst/>
              <a:defRPr/>
            </a:pPr>
            <a:r>
              <a:rPr kumimoji="0" sz="1550" b="1" i="0" u="none" strike="noStrike" kern="0" cap="none" spc="15" normalizeH="0" baseline="0" noProof="0" dirty="0">
                <a:ln>
                  <a:noFill/>
                </a:ln>
                <a:solidFill>
                  <a:srgbClr val="FFFFFF"/>
                </a:solidFill>
                <a:effectLst/>
                <a:uLnTx/>
                <a:uFillTx/>
                <a:latin typeface="Times New Roman"/>
                <a:cs typeface="Times New Roman"/>
              </a:rPr>
              <a:t>+</a:t>
            </a: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a:p>
            <a:pPr marL="8890" marR="0" lvl="0" indent="0" algn="ctr" defTabSz="914400" eaLnBrk="1" fontAlgn="auto" latinLnBrk="0" hangingPunct="1">
              <a:lnSpc>
                <a:spcPct val="100000"/>
              </a:lnSpc>
              <a:spcBef>
                <a:spcPts val="90"/>
              </a:spcBef>
              <a:spcAft>
                <a:spcPts val="0"/>
              </a:spcAft>
              <a:buClrTx/>
              <a:buSzTx/>
              <a:buFontTx/>
              <a:buNone/>
              <a:tabLst/>
              <a:defRPr/>
            </a:pPr>
            <a:r>
              <a:rPr kumimoji="0" sz="1550" b="1" i="0" u="none" strike="noStrike" kern="0" cap="none" spc="0" normalizeH="0" baseline="0" noProof="0" dirty="0">
                <a:ln>
                  <a:noFill/>
                </a:ln>
                <a:solidFill>
                  <a:srgbClr val="FFFFFF"/>
                </a:solidFill>
                <a:effectLst/>
                <a:uLnTx/>
                <a:uFillTx/>
                <a:latin typeface="Times New Roman"/>
                <a:cs typeface="Times New Roman"/>
              </a:rPr>
              <a:t>101</a:t>
            </a:r>
            <a:r>
              <a:rPr kumimoji="0" sz="1550" b="1" i="0" u="none" strike="noStrike" kern="0" cap="none" spc="25" normalizeH="0" baseline="0" noProof="0" dirty="0">
                <a:ln>
                  <a:noFill/>
                </a:ln>
                <a:solidFill>
                  <a:srgbClr val="FFFFFF"/>
                </a:solidFill>
                <a:effectLst/>
                <a:uLnTx/>
                <a:uFillTx/>
                <a:latin typeface="Times New Roman"/>
                <a:cs typeface="Times New Roman"/>
              </a:rPr>
              <a:t> </a:t>
            </a:r>
            <a:r>
              <a:rPr kumimoji="0" sz="1550" b="1" i="0" u="none" strike="noStrike" kern="0" cap="none" spc="-10" normalizeH="0" baseline="0" noProof="0" dirty="0">
                <a:ln>
                  <a:noFill/>
                </a:ln>
                <a:solidFill>
                  <a:srgbClr val="FFFFFF"/>
                </a:solidFill>
                <a:effectLst/>
                <a:uLnTx/>
                <a:uFillTx/>
                <a:latin typeface="Times New Roman"/>
                <a:cs typeface="Times New Roman"/>
              </a:rPr>
              <a:t>Military</a:t>
            </a: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a:p>
            <a:pPr marL="5080" marR="0" lvl="0" indent="0" algn="ctr" defTabSz="914400" eaLnBrk="1" fontAlgn="auto" latinLnBrk="0" hangingPunct="1">
              <a:lnSpc>
                <a:spcPct val="100000"/>
              </a:lnSpc>
              <a:spcBef>
                <a:spcPts val="20"/>
              </a:spcBef>
              <a:spcAft>
                <a:spcPts val="0"/>
              </a:spcAft>
              <a:buClrTx/>
              <a:buSzTx/>
              <a:buFontTx/>
              <a:buNone/>
              <a:tabLst/>
              <a:defRPr/>
            </a:pPr>
            <a:r>
              <a:rPr kumimoji="0" sz="1550" b="1" i="0" u="none" strike="noStrike" kern="0" cap="none" spc="15" normalizeH="0" baseline="0" noProof="0" dirty="0">
                <a:ln>
                  <a:noFill/>
                </a:ln>
                <a:solidFill>
                  <a:srgbClr val="FFFFFF"/>
                </a:solidFill>
                <a:effectLst/>
                <a:uLnTx/>
                <a:uFillTx/>
                <a:latin typeface="Times New Roman"/>
                <a:cs typeface="Times New Roman"/>
              </a:rPr>
              <a:t>+</a:t>
            </a: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90"/>
              </a:spcBef>
              <a:spcAft>
                <a:spcPts val="0"/>
              </a:spcAft>
              <a:buClrTx/>
              <a:buSzTx/>
              <a:buFontTx/>
              <a:buNone/>
              <a:tabLst/>
              <a:defRPr/>
            </a:pPr>
            <a:r>
              <a:rPr kumimoji="0" sz="1550" b="1" i="0" u="none" strike="noStrike" kern="0" cap="none" spc="0" normalizeH="0" baseline="0" noProof="0" dirty="0">
                <a:ln>
                  <a:noFill/>
                </a:ln>
                <a:solidFill>
                  <a:srgbClr val="FFFFFF"/>
                </a:solidFill>
                <a:effectLst/>
                <a:uLnTx/>
                <a:uFillTx/>
                <a:latin typeface="Times New Roman"/>
                <a:cs typeface="Times New Roman"/>
              </a:rPr>
              <a:t>~223</a:t>
            </a:r>
            <a:r>
              <a:rPr kumimoji="0" sz="1550" b="1" i="0" u="none" strike="noStrike" kern="0" cap="none" spc="55" normalizeH="0" baseline="0" noProof="0" dirty="0">
                <a:ln>
                  <a:noFill/>
                </a:ln>
                <a:solidFill>
                  <a:srgbClr val="FFFFFF"/>
                </a:solidFill>
                <a:effectLst/>
                <a:uLnTx/>
                <a:uFillTx/>
                <a:latin typeface="Times New Roman"/>
                <a:cs typeface="Times New Roman"/>
              </a:rPr>
              <a:t> </a:t>
            </a:r>
            <a:r>
              <a:rPr kumimoji="0" sz="1550" b="1" i="0" u="none" strike="noStrike" kern="0" cap="none" spc="-10" normalizeH="0" baseline="0" noProof="0" dirty="0">
                <a:ln>
                  <a:noFill/>
                </a:ln>
                <a:solidFill>
                  <a:srgbClr val="FFFFFF"/>
                </a:solidFill>
                <a:effectLst/>
                <a:uLnTx/>
                <a:uFillTx/>
                <a:latin typeface="Times New Roman"/>
                <a:cs typeface="Times New Roman"/>
              </a:rPr>
              <a:t>Contractors</a:t>
            </a: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127" name="object 127"/>
          <p:cNvGrpSpPr/>
          <p:nvPr/>
        </p:nvGrpSpPr>
        <p:grpSpPr>
          <a:xfrm>
            <a:off x="6267450" y="3152711"/>
            <a:ext cx="290830" cy="300355"/>
            <a:chOff x="6267450" y="3152711"/>
            <a:chExt cx="290830" cy="300355"/>
          </a:xfrm>
        </p:grpSpPr>
        <p:pic>
          <p:nvPicPr>
            <p:cNvPr id="128" name="object 128"/>
            <p:cNvPicPr/>
            <p:nvPr/>
          </p:nvPicPr>
          <p:blipFill>
            <a:blip r:embed="rId46" cstate="print"/>
            <a:stretch>
              <a:fillRect/>
            </a:stretch>
          </p:blipFill>
          <p:spPr>
            <a:xfrm>
              <a:off x="6267450" y="3152711"/>
              <a:ext cx="290512" cy="300037"/>
            </a:xfrm>
            <a:prstGeom prst="rect">
              <a:avLst/>
            </a:prstGeom>
          </p:spPr>
        </p:pic>
        <p:pic>
          <p:nvPicPr>
            <p:cNvPr id="129" name="object 129"/>
            <p:cNvPicPr/>
            <p:nvPr/>
          </p:nvPicPr>
          <p:blipFill>
            <a:blip r:embed="rId47" cstate="print"/>
            <a:stretch>
              <a:fillRect/>
            </a:stretch>
          </p:blipFill>
          <p:spPr>
            <a:xfrm>
              <a:off x="6305613" y="3190938"/>
              <a:ext cx="161925" cy="171450"/>
            </a:xfrm>
            <a:prstGeom prst="rect">
              <a:avLst/>
            </a:prstGeom>
          </p:spPr>
        </p:pic>
      </p:grpSp>
      <p:pic>
        <p:nvPicPr>
          <p:cNvPr id="130" name="object 130"/>
          <p:cNvPicPr/>
          <p:nvPr/>
        </p:nvPicPr>
        <p:blipFill>
          <a:blip r:embed="rId64" cstate="print"/>
          <a:stretch>
            <a:fillRect/>
          </a:stretch>
        </p:blipFill>
        <p:spPr>
          <a:xfrm>
            <a:off x="5095614" y="6610350"/>
            <a:ext cx="1996050" cy="190500"/>
          </a:xfrm>
          <a:prstGeom prst="rect">
            <a:avLst/>
          </a:prstGeom>
        </p:spPr>
      </p:pic>
      <p:sp>
        <p:nvSpPr>
          <p:cNvPr id="131" name="object 131"/>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1737952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85725" y="0"/>
            <a:ext cx="12001500" cy="1438275"/>
            <a:chOff x="85725" y="0"/>
            <a:chExt cx="12001500" cy="1438275"/>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pic>
          <p:nvPicPr>
            <p:cNvPr id="6" name="object 6"/>
            <p:cNvPicPr/>
            <p:nvPr/>
          </p:nvPicPr>
          <p:blipFill>
            <a:blip r:embed="rId4" cstate="print"/>
            <a:stretch>
              <a:fillRect/>
            </a:stretch>
          </p:blipFill>
          <p:spPr>
            <a:xfrm>
              <a:off x="85725" y="0"/>
              <a:ext cx="1581150" cy="1438275"/>
            </a:xfrm>
            <a:prstGeom prst="rect">
              <a:avLst/>
            </a:prstGeom>
          </p:spPr>
        </p:pic>
        <p:pic>
          <p:nvPicPr>
            <p:cNvPr id="7" name="object 7"/>
            <p:cNvPicPr/>
            <p:nvPr/>
          </p:nvPicPr>
          <p:blipFill>
            <a:blip r:embed="rId5" cstate="print"/>
            <a:stretch>
              <a:fillRect/>
            </a:stretch>
          </p:blipFill>
          <p:spPr>
            <a:xfrm>
              <a:off x="361950" y="152400"/>
              <a:ext cx="981075" cy="962025"/>
            </a:xfrm>
            <a:prstGeom prst="rect">
              <a:avLst/>
            </a:prstGeom>
          </p:spPr>
        </p:pic>
        <p:pic>
          <p:nvPicPr>
            <p:cNvPr id="8" name="object 8"/>
            <p:cNvPicPr/>
            <p:nvPr/>
          </p:nvPicPr>
          <p:blipFill>
            <a:blip r:embed="rId6" cstate="print"/>
            <a:stretch>
              <a:fillRect/>
            </a:stretch>
          </p:blipFill>
          <p:spPr>
            <a:xfrm>
              <a:off x="2819192" y="131278"/>
              <a:ext cx="6568033" cy="468852"/>
            </a:xfrm>
            <a:prstGeom prst="rect">
              <a:avLst/>
            </a:prstGeom>
          </p:spPr>
        </p:pic>
        <p:pic>
          <p:nvPicPr>
            <p:cNvPr id="9" name="object 9"/>
            <p:cNvPicPr/>
            <p:nvPr/>
          </p:nvPicPr>
          <p:blipFill>
            <a:blip r:embed="rId7" cstate="print"/>
            <a:stretch>
              <a:fillRect/>
            </a:stretch>
          </p:blipFill>
          <p:spPr>
            <a:xfrm>
              <a:off x="3343275" y="361886"/>
              <a:ext cx="5510276" cy="1062037"/>
            </a:xfrm>
            <a:prstGeom prst="rect">
              <a:avLst/>
            </a:prstGeom>
          </p:spPr>
        </p:pic>
      </p:grpSp>
      <p:sp>
        <p:nvSpPr>
          <p:cNvPr id="10" name="object 10"/>
          <p:cNvSpPr txBox="1">
            <a:spLocks noGrp="1"/>
          </p:cNvSpPr>
          <p:nvPr>
            <p:ph type="title"/>
          </p:nvPr>
        </p:nvSpPr>
        <p:spPr>
          <a:xfrm>
            <a:off x="2796285" y="0"/>
            <a:ext cx="6583045" cy="1090295"/>
          </a:xfrm>
          <a:prstGeom prst="rect">
            <a:avLst/>
          </a:prstGeom>
        </p:spPr>
        <p:txBody>
          <a:bodyPr vert="horz" wrap="square" lIns="0" tIns="57785" rIns="0" bIns="0" rtlCol="0">
            <a:spAutoFit/>
          </a:bodyPr>
          <a:lstStyle/>
          <a:p>
            <a:pPr marL="861060" marR="5080" indent="-848360">
              <a:lnSpc>
                <a:spcPts val="4060"/>
              </a:lnSpc>
              <a:spcBef>
                <a:spcPts val="455"/>
              </a:spcBef>
            </a:pPr>
            <a:r>
              <a:rPr dirty="0"/>
              <a:t>309th</a:t>
            </a:r>
            <a:r>
              <a:rPr spc="-95" dirty="0"/>
              <a:t> </a:t>
            </a:r>
            <a:r>
              <a:rPr dirty="0"/>
              <a:t>Aerospace</a:t>
            </a:r>
            <a:r>
              <a:rPr spc="-40" dirty="0"/>
              <a:t> </a:t>
            </a:r>
            <a:r>
              <a:rPr spc="-10" dirty="0"/>
              <a:t>Maintenance </a:t>
            </a:r>
            <a:r>
              <a:rPr dirty="0"/>
              <a:t>&amp;</a:t>
            </a:r>
            <a:r>
              <a:rPr spc="-30" dirty="0"/>
              <a:t> </a:t>
            </a:r>
            <a:r>
              <a:rPr dirty="0"/>
              <a:t>Regeneration</a:t>
            </a:r>
            <a:r>
              <a:rPr spc="-55" dirty="0"/>
              <a:t> </a:t>
            </a:r>
            <a:r>
              <a:rPr spc="-10" dirty="0"/>
              <a:t>Group</a:t>
            </a:r>
          </a:p>
        </p:txBody>
      </p:sp>
      <p:grpSp>
        <p:nvGrpSpPr>
          <p:cNvPr id="11" name="object 11"/>
          <p:cNvGrpSpPr/>
          <p:nvPr/>
        </p:nvGrpSpPr>
        <p:grpSpPr>
          <a:xfrm>
            <a:off x="47625" y="1238122"/>
            <a:ext cx="12044680" cy="5620385"/>
            <a:chOff x="47625" y="1238122"/>
            <a:chExt cx="12044680" cy="5620385"/>
          </a:xfrm>
        </p:grpSpPr>
        <p:pic>
          <p:nvPicPr>
            <p:cNvPr id="12" name="object 12"/>
            <p:cNvPicPr/>
            <p:nvPr/>
          </p:nvPicPr>
          <p:blipFill>
            <a:blip r:embed="rId8" cstate="print"/>
            <a:stretch>
              <a:fillRect/>
            </a:stretch>
          </p:blipFill>
          <p:spPr>
            <a:xfrm>
              <a:off x="47625" y="4524311"/>
              <a:ext cx="3195701" cy="2005076"/>
            </a:xfrm>
            <a:prstGeom prst="rect">
              <a:avLst/>
            </a:prstGeom>
          </p:spPr>
        </p:pic>
        <p:pic>
          <p:nvPicPr>
            <p:cNvPr id="13" name="object 13"/>
            <p:cNvPicPr/>
            <p:nvPr/>
          </p:nvPicPr>
          <p:blipFill>
            <a:blip r:embed="rId9" cstate="print"/>
            <a:stretch>
              <a:fillRect/>
            </a:stretch>
          </p:blipFill>
          <p:spPr>
            <a:xfrm>
              <a:off x="2981325" y="4514786"/>
              <a:ext cx="3214751" cy="2005076"/>
            </a:xfrm>
            <a:prstGeom prst="rect">
              <a:avLst/>
            </a:prstGeom>
          </p:spPr>
        </p:pic>
        <p:pic>
          <p:nvPicPr>
            <p:cNvPr id="14" name="object 14"/>
            <p:cNvPicPr/>
            <p:nvPr/>
          </p:nvPicPr>
          <p:blipFill>
            <a:blip r:embed="rId10" cstate="print"/>
            <a:stretch>
              <a:fillRect/>
            </a:stretch>
          </p:blipFill>
          <p:spPr>
            <a:xfrm>
              <a:off x="5924550" y="4514786"/>
              <a:ext cx="3224276" cy="2005076"/>
            </a:xfrm>
            <a:prstGeom prst="rect">
              <a:avLst/>
            </a:prstGeom>
          </p:spPr>
        </p:pic>
        <p:pic>
          <p:nvPicPr>
            <p:cNvPr id="15" name="object 15"/>
            <p:cNvPicPr/>
            <p:nvPr/>
          </p:nvPicPr>
          <p:blipFill>
            <a:blip r:embed="rId11" cstate="print"/>
            <a:stretch>
              <a:fillRect/>
            </a:stretch>
          </p:blipFill>
          <p:spPr>
            <a:xfrm>
              <a:off x="8877300" y="4514786"/>
              <a:ext cx="3214751" cy="2005076"/>
            </a:xfrm>
            <a:prstGeom prst="rect">
              <a:avLst/>
            </a:prstGeom>
          </p:spPr>
        </p:pic>
        <p:pic>
          <p:nvPicPr>
            <p:cNvPr id="16" name="object 16"/>
            <p:cNvPicPr/>
            <p:nvPr/>
          </p:nvPicPr>
          <p:blipFill>
            <a:blip r:embed="rId12" cstate="print"/>
            <a:stretch>
              <a:fillRect/>
            </a:stretch>
          </p:blipFill>
          <p:spPr>
            <a:xfrm>
              <a:off x="523875" y="1238122"/>
              <a:ext cx="11120501" cy="3471926"/>
            </a:xfrm>
            <a:prstGeom prst="rect">
              <a:avLst/>
            </a:prstGeom>
          </p:spPr>
        </p:pic>
        <p:pic>
          <p:nvPicPr>
            <p:cNvPr id="17" name="object 17"/>
            <p:cNvPicPr/>
            <p:nvPr/>
          </p:nvPicPr>
          <p:blipFill>
            <a:blip r:embed="rId13" cstate="print"/>
            <a:stretch>
              <a:fillRect/>
            </a:stretch>
          </p:blipFill>
          <p:spPr>
            <a:xfrm>
              <a:off x="638175" y="1314322"/>
              <a:ext cx="4519676" cy="3319526"/>
            </a:xfrm>
            <a:prstGeom prst="rect">
              <a:avLst/>
            </a:prstGeom>
          </p:spPr>
        </p:pic>
        <p:pic>
          <p:nvPicPr>
            <p:cNvPr id="18" name="object 18"/>
            <p:cNvPicPr/>
            <p:nvPr/>
          </p:nvPicPr>
          <p:blipFill>
            <a:blip r:embed="rId14" cstate="print"/>
            <a:stretch>
              <a:fillRect/>
            </a:stretch>
          </p:blipFill>
          <p:spPr>
            <a:xfrm>
              <a:off x="7143750" y="1314322"/>
              <a:ext cx="4386326" cy="3319526"/>
            </a:xfrm>
            <a:prstGeom prst="rect">
              <a:avLst/>
            </a:prstGeom>
          </p:spPr>
        </p:pic>
        <p:pic>
          <p:nvPicPr>
            <p:cNvPr id="19" name="object 19"/>
            <p:cNvPicPr/>
            <p:nvPr/>
          </p:nvPicPr>
          <p:blipFill>
            <a:blip r:embed="rId15" cstate="print"/>
            <a:stretch>
              <a:fillRect/>
            </a:stretch>
          </p:blipFill>
          <p:spPr>
            <a:xfrm>
              <a:off x="4038600" y="1304797"/>
              <a:ext cx="4148201" cy="3329051"/>
            </a:xfrm>
            <a:prstGeom prst="rect">
              <a:avLst/>
            </a:prstGeom>
          </p:spPr>
        </p:pic>
        <p:pic>
          <p:nvPicPr>
            <p:cNvPr id="20" name="object 20"/>
            <p:cNvPicPr/>
            <p:nvPr/>
          </p:nvPicPr>
          <p:blipFill>
            <a:blip r:embed="rId16" cstate="print"/>
            <a:stretch>
              <a:fillRect/>
            </a:stretch>
          </p:blipFill>
          <p:spPr>
            <a:xfrm>
              <a:off x="4972050" y="6486525"/>
              <a:ext cx="2233676" cy="371475"/>
            </a:xfrm>
            <a:prstGeom prst="rect">
              <a:avLst/>
            </a:prstGeom>
          </p:spPr>
        </p:pic>
      </p:grpSp>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2013212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85725" y="0"/>
            <a:ext cx="12001500" cy="1438275"/>
            <a:chOff x="85725" y="0"/>
            <a:chExt cx="12001500" cy="1438275"/>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pic>
          <p:nvPicPr>
            <p:cNvPr id="6" name="object 6"/>
            <p:cNvPicPr/>
            <p:nvPr/>
          </p:nvPicPr>
          <p:blipFill>
            <a:blip r:embed="rId4" cstate="print"/>
            <a:stretch>
              <a:fillRect/>
            </a:stretch>
          </p:blipFill>
          <p:spPr>
            <a:xfrm>
              <a:off x="85725" y="0"/>
              <a:ext cx="1581150" cy="1438275"/>
            </a:xfrm>
            <a:prstGeom prst="rect">
              <a:avLst/>
            </a:prstGeom>
          </p:spPr>
        </p:pic>
        <p:pic>
          <p:nvPicPr>
            <p:cNvPr id="7" name="object 7"/>
            <p:cNvPicPr/>
            <p:nvPr/>
          </p:nvPicPr>
          <p:blipFill>
            <a:blip r:embed="rId5" cstate="print"/>
            <a:stretch>
              <a:fillRect/>
            </a:stretch>
          </p:blipFill>
          <p:spPr>
            <a:xfrm>
              <a:off x="361950" y="152400"/>
              <a:ext cx="981075" cy="962025"/>
            </a:xfrm>
            <a:prstGeom prst="rect">
              <a:avLst/>
            </a:prstGeom>
          </p:spPr>
        </p:pic>
        <p:pic>
          <p:nvPicPr>
            <p:cNvPr id="8" name="object 8"/>
            <p:cNvPicPr/>
            <p:nvPr/>
          </p:nvPicPr>
          <p:blipFill>
            <a:blip r:embed="rId6" cstate="print"/>
            <a:stretch>
              <a:fillRect/>
            </a:stretch>
          </p:blipFill>
          <p:spPr>
            <a:xfrm>
              <a:off x="2124075" y="209486"/>
              <a:ext cx="7977251" cy="1052512"/>
            </a:xfrm>
            <a:prstGeom prst="rect">
              <a:avLst/>
            </a:prstGeom>
          </p:spPr>
        </p:pic>
      </p:grpSp>
      <p:sp>
        <p:nvSpPr>
          <p:cNvPr id="9" name="object 9"/>
          <p:cNvSpPr txBox="1">
            <a:spLocks noGrp="1"/>
          </p:cNvSpPr>
          <p:nvPr>
            <p:ph type="title"/>
          </p:nvPr>
        </p:nvSpPr>
        <p:spPr>
          <a:xfrm>
            <a:off x="2424429" y="355980"/>
            <a:ext cx="7364095" cy="575310"/>
          </a:xfrm>
          <a:prstGeom prst="rect">
            <a:avLst/>
          </a:prstGeom>
        </p:spPr>
        <p:txBody>
          <a:bodyPr vert="horz" wrap="square" lIns="0" tIns="13335" rIns="0" bIns="0" rtlCol="0">
            <a:spAutoFit/>
          </a:bodyPr>
          <a:lstStyle/>
          <a:p>
            <a:pPr marL="12700">
              <a:lnSpc>
                <a:spcPct val="100000"/>
              </a:lnSpc>
              <a:spcBef>
                <a:spcPts val="105"/>
              </a:spcBef>
            </a:pPr>
            <a:r>
              <a:rPr dirty="0"/>
              <a:t>309th</a:t>
            </a:r>
            <a:r>
              <a:rPr spc="-60" dirty="0"/>
              <a:t> </a:t>
            </a:r>
            <a:r>
              <a:rPr dirty="0"/>
              <a:t>Aircraft</a:t>
            </a:r>
            <a:r>
              <a:rPr spc="45" dirty="0"/>
              <a:t> </a:t>
            </a:r>
            <a:r>
              <a:rPr dirty="0"/>
              <a:t>Maintenance</a:t>
            </a:r>
            <a:r>
              <a:rPr spc="-85" dirty="0"/>
              <a:t> </a:t>
            </a:r>
            <a:r>
              <a:rPr spc="-10" dirty="0"/>
              <a:t>Group</a:t>
            </a:r>
          </a:p>
        </p:txBody>
      </p:sp>
      <p:grpSp>
        <p:nvGrpSpPr>
          <p:cNvPr id="10" name="object 10"/>
          <p:cNvGrpSpPr/>
          <p:nvPr/>
        </p:nvGrpSpPr>
        <p:grpSpPr>
          <a:xfrm>
            <a:off x="0" y="1238122"/>
            <a:ext cx="12187555" cy="5620385"/>
            <a:chOff x="0" y="1238122"/>
            <a:chExt cx="12187555" cy="5620385"/>
          </a:xfrm>
        </p:grpSpPr>
        <p:pic>
          <p:nvPicPr>
            <p:cNvPr id="11" name="object 11"/>
            <p:cNvPicPr/>
            <p:nvPr/>
          </p:nvPicPr>
          <p:blipFill>
            <a:blip r:embed="rId7" cstate="print"/>
            <a:stretch>
              <a:fillRect/>
            </a:stretch>
          </p:blipFill>
          <p:spPr>
            <a:xfrm>
              <a:off x="0" y="4533836"/>
              <a:ext cx="3148076" cy="1976501"/>
            </a:xfrm>
            <a:prstGeom prst="rect">
              <a:avLst/>
            </a:prstGeom>
          </p:spPr>
        </p:pic>
        <p:pic>
          <p:nvPicPr>
            <p:cNvPr id="12" name="object 12"/>
            <p:cNvPicPr/>
            <p:nvPr/>
          </p:nvPicPr>
          <p:blipFill>
            <a:blip r:embed="rId8" cstate="print"/>
            <a:stretch>
              <a:fillRect/>
            </a:stretch>
          </p:blipFill>
          <p:spPr>
            <a:xfrm>
              <a:off x="2933700" y="4533836"/>
              <a:ext cx="3233801" cy="1976501"/>
            </a:xfrm>
            <a:prstGeom prst="rect">
              <a:avLst/>
            </a:prstGeom>
          </p:spPr>
        </p:pic>
        <p:pic>
          <p:nvPicPr>
            <p:cNvPr id="13" name="object 13"/>
            <p:cNvPicPr/>
            <p:nvPr/>
          </p:nvPicPr>
          <p:blipFill>
            <a:blip r:embed="rId9" cstate="print"/>
            <a:stretch>
              <a:fillRect/>
            </a:stretch>
          </p:blipFill>
          <p:spPr>
            <a:xfrm>
              <a:off x="5981700" y="4533836"/>
              <a:ext cx="3233801" cy="1976501"/>
            </a:xfrm>
            <a:prstGeom prst="rect">
              <a:avLst/>
            </a:prstGeom>
          </p:spPr>
        </p:pic>
        <p:pic>
          <p:nvPicPr>
            <p:cNvPr id="14" name="object 14"/>
            <p:cNvPicPr/>
            <p:nvPr/>
          </p:nvPicPr>
          <p:blipFill>
            <a:blip r:embed="rId10" cstate="print"/>
            <a:stretch>
              <a:fillRect/>
            </a:stretch>
          </p:blipFill>
          <p:spPr>
            <a:xfrm>
              <a:off x="9029700" y="4533836"/>
              <a:ext cx="3157601" cy="1976501"/>
            </a:xfrm>
            <a:prstGeom prst="rect">
              <a:avLst/>
            </a:prstGeom>
          </p:spPr>
        </p:pic>
        <p:pic>
          <p:nvPicPr>
            <p:cNvPr id="15" name="object 15"/>
            <p:cNvPicPr/>
            <p:nvPr/>
          </p:nvPicPr>
          <p:blipFill>
            <a:blip r:embed="rId11" cstate="print"/>
            <a:stretch>
              <a:fillRect/>
            </a:stretch>
          </p:blipFill>
          <p:spPr>
            <a:xfrm>
              <a:off x="714375" y="1238122"/>
              <a:ext cx="10806176" cy="3471926"/>
            </a:xfrm>
            <a:prstGeom prst="rect">
              <a:avLst/>
            </a:prstGeom>
          </p:spPr>
        </p:pic>
        <p:pic>
          <p:nvPicPr>
            <p:cNvPr id="16" name="object 16"/>
            <p:cNvPicPr/>
            <p:nvPr/>
          </p:nvPicPr>
          <p:blipFill>
            <a:blip r:embed="rId12" cstate="print"/>
            <a:stretch>
              <a:fillRect/>
            </a:stretch>
          </p:blipFill>
          <p:spPr>
            <a:xfrm>
              <a:off x="819150" y="1314322"/>
              <a:ext cx="4148201" cy="3319526"/>
            </a:xfrm>
            <a:prstGeom prst="rect">
              <a:avLst/>
            </a:prstGeom>
          </p:spPr>
        </p:pic>
        <p:pic>
          <p:nvPicPr>
            <p:cNvPr id="17" name="object 17"/>
            <p:cNvPicPr/>
            <p:nvPr/>
          </p:nvPicPr>
          <p:blipFill>
            <a:blip r:embed="rId13" cstate="print"/>
            <a:stretch>
              <a:fillRect/>
            </a:stretch>
          </p:blipFill>
          <p:spPr>
            <a:xfrm>
              <a:off x="7267575" y="1314322"/>
              <a:ext cx="4148201" cy="3319526"/>
            </a:xfrm>
            <a:prstGeom prst="rect">
              <a:avLst/>
            </a:prstGeom>
          </p:spPr>
        </p:pic>
        <p:pic>
          <p:nvPicPr>
            <p:cNvPr id="18" name="object 18"/>
            <p:cNvPicPr/>
            <p:nvPr/>
          </p:nvPicPr>
          <p:blipFill>
            <a:blip r:embed="rId14" cstate="print"/>
            <a:stretch>
              <a:fillRect/>
            </a:stretch>
          </p:blipFill>
          <p:spPr>
            <a:xfrm>
              <a:off x="4038600" y="1314322"/>
              <a:ext cx="4148201" cy="3310001"/>
            </a:xfrm>
            <a:prstGeom prst="rect">
              <a:avLst/>
            </a:prstGeom>
          </p:spPr>
        </p:pic>
        <p:pic>
          <p:nvPicPr>
            <p:cNvPr id="19" name="object 19"/>
            <p:cNvPicPr/>
            <p:nvPr/>
          </p:nvPicPr>
          <p:blipFill>
            <a:blip r:embed="rId15" cstate="print"/>
            <a:stretch>
              <a:fillRect/>
            </a:stretch>
          </p:blipFill>
          <p:spPr>
            <a:xfrm>
              <a:off x="4972050" y="6486525"/>
              <a:ext cx="2233676" cy="371475"/>
            </a:xfrm>
            <a:prstGeom prst="rect">
              <a:avLst/>
            </a:prstGeom>
          </p:spPr>
        </p:pic>
      </p:gr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2315429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85725" y="0"/>
            <a:ext cx="12001500" cy="1438275"/>
            <a:chOff x="85725" y="0"/>
            <a:chExt cx="12001500" cy="1438275"/>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pic>
          <p:nvPicPr>
            <p:cNvPr id="6" name="object 6"/>
            <p:cNvPicPr/>
            <p:nvPr/>
          </p:nvPicPr>
          <p:blipFill>
            <a:blip r:embed="rId4" cstate="print"/>
            <a:stretch>
              <a:fillRect/>
            </a:stretch>
          </p:blipFill>
          <p:spPr>
            <a:xfrm>
              <a:off x="85725" y="0"/>
              <a:ext cx="1581150" cy="1438275"/>
            </a:xfrm>
            <a:prstGeom prst="rect">
              <a:avLst/>
            </a:prstGeom>
          </p:spPr>
        </p:pic>
        <p:pic>
          <p:nvPicPr>
            <p:cNvPr id="7" name="object 7"/>
            <p:cNvPicPr/>
            <p:nvPr/>
          </p:nvPicPr>
          <p:blipFill>
            <a:blip r:embed="rId5" cstate="print"/>
            <a:stretch>
              <a:fillRect/>
            </a:stretch>
          </p:blipFill>
          <p:spPr>
            <a:xfrm>
              <a:off x="361950" y="152400"/>
              <a:ext cx="981075" cy="962025"/>
            </a:xfrm>
            <a:prstGeom prst="rect">
              <a:avLst/>
            </a:prstGeom>
          </p:spPr>
        </p:pic>
        <p:pic>
          <p:nvPicPr>
            <p:cNvPr id="8" name="object 8"/>
            <p:cNvPicPr/>
            <p:nvPr/>
          </p:nvPicPr>
          <p:blipFill>
            <a:blip r:embed="rId6" cstate="print"/>
            <a:stretch>
              <a:fillRect/>
            </a:stretch>
          </p:blipFill>
          <p:spPr>
            <a:xfrm>
              <a:off x="1495425" y="209486"/>
              <a:ext cx="9244076" cy="1052512"/>
            </a:xfrm>
            <a:prstGeom prst="rect">
              <a:avLst/>
            </a:prstGeom>
          </p:spPr>
        </p:pic>
      </p:grpSp>
      <p:sp>
        <p:nvSpPr>
          <p:cNvPr id="9" name="object 9"/>
          <p:cNvSpPr txBox="1">
            <a:spLocks noGrp="1"/>
          </p:cNvSpPr>
          <p:nvPr>
            <p:ph type="title"/>
          </p:nvPr>
        </p:nvSpPr>
        <p:spPr>
          <a:xfrm>
            <a:off x="1795526" y="355980"/>
            <a:ext cx="8623300" cy="575310"/>
          </a:xfrm>
          <a:prstGeom prst="rect">
            <a:avLst/>
          </a:prstGeom>
        </p:spPr>
        <p:txBody>
          <a:bodyPr vert="horz" wrap="square" lIns="0" tIns="13335" rIns="0" bIns="0" rtlCol="0">
            <a:spAutoFit/>
          </a:bodyPr>
          <a:lstStyle/>
          <a:p>
            <a:pPr marL="12700">
              <a:lnSpc>
                <a:spcPct val="100000"/>
              </a:lnSpc>
              <a:spcBef>
                <a:spcPts val="105"/>
              </a:spcBef>
            </a:pPr>
            <a:r>
              <a:rPr dirty="0"/>
              <a:t>309th</a:t>
            </a:r>
            <a:r>
              <a:rPr spc="-85" dirty="0"/>
              <a:t> </a:t>
            </a:r>
            <a:r>
              <a:rPr dirty="0"/>
              <a:t>Commodities</a:t>
            </a:r>
            <a:r>
              <a:rPr spc="-20" dirty="0"/>
              <a:t> </a:t>
            </a:r>
            <a:r>
              <a:rPr dirty="0"/>
              <a:t>Maintenance</a:t>
            </a:r>
            <a:r>
              <a:rPr spc="-95" dirty="0"/>
              <a:t> </a:t>
            </a:r>
            <a:r>
              <a:rPr spc="-10" dirty="0"/>
              <a:t>Group</a:t>
            </a:r>
          </a:p>
        </p:txBody>
      </p:sp>
      <p:grpSp>
        <p:nvGrpSpPr>
          <p:cNvPr id="10" name="object 10"/>
          <p:cNvGrpSpPr/>
          <p:nvPr/>
        </p:nvGrpSpPr>
        <p:grpSpPr>
          <a:xfrm>
            <a:off x="38100" y="1238122"/>
            <a:ext cx="11978005" cy="5253355"/>
            <a:chOff x="38100" y="1238122"/>
            <a:chExt cx="11978005" cy="5253355"/>
          </a:xfrm>
        </p:grpSpPr>
        <p:pic>
          <p:nvPicPr>
            <p:cNvPr id="11" name="object 11"/>
            <p:cNvPicPr/>
            <p:nvPr/>
          </p:nvPicPr>
          <p:blipFill>
            <a:blip r:embed="rId7" cstate="print"/>
            <a:stretch>
              <a:fillRect/>
            </a:stretch>
          </p:blipFill>
          <p:spPr>
            <a:xfrm>
              <a:off x="628650" y="1238122"/>
              <a:ext cx="10968101" cy="3471926"/>
            </a:xfrm>
            <a:prstGeom prst="rect">
              <a:avLst/>
            </a:prstGeom>
          </p:spPr>
        </p:pic>
        <p:pic>
          <p:nvPicPr>
            <p:cNvPr id="12" name="object 12"/>
            <p:cNvPicPr/>
            <p:nvPr/>
          </p:nvPicPr>
          <p:blipFill>
            <a:blip r:embed="rId8" cstate="print"/>
            <a:stretch>
              <a:fillRect/>
            </a:stretch>
          </p:blipFill>
          <p:spPr>
            <a:xfrm>
              <a:off x="742950" y="1314322"/>
              <a:ext cx="4148201" cy="3319526"/>
            </a:xfrm>
            <a:prstGeom prst="rect">
              <a:avLst/>
            </a:prstGeom>
          </p:spPr>
        </p:pic>
        <p:pic>
          <p:nvPicPr>
            <p:cNvPr id="13" name="object 13"/>
            <p:cNvPicPr/>
            <p:nvPr/>
          </p:nvPicPr>
          <p:blipFill>
            <a:blip r:embed="rId9" cstate="print"/>
            <a:stretch>
              <a:fillRect/>
            </a:stretch>
          </p:blipFill>
          <p:spPr>
            <a:xfrm>
              <a:off x="7343775" y="1314322"/>
              <a:ext cx="4148201" cy="3319526"/>
            </a:xfrm>
            <a:prstGeom prst="rect">
              <a:avLst/>
            </a:prstGeom>
          </p:spPr>
        </p:pic>
        <p:pic>
          <p:nvPicPr>
            <p:cNvPr id="14" name="object 14"/>
            <p:cNvPicPr/>
            <p:nvPr/>
          </p:nvPicPr>
          <p:blipFill>
            <a:blip r:embed="rId10" cstate="print"/>
            <a:stretch>
              <a:fillRect/>
            </a:stretch>
          </p:blipFill>
          <p:spPr>
            <a:xfrm>
              <a:off x="4038600" y="1314322"/>
              <a:ext cx="4148201" cy="3310001"/>
            </a:xfrm>
            <a:prstGeom prst="rect">
              <a:avLst/>
            </a:prstGeom>
          </p:spPr>
        </p:pic>
        <p:pic>
          <p:nvPicPr>
            <p:cNvPr id="15" name="object 15"/>
            <p:cNvPicPr/>
            <p:nvPr/>
          </p:nvPicPr>
          <p:blipFill>
            <a:blip r:embed="rId11" cstate="print"/>
            <a:stretch>
              <a:fillRect/>
            </a:stretch>
          </p:blipFill>
          <p:spPr>
            <a:xfrm>
              <a:off x="38100" y="4543361"/>
              <a:ext cx="2586101" cy="1938401"/>
            </a:xfrm>
            <a:prstGeom prst="rect">
              <a:avLst/>
            </a:prstGeom>
          </p:spPr>
        </p:pic>
        <p:pic>
          <p:nvPicPr>
            <p:cNvPr id="16" name="object 16"/>
            <p:cNvPicPr/>
            <p:nvPr/>
          </p:nvPicPr>
          <p:blipFill>
            <a:blip r:embed="rId12" cstate="print"/>
            <a:stretch>
              <a:fillRect/>
            </a:stretch>
          </p:blipFill>
          <p:spPr>
            <a:xfrm>
              <a:off x="2371725" y="4543361"/>
              <a:ext cx="2605151" cy="1938401"/>
            </a:xfrm>
            <a:prstGeom prst="rect">
              <a:avLst/>
            </a:prstGeom>
          </p:spPr>
        </p:pic>
        <p:pic>
          <p:nvPicPr>
            <p:cNvPr id="17" name="object 17"/>
            <p:cNvPicPr/>
            <p:nvPr/>
          </p:nvPicPr>
          <p:blipFill>
            <a:blip r:embed="rId13" cstate="print"/>
            <a:stretch>
              <a:fillRect/>
            </a:stretch>
          </p:blipFill>
          <p:spPr>
            <a:xfrm>
              <a:off x="4714875" y="4543361"/>
              <a:ext cx="2605151" cy="1938401"/>
            </a:xfrm>
            <a:prstGeom prst="rect">
              <a:avLst/>
            </a:prstGeom>
          </p:spPr>
        </p:pic>
        <p:pic>
          <p:nvPicPr>
            <p:cNvPr id="18" name="object 18"/>
            <p:cNvPicPr/>
            <p:nvPr/>
          </p:nvPicPr>
          <p:blipFill>
            <a:blip r:embed="rId14" cstate="print"/>
            <a:stretch>
              <a:fillRect/>
            </a:stretch>
          </p:blipFill>
          <p:spPr>
            <a:xfrm>
              <a:off x="7067550" y="4543361"/>
              <a:ext cx="2605151" cy="1938401"/>
            </a:xfrm>
            <a:prstGeom prst="rect">
              <a:avLst/>
            </a:prstGeom>
          </p:spPr>
        </p:pic>
        <p:pic>
          <p:nvPicPr>
            <p:cNvPr id="19" name="object 19"/>
            <p:cNvPicPr/>
            <p:nvPr/>
          </p:nvPicPr>
          <p:blipFill>
            <a:blip r:embed="rId15" cstate="print"/>
            <a:stretch>
              <a:fillRect/>
            </a:stretch>
          </p:blipFill>
          <p:spPr>
            <a:xfrm>
              <a:off x="9410700" y="4552886"/>
              <a:ext cx="2605151" cy="1938401"/>
            </a:xfrm>
            <a:prstGeom prst="rect">
              <a:avLst/>
            </a:prstGeom>
          </p:spPr>
        </p:pic>
      </p:grpSp>
      <p:pic>
        <p:nvPicPr>
          <p:cNvPr id="20" name="object 20"/>
          <p:cNvPicPr/>
          <p:nvPr/>
        </p:nvPicPr>
        <p:blipFill>
          <a:blip r:embed="rId16" cstate="print"/>
          <a:stretch>
            <a:fillRect/>
          </a:stretch>
        </p:blipFill>
        <p:spPr>
          <a:xfrm>
            <a:off x="5095614" y="6610350"/>
            <a:ext cx="1996050" cy="190500"/>
          </a:xfrm>
          <a:prstGeom prst="rect">
            <a:avLst/>
          </a:prstGeom>
        </p:spPr>
      </p:pic>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421788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Overview</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Text Box 4"/>
          <p:cNvSpPr txBox="1">
            <a:spLocks noChangeArrowheads="1"/>
          </p:cNvSpPr>
          <p:nvPr/>
        </p:nvSpPr>
        <p:spPr bwMode="auto">
          <a:xfrm>
            <a:off x="442478" y="1190626"/>
            <a:ext cx="11139922" cy="4524315"/>
          </a:xfrm>
          <a:prstGeom prst="rect">
            <a:avLst/>
          </a:prstGeom>
          <a:noFill/>
          <a:ln w="9525" algn="ctr">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
              <a:tabLst>
                <a:tab pos="1828800" algn="ctr"/>
              </a:tabLst>
              <a:defRPr/>
            </a:pPr>
            <a:r>
              <a:rPr kumimoji="0" lang="en-US" sz="2400" b="1" i="0" u="none" strike="noStrike" kern="1200" cap="none" spc="0" normalizeH="0" baseline="0" noProof="0" dirty="0" smtClean="0">
                <a:ln>
                  <a:noFill/>
                </a:ln>
                <a:solidFill>
                  <a:srgbClr val="4472C4">
                    <a:lumMod val="50000"/>
                  </a:srgbClr>
                </a:solidFill>
                <a:effectLst/>
                <a:uLnTx/>
                <a:uFillTx/>
                <a:latin typeface="Arial"/>
                <a:ea typeface="+mn-ea"/>
                <a:cs typeface="+mn-cs"/>
              </a:rPr>
              <a:t>AFSC Portfolio</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
              <a:tabLst>
                <a:tab pos="1828800" algn="ctr"/>
              </a:tabLst>
              <a:defRPr/>
            </a:pPr>
            <a:r>
              <a:rPr kumimoji="0" lang="en-US" sz="2400" b="1" i="0" u="none" strike="noStrike" kern="1200" cap="none" spc="0" normalizeH="0" baseline="0" noProof="0" dirty="0" smtClean="0">
                <a:ln>
                  <a:noFill/>
                </a:ln>
                <a:solidFill>
                  <a:srgbClr val="4472C4">
                    <a:lumMod val="50000"/>
                  </a:srgbClr>
                </a:solidFill>
                <a:effectLst/>
                <a:uLnTx/>
                <a:uFillTx/>
                <a:latin typeface="Arial"/>
                <a:ea typeface="+mn-ea"/>
                <a:cs typeface="+mn-cs"/>
              </a:rPr>
              <a:t>Role </a:t>
            </a:r>
            <a:r>
              <a:rPr kumimoji="0" lang="en-US" sz="2400" b="1" i="0" u="none" strike="noStrike" kern="1200" cap="none" spc="0" normalizeH="0" baseline="0" noProof="0" dirty="0">
                <a:ln>
                  <a:noFill/>
                </a:ln>
                <a:solidFill>
                  <a:srgbClr val="4472C4">
                    <a:lumMod val="50000"/>
                  </a:srgbClr>
                </a:solidFill>
                <a:effectLst/>
                <a:uLnTx/>
                <a:uFillTx/>
                <a:latin typeface="Arial"/>
                <a:ea typeface="+mn-ea"/>
                <a:cs typeface="+mn-cs"/>
              </a:rPr>
              <a:t>of Small Business Office</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
              <a:tabLst>
                <a:tab pos="1828800" algn="ctr"/>
              </a:tabLst>
              <a:defRPr/>
            </a:pPr>
            <a:r>
              <a:rPr kumimoji="0" lang="en-US" sz="2400" b="1" i="0" u="none" strike="noStrike" kern="1200" cap="none" spc="0" normalizeH="0" baseline="0" noProof="0" dirty="0">
                <a:ln>
                  <a:noFill/>
                </a:ln>
                <a:solidFill>
                  <a:srgbClr val="4472C4">
                    <a:lumMod val="50000"/>
                  </a:srgbClr>
                </a:solidFill>
                <a:effectLst/>
                <a:uLnTx/>
                <a:uFillTx/>
                <a:latin typeface="Arial"/>
                <a:ea typeface="+mn-ea"/>
                <a:cs typeface="+mn-cs"/>
              </a:rPr>
              <a:t>Role of Small Businesses</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
              <a:tabLst>
                <a:tab pos="1828800" algn="ctr"/>
              </a:tabLst>
              <a:defRPr/>
            </a:pPr>
            <a:r>
              <a:rPr kumimoji="0" lang="en-US" sz="2400" b="1" i="0" u="none" strike="noStrike" kern="1200" cap="none" spc="0" normalizeH="0" baseline="0" noProof="0" dirty="0">
                <a:ln>
                  <a:noFill/>
                </a:ln>
                <a:solidFill>
                  <a:srgbClr val="4472C4">
                    <a:lumMod val="50000"/>
                  </a:srgbClr>
                </a:solidFill>
                <a:effectLst/>
                <a:uLnTx/>
                <a:uFillTx/>
                <a:latin typeface="Arial"/>
                <a:ea typeface="+mn-ea"/>
                <a:cs typeface="+mn-cs"/>
              </a:rPr>
              <a:t>How can you affect the Acquisition Strategy</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
              <a:tabLst>
                <a:tab pos="1828800" algn="ctr"/>
              </a:tabLst>
              <a:defRPr/>
            </a:pPr>
            <a:r>
              <a:rPr kumimoji="0" lang="en-US" sz="2400" b="1" i="0" u="none" strike="noStrike" kern="1200" cap="none" spc="0" normalizeH="0" baseline="0" noProof="0" dirty="0">
                <a:ln>
                  <a:noFill/>
                </a:ln>
                <a:solidFill>
                  <a:srgbClr val="4472C4">
                    <a:lumMod val="50000"/>
                  </a:srgbClr>
                </a:solidFill>
                <a:effectLst/>
                <a:uLnTx/>
                <a:uFillTx/>
                <a:latin typeface="Arial"/>
                <a:ea typeface="+mn-ea"/>
                <a:cs typeface="+mn-cs"/>
              </a:rPr>
              <a:t>Dynamic Small Business Search Tool</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
              <a:tabLst>
                <a:tab pos="1828800" algn="ctr"/>
              </a:tabLst>
              <a:defRPr/>
            </a:pPr>
            <a:r>
              <a:rPr kumimoji="0" lang="en-US" sz="2400" b="1" i="0" u="none" strike="noStrike" kern="1200" cap="none" spc="0" normalizeH="0" baseline="0" noProof="0" dirty="0">
                <a:ln>
                  <a:noFill/>
                </a:ln>
                <a:solidFill>
                  <a:srgbClr val="4472C4">
                    <a:lumMod val="50000"/>
                  </a:srgbClr>
                </a:solidFill>
                <a:effectLst/>
                <a:uLnTx/>
                <a:uFillTx/>
                <a:latin typeface="Arial"/>
                <a:ea typeface="+mn-ea"/>
                <a:cs typeface="+mn-cs"/>
              </a:rPr>
              <a:t>How to find AFSC Requirements </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
              <a:tabLst>
                <a:tab pos="1828800" algn="ctr"/>
              </a:tabLst>
              <a:defRPr/>
            </a:pPr>
            <a:r>
              <a:rPr kumimoji="0" lang="en-US" sz="2400" b="1" i="0" u="none" strike="noStrike" kern="1200" cap="none" spc="0" normalizeH="0" baseline="0" noProof="0" dirty="0">
                <a:ln>
                  <a:noFill/>
                </a:ln>
                <a:solidFill>
                  <a:srgbClr val="4472C4">
                    <a:lumMod val="50000"/>
                  </a:srgbClr>
                </a:solidFill>
                <a:effectLst/>
                <a:uLnTx/>
                <a:uFillTx/>
                <a:latin typeface="Arial"/>
                <a:ea typeface="+mn-ea"/>
                <a:cs typeface="+mn-cs"/>
              </a:rPr>
              <a:t>Activities Supported</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
              <a:tabLst>
                <a:tab pos="1828800" algn="ctr"/>
              </a:tabLst>
              <a:defRPr/>
            </a:pPr>
            <a:r>
              <a:rPr kumimoji="0" lang="en-US" sz="2400" b="1" i="0" u="none" strike="noStrike" kern="1200" cap="none" spc="0" normalizeH="0" baseline="0" noProof="0" dirty="0">
                <a:ln>
                  <a:noFill/>
                </a:ln>
                <a:solidFill>
                  <a:srgbClr val="4472C4">
                    <a:lumMod val="50000"/>
                  </a:srgbClr>
                </a:solidFill>
                <a:effectLst/>
                <a:uLnTx/>
                <a:uFillTx/>
                <a:latin typeface="Arial"/>
                <a:ea typeface="+mn-ea"/>
                <a:cs typeface="+mn-cs"/>
              </a:rPr>
              <a:t>AFSC/SB Organization Chart</a:t>
            </a: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Box 6"/>
          <p:cNvSpPr txBox="1">
            <a:spLocks noChangeArrowheads="1"/>
          </p:cNvSpPr>
          <p:nvPr/>
        </p:nvSpPr>
        <p:spPr bwMode="auto">
          <a:xfrm>
            <a:off x="442478" y="6132513"/>
            <a:ext cx="117495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AFSC--</a:t>
            </a:r>
            <a:r>
              <a:rPr kumimoji="0" lang="en-US" altLang="en-US" sz="10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Air</a:t>
            </a:r>
            <a:r>
              <a:rPr kumimoji="0" lang="en-US" altLang="en-US" sz="10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Force Sustainment Center</a:t>
            </a: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55175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85725" y="0"/>
            <a:ext cx="12001500" cy="1438275"/>
            <a:chOff x="85725" y="0"/>
            <a:chExt cx="12001500" cy="1438275"/>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pic>
          <p:nvPicPr>
            <p:cNvPr id="6" name="object 6"/>
            <p:cNvPicPr/>
            <p:nvPr/>
          </p:nvPicPr>
          <p:blipFill>
            <a:blip r:embed="rId4" cstate="print"/>
            <a:stretch>
              <a:fillRect/>
            </a:stretch>
          </p:blipFill>
          <p:spPr>
            <a:xfrm>
              <a:off x="85725" y="0"/>
              <a:ext cx="1581150" cy="1438275"/>
            </a:xfrm>
            <a:prstGeom prst="rect">
              <a:avLst/>
            </a:prstGeom>
          </p:spPr>
        </p:pic>
        <p:pic>
          <p:nvPicPr>
            <p:cNvPr id="7" name="object 7"/>
            <p:cNvPicPr/>
            <p:nvPr/>
          </p:nvPicPr>
          <p:blipFill>
            <a:blip r:embed="rId5" cstate="print"/>
            <a:stretch>
              <a:fillRect/>
            </a:stretch>
          </p:blipFill>
          <p:spPr>
            <a:xfrm>
              <a:off x="361950" y="152400"/>
              <a:ext cx="981075" cy="962025"/>
            </a:xfrm>
            <a:prstGeom prst="rect">
              <a:avLst/>
            </a:prstGeom>
          </p:spPr>
        </p:pic>
        <p:pic>
          <p:nvPicPr>
            <p:cNvPr id="8" name="object 8"/>
            <p:cNvPicPr/>
            <p:nvPr/>
          </p:nvPicPr>
          <p:blipFill>
            <a:blip r:embed="rId6" cstate="print"/>
            <a:stretch>
              <a:fillRect/>
            </a:stretch>
          </p:blipFill>
          <p:spPr>
            <a:xfrm>
              <a:off x="1704975" y="209486"/>
              <a:ext cx="8815451" cy="1052512"/>
            </a:xfrm>
            <a:prstGeom prst="rect">
              <a:avLst/>
            </a:prstGeom>
          </p:spPr>
        </p:pic>
      </p:grpSp>
      <p:sp>
        <p:nvSpPr>
          <p:cNvPr id="9" name="object 9"/>
          <p:cNvSpPr txBox="1">
            <a:spLocks noGrp="1"/>
          </p:cNvSpPr>
          <p:nvPr>
            <p:ph type="title"/>
          </p:nvPr>
        </p:nvSpPr>
        <p:spPr>
          <a:xfrm>
            <a:off x="2005076" y="355980"/>
            <a:ext cx="8201025" cy="575310"/>
          </a:xfrm>
          <a:prstGeom prst="rect">
            <a:avLst/>
          </a:prstGeom>
        </p:spPr>
        <p:txBody>
          <a:bodyPr vert="horz" wrap="square" lIns="0" tIns="13335" rIns="0" bIns="0" rtlCol="0">
            <a:spAutoFit/>
          </a:bodyPr>
          <a:lstStyle/>
          <a:p>
            <a:pPr marL="12700">
              <a:lnSpc>
                <a:spcPct val="100000"/>
              </a:lnSpc>
              <a:spcBef>
                <a:spcPts val="105"/>
              </a:spcBef>
            </a:pPr>
            <a:r>
              <a:rPr dirty="0"/>
              <a:t>309th</a:t>
            </a:r>
            <a:r>
              <a:rPr spc="-50" dirty="0"/>
              <a:t> </a:t>
            </a:r>
            <a:r>
              <a:rPr dirty="0"/>
              <a:t>Electronics Maintenance</a:t>
            </a:r>
            <a:r>
              <a:rPr spc="-70" dirty="0"/>
              <a:t> </a:t>
            </a:r>
            <a:r>
              <a:rPr spc="-10" dirty="0"/>
              <a:t>Group</a:t>
            </a:r>
          </a:p>
        </p:txBody>
      </p:sp>
      <p:grpSp>
        <p:nvGrpSpPr>
          <p:cNvPr id="10" name="object 10"/>
          <p:cNvGrpSpPr/>
          <p:nvPr/>
        </p:nvGrpSpPr>
        <p:grpSpPr>
          <a:xfrm>
            <a:off x="38100" y="1238122"/>
            <a:ext cx="12006580" cy="5620385"/>
            <a:chOff x="38100" y="1238122"/>
            <a:chExt cx="12006580" cy="5620385"/>
          </a:xfrm>
        </p:grpSpPr>
        <p:pic>
          <p:nvPicPr>
            <p:cNvPr id="11" name="object 11"/>
            <p:cNvPicPr/>
            <p:nvPr/>
          </p:nvPicPr>
          <p:blipFill>
            <a:blip r:embed="rId7" cstate="print"/>
            <a:stretch>
              <a:fillRect/>
            </a:stretch>
          </p:blipFill>
          <p:spPr>
            <a:xfrm>
              <a:off x="666750" y="1247647"/>
              <a:ext cx="4310126" cy="3481451"/>
            </a:xfrm>
            <a:prstGeom prst="rect">
              <a:avLst/>
            </a:prstGeom>
          </p:spPr>
        </p:pic>
        <p:pic>
          <p:nvPicPr>
            <p:cNvPr id="12" name="object 12"/>
            <p:cNvPicPr/>
            <p:nvPr/>
          </p:nvPicPr>
          <p:blipFill>
            <a:blip r:embed="rId8" cstate="print"/>
            <a:stretch>
              <a:fillRect/>
            </a:stretch>
          </p:blipFill>
          <p:spPr>
            <a:xfrm>
              <a:off x="7219950" y="1238122"/>
              <a:ext cx="4310126" cy="3481451"/>
            </a:xfrm>
            <a:prstGeom prst="rect">
              <a:avLst/>
            </a:prstGeom>
          </p:spPr>
        </p:pic>
        <p:pic>
          <p:nvPicPr>
            <p:cNvPr id="13" name="object 13"/>
            <p:cNvPicPr/>
            <p:nvPr/>
          </p:nvPicPr>
          <p:blipFill>
            <a:blip r:embed="rId9" cstate="print"/>
            <a:stretch>
              <a:fillRect/>
            </a:stretch>
          </p:blipFill>
          <p:spPr>
            <a:xfrm>
              <a:off x="3943350" y="1247647"/>
              <a:ext cx="4310126" cy="3471926"/>
            </a:xfrm>
            <a:prstGeom prst="rect">
              <a:avLst/>
            </a:prstGeom>
          </p:spPr>
        </p:pic>
        <p:pic>
          <p:nvPicPr>
            <p:cNvPr id="14" name="object 14"/>
            <p:cNvPicPr/>
            <p:nvPr/>
          </p:nvPicPr>
          <p:blipFill>
            <a:blip r:embed="rId10" cstate="print"/>
            <a:stretch>
              <a:fillRect/>
            </a:stretch>
          </p:blipFill>
          <p:spPr>
            <a:xfrm>
              <a:off x="38100" y="4533836"/>
              <a:ext cx="3205226" cy="1995551"/>
            </a:xfrm>
            <a:prstGeom prst="rect">
              <a:avLst/>
            </a:prstGeom>
          </p:spPr>
        </p:pic>
        <p:pic>
          <p:nvPicPr>
            <p:cNvPr id="15" name="object 15"/>
            <p:cNvPicPr/>
            <p:nvPr/>
          </p:nvPicPr>
          <p:blipFill>
            <a:blip r:embed="rId11" cstate="print"/>
            <a:stretch>
              <a:fillRect/>
            </a:stretch>
          </p:blipFill>
          <p:spPr>
            <a:xfrm>
              <a:off x="2990850" y="4533836"/>
              <a:ext cx="3167126" cy="1995551"/>
            </a:xfrm>
            <a:prstGeom prst="rect">
              <a:avLst/>
            </a:prstGeom>
          </p:spPr>
        </p:pic>
        <p:pic>
          <p:nvPicPr>
            <p:cNvPr id="16" name="object 16"/>
            <p:cNvPicPr/>
            <p:nvPr/>
          </p:nvPicPr>
          <p:blipFill>
            <a:blip r:embed="rId12" cstate="print"/>
            <a:stretch>
              <a:fillRect/>
            </a:stretch>
          </p:blipFill>
          <p:spPr>
            <a:xfrm>
              <a:off x="5895975" y="4533836"/>
              <a:ext cx="3195701" cy="1995551"/>
            </a:xfrm>
            <a:prstGeom prst="rect">
              <a:avLst/>
            </a:prstGeom>
          </p:spPr>
        </p:pic>
        <p:pic>
          <p:nvPicPr>
            <p:cNvPr id="17" name="object 17"/>
            <p:cNvPicPr/>
            <p:nvPr/>
          </p:nvPicPr>
          <p:blipFill>
            <a:blip r:embed="rId13" cstate="print"/>
            <a:stretch>
              <a:fillRect/>
            </a:stretch>
          </p:blipFill>
          <p:spPr>
            <a:xfrm>
              <a:off x="8829675" y="4533836"/>
              <a:ext cx="3214751" cy="1995551"/>
            </a:xfrm>
            <a:prstGeom prst="rect">
              <a:avLst/>
            </a:prstGeom>
          </p:spPr>
        </p:pic>
        <p:pic>
          <p:nvPicPr>
            <p:cNvPr id="18" name="object 18"/>
            <p:cNvPicPr/>
            <p:nvPr/>
          </p:nvPicPr>
          <p:blipFill>
            <a:blip r:embed="rId14" cstate="print"/>
            <a:stretch>
              <a:fillRect/>
            </a:stretch>
          </p:blipFill>
          <p:spPr>
            <a:xfrm>
              <a:off x="4972050" y="6486525"/>
              <a:ext cx="2233676" cy="371475"/>
            </a:xfrm>
            <a:prstGeom prst="rect">
              <a:avLst/>
            </a:prstGeom>
          </p:spPr>
        </p:pic>
      </p:gr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2109309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85725" y="0"/>
            <a:ext cx="12001500" cy="6539230"/>
            <a:chOff x="85725" y="0"/>
            <a:chExt cx="12001500" cy="6539230"/>
          </a:xfrm>
        </p:grpSpPr>
        <p:pic>
          <p:nvPicPr>
            <p:cNvPr id="4" name="object 4"/>
            <p:cNvPicPr/>
            <p:nvPr/>
          </p:nvPicPr>
          <p:blipFill>
            <a:blip r:embed="rId2" cstate="print"/>
            <a:stretch>
              <a:fillRect/>
            </a:stretch>
          </p:blipFill>
          <p:spPr>
            <a:xfrm>
              <a:off x="200025" y="4629086"/>
              <a:ext cx="3024251" cy="1900301"/>
            </a:xfrm>
            <a:prstGeom prst="rect">
              <a:avLst/>
            </a:prstGeom>
          </p:spPr>
        </p:pic>
        <p:pic>
          <p:nvPicPr>
            <p:cNvPr id="5" name="object 5"/>
            <p:cNvPicPr/>
            <p:nvPr/>
          </p:nvPicPr>
          <p:blipFill>
            <a:blip r:embed="rId3" cstate="print"/>
            <a:stretch>
              <a:fillRect/>
            </a:stretch>
          </p:blipFill>
          <p:spPr>
            <a:xfrm>
              <a:off x="3124200" y="4629086"/>
              <a:ext cx="3043301" cy="1900301"/>
            </a:xfrm>
            <a:prstGeom prst="rect">
              <a:avLst/>
            </a:prstGeom>
          </p:spPr>
        </p:pic>
        <p:pic>
          <p:nvPicPr>
            <p:cNvPr id="6" name="object 6"/>
            <p:cNvPicPr/>
            <p:nvPr/>
          </p:nvPicPr>
          <p:blipFill>
            <a:blip r:embed="rId4" cstate="print"/>
            <a:stretch>
              <a:fillRect/>
            </a:stretch>
          </p:blipFill>
          <p:spPr>
            <a:xfrm>
              <a:off x="6057900" y="4629086"/>
              <a:ext cx="3043301" cy="1900301"/>
            </a:xfrm>
            <a:prstGeom prst="rect">
              <a:avLst/>
            </a:prstGeom>
          </p:spPr>
        </p:pic>
        <p:pic>
          <p:nvPicPr>
            <p:cNvPr id="7" name="object 7"/>
            <p:cNvPicPr/>
            <p:nvPr/>
          </p:nvPicPr>
          <p:blipFill>
            <a:blip r:embed="rId5" cstate="print"/>
            <a:stretch>
              <a:fillRect/>
            </a:stretch>
          </p:blipFill>
          <p:spPr>
            <a:xfrm>
              <a:off x="9020175" y="4638611"/>
              <a:ext cx="3043301" cy="1900301"/>
            </a:xfrm>
            <a:prstGeom prst="rect">
              <a:avLst/>
            </a:prstGeom>
          </p:spPr>
        </p:pic>
        <p:pic>
          <p:nvPicPr>
            <p:cNvPr id="8" name="object 8"/>
            <p:cNvPicPr/>
            <p:nvPr/>
          </p:nvPicPr>
          <p:blipFill>
            <a:blip r:embed="rId6" cstate="print"/>
            <a:stretch>
              <a:fillRect/>
            </a:stretch>
          </p:blipFill>
          <p:spPr>
            <a:xfrm>
              <a:off x="10534650" y="0"/>
              <a:ext cx="1552575" cy="1428750"/>
            </a:xfrm>
            <a:prstGeom prst="rect">
              <a:avLst/>
            </a:prstGeom>
          </p:spPr>
        </p:pic>
        <p:pic>
          <p:nvPicPr>
            <p:cNvPr id="9" name="object 9"/>
            <p:cNvPicPr/>
            <p:nvPr/>
          </p:nvPicPr>
          <p:blipFill>
            <a:blip r:embed="rId7" cstate="print"/>
            <a:stretch>
              <a:fillRect/>
            </a:stretch>
          </p:blipFill>
          <p:spPr>
            <a:xfrm>
              <a:off x="10810875" y="152400"/>
              <a:ext cx="952500" cy="952500"/>
            </a:xfrm>
            <a:prstGeom prst="rect">
              <a:avLst/>
            </a:prstGeom>
          </p:spPr>
        </p:pic>
        <p:pic>
          <p:nvPicPr>
            <p:cNvPr id="10" name="object 10"/>
            <p:cNvPicPr/>
            <p:nvPr/>
          </p:nvPicPr>
          <p:blipFill>
            <a:blip r:embed="rId8" cstate="print"/>
            <a:stretch>
              <a:fillRect/>
            </a:stretch>
          </p:blipFill>
          <p:spPr>
            <a:xfrm>
              <a:off x="85725" y="0"/>
              <a:ext cx="1581150" cy="1438275"/>
            </a:xfrm>
            <a:prstGeom prst="rect">
              <a:avLst/>
            </a:prstGeom>
          </p:spPr>
        </p:pic>
        <p:pic>
          <p:nvPicPr>
            <p:cNvPr id="11" name="object 11"/>
            <p:cNvPicPr/>
            <p:nvPr/>
          </p:nvPicPr>
          <p:blipFill>
            <a:blip r:embed="rId9" cstate="print"/>
            <a:stretch>
              <a:fillRect/>
            </a:stretch>
          </p:blipFill>
          <p:spPr>
            <a:xfrm>
              <a:off x="361950" y="152400"/>
              <a:ext cx="981075" cy="962025"/>
            </a:xfrm>
            <a:prstGeom prst="rect">
              <a:avLst/>
            </a:prstGeom>
          </p:spPr>
        </p:pic>
        <p:pic>
          <p:nvPicPr>
            <p:cNvPr id="12" name="object 12"/>
            <p:cNvPicPr/>
            <p:nvPr/>
          </p:nvPicPr>
          <p:blipFill>
            <a:blip r:embed="rId10" cstate="print"/>
            <a:stretch>
              <a:fillRect/>
            </a:stretch>
          </p:blipFill>
          <p:spPr>
            <a:xfrm>
              <a:off x="200025" y="1276222"/>
              <a:ext cx="11806301" cy="3519551"/>
            </a:xfrm>
            <a:prstGeom prst="rect">
              <a:avLst/>
            </a:prstGeom>
          </p:spPr>
        </p:pic>
        <p:pic>
          <p:nvPicPr>
            <p:cNvPr id="13" name="object 13"/>
            <p:cNvPicPr/>
            <p:nvPr/>
          </p:nvPicPr>
          <p:blipFill>
            <a:blip r:embed="rId11" cstate="print"/>
            <a:stretch>
              <a:fillRect/>
            </a:stretch>
          </p:blipFill>
          <p:spPr>
            <a:xfrm>
              <a:off x="7410450" y="1342897"/>
              <a:ext cx="4481576" cy="3386201"/>
            </a:xfrm>
            <a:prstGeom prst="rect">
              <a:avLst/>
            </a:prstGeom>
          </p:spPr>
        </p:pic>
        <p:pic>
          <p:nvPicPr>
            <p:cNvPr id="14" name="object 14"/>
            <p:cNvPicPr/>
            <p:nvPr/>
          </p:nvPicPr>
          <p:blipFill>
            <a:blip r:embed="rId12" cstate="print"/>
            <a:stretch>
              <a:fillRect/>
            </a:stretch>
          </p:blipFill>
          <p:spPr>
            <a:xfrm>
              <a:off x="304800" y="1352422"/>
              <a:ext cx="4491101" cy="3376676"/>
            </a:xfrm>
            <a:prstGeom prst="rect">
              <a:avLst/>
            </a:prstGeom>
          </p:spPr>
        </p:pic>
        <p:pic>
          <p:nvPicPr>
            <p:cNvPr id="15" name="object 15"/>
            <p:cNvPicPr/>
            <p:nvPr/>
          </p:nvPicPr>
          <p:blipFill>
            <a:blip r:embed="rId13" cstate="print"/>
            <a:stretch>
              <a:fillRect/>
            </a:stretch>
          </p:blipFill>
          <p:spPr>
            <a:xfrm>
              <a:off x="3857625" y="1342897"/>
              <a:ext cx="4491101" cy="3386201"/>
            </a:xfrm>
            <a:prstGeom prst="rect">
              <a:avLst/>
            </a:prstGeom>
          </p:spPr>
        </p:pic>
        <p:pic>
          <p:nvPicPr>
            <p:cNvPr id="16" name="object 16"/>
            <p:cNvPicPr/>
            <p:nvPr/>
          </p:nvPicPr>
          <p:blipFill>
            <a:blip r:embed="rId14" cstate="print"/>
            <a:stretch>
              <a:fillRect/>
            </a:stretch>
          </p:blipFill>
          <p:spPr>
            <a:xfrm>
              <a:off x="2181225" y="209486"/>
              <a:ext cx="7872476" cy="1052512"/>
            </a:xfrm>
            <a:prstGeom prst="rect">
              <a:avLst/>
            </a:prstGeom>
          </p:spPr>
        </p:pic>
      </p:grpSp>
      <p:sp>
        <p:nvSpPr>
          <p:cNvPr id="17" name="object 17"/>
          <p:cNvSpPr txBox="1">
            <a:spLocks noGrp="1"/>
          </p:cNvSpPr>
          <p:nvPr>
            <p:ph type="title"/>
          </p:nvPr>
        </p:nvSpPr>
        <p:spPr>
          <a:xfrm>
            <a:off x="2481579" y="355980"/>
            <a:ext cx="7259320" cy="575310"/>
          </a:xfrm>
          <a:prstGeom prst="rect">
            <a:avLst/>
          </a:prstGeom>
        </p:spPr>
        <p:txBody>
          <a:bodyPr vert="horz" wrap="square" lIns="0" tIns="13335" rIns="0" bIns="0" rtlCol="0">
            <a:spAutoFit/>
          </a:bodyPr>
          <a:lstStyle/>
          <a:p>
            <a:pPr marL="12700">
              <a:lnSpc>
                <a:spcPct val="100000"/>
              </a:lnSpc>
              <a:spcBef>
                <a:spcPts val="105"/>
              </a:spcBef>
            </a:pPr>
            <a:r>
              <a:rPr dirty="0"/>
              <a:t>309th</a:t>
            </a:r>
            <a:r>
              <a:rPr spc="-20" dirty="0"/>
              <a:t> </a:t>
            </a:r>
            <a:r>
              <a:rPr dirty="0"/>
              <a:t>Missile</a:t>
            </a:r>
            <a:r>
              <a:rPr spc="-50" dirty="0"/>
              <a:t> </a:t>
            </a:r>
            <a:r>
              <a:rPr dirty="0"/>
              <a:t>Maintenance</a:t>
            </a:r>
            <a:r>
              <a:rPr spc="-50" dirty="0"/>
              <a:t> </a:t>
            </a:r>
            <a:r>
              <a:rPr spc="-10" dirty="0"/>
              <a:t>Group</a:t>
            </a:r>
          </a:p>
        </p:txBody>
      </p:sp>
      <p:pic>
        <p:nvPicPr>
          <p:cNvPr id="18" name="object 18"/>
          <p:cNvPicPr/>
          <p:nvPr/>
        </p:nvPicPr>
        <p:blipFill>
          <a:blip r:embed="rId15" cstate="print"/>
          <a:stretch>
            <a:fillRect/>
          </a:stretch>
        </p:blipFill>
        <p:spPr>
          <a:xfrm>
            <a:off x="4972050" y="6486525"/>
            <a:ext cx="2233676" cy="371475"/>
          </a:xfrm>
          <a:prstGeom prst="rect">
            <a:avLst/>
          </a:prstGeom>
        </p:spPr>
      </p:pic>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5809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85725" y="0"/>
            <a:ext cx="12001500" cy="4805680"/>
            <a:chOff x="85725" y="0"/>
            <a:chExt cx="12001500" cy="480568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pic>
          <p:nvPicPr>
            <p:cNvPr id="6" name="object 6"/>
            <p:cNvPicPr/>
            <p:nvPr/>
          </p:nvPicPr>
          <p:blipFill>
            <a:blip r:embed="rId4" cstate="print"/>
            <a:stretch>
              <a:fillRect/>
            </a:stretch>
          </p:blipFill>
          <p:spPr>
            <a:xfrm>
              <a:off x="85725" y="0"/>
              <a:ext cx="1581150" cy="1438275"/>
            </a:xfrm>
            <a:prstGeom prst="rect">
              <a:avLst/>
            </a:prstGeom>
          </p:spPr>
        </p:pic>
        <p:pic>
          <p:nvPicPr>
            <p:cNvPr id="7" name="object 7"/>
            <p:cNvPicPr/>
            <p:nvPr/>
          </p:nvPicPr>
          <p:blipFill>
            <a:blip r:embed="rId5" cstate="print"/>
            <a:stretch>
              <a:fillRect/>
            </a:stretch>
          </p:blipFill>
          <p:spPr>
            <a:xfrm>
              <a:off x="361950" y="152400"/>
              <a:ext cx="981075" cy="962025"/>
            </a:xfrm>
            <a:prstGeom prst="rect">
              <a:avLst/>
            </a:prstGeom>
          </p:spPr>
        </p:pic>
        <p:pic>
          <p:nvPicPr>
            <p:cNvPr id="8" name="object 8"/>
            <p:cNvPicPr/>
            <p:nvPr/>
          </p:nvPicPr>
          <p:blipFill>
            <a:blip r:embed="rId6" cstate="print"/>
            <a:stretch>
              <a:fillRect/>
            </a:stretch>
          </p:blipFill>
          <p:spPr>
            <a:xfrm>
              <a:off x="171450" y="1276222"/>
              <a:ext cx="11768201" cy="3529076"/>
            </a:xfrm>
            <a:prstGeom prst="rect">
              <a:avLst/>
            </a:prstGeom>
          </p:spPr>
        </p:pic>
        <p:pic>
          <p:nvPicPr>
            <p:cNvPr id="9" name="object 9"/>
            <p:cNvPicPr/>
            <p:nvPr/>
          </p:nvPicPr>
          <p:blipFill>
            <a:blip r:embed="rId7" cstate="print"/>
            <a:stretch>
              <a:fillRect/>
            </a:stretch>
          </p:blipFill>
          <p:spPr>
            <a:xfrm>
              <a:off x="6953250" y="1342897"/>
              <a:ext cx="4872101" cy="3386201"/>
            </a:xfrm>
            <a:prstGeom prst="rect">
              <a:avLst/>
            </a:prstGeom>
          </p:spPr>
        </p:pic>
        <p:pic>
          <p:nvPicPr>
            <p:cNvPr id="10" name="object 10"/>
            <p:cNvPicPr/>
            <p:nvPr/>
          </p:nvPicPr>
          <p:blipFill>
            <a:blip r:embed="rId8" cstate="print"/>
            <a:stretch>
              <a:fillRect/>
            </a:stretch>
          </p:blipFill>
          <p:spPr>
            <a:xfrm>
              <a:off x="285750" y="1342897"/>
              <a:ext cx="5005451" cy="3386201"/>
            </a:xfrm>
            <a:prstGeom prst="rect">
              <a:avLst/>
            </a:prstGeom>
          </p:spPr>
        </p:pic>
        <p:pic>
          <p:nvPicPr>
            <p:cNvPr id="11" name="object 11"/>
            <p:cNvPicPr/>
            <p:nvPr/>
          </p:nvPicPr>
          <p:blipFill>
            <a:blip r:embed="rId9" cstate="print"/>
            <a:stretch>
              <a:fillRect/>
            </a:stretch>
          </p:blipFill>
          <p:spPr>
            <a:xfrm>
              <a:off x="3990975" y="1342897"/>
              <a:ext cx="4224401" cy="3386201"/>
            </a:xfrm>
            <a:prstGeom prst="rect">
              <a:avLst/>
            </a:prstGeom>
          </p:spPr>
        </p:pic>
        <p:pic>
          <p:nvPicPr>
            <p:cNvPr id="12" name="object 12"/>
            <p:cNvPicPr/>
            <p:nvPr/>
          </p:nvPicPr>
          <p:blipFill>
            <a:blip r:embed="rId10" cstate="print"/>
            <a:stretch>
              <a:fillRect/>
            </a:stretch>
          </p:blipFill>
          <p:spPr>
            <a:xfrm>
              <a:off x="2066925" y="209486"/>
              <a:ext cx="8101076" cy="1052512"/>
            </a:xfrm>
            <a:prstGeom prst="rect">
              <a:avLst/>
            </a:prstGeom>
          </p:spPr>
        </p:pic>
      </p:grpSp>
      <p:sp>
        <p:nvSpPr>
          <p:cNvPr id="13" name="object 13"/>
          <p:cNvSpPr txBox="1">
            <a:spLocks noGrp="1"/>
          </p:cNvSpPr>
          <p:nvPr>
            <p:ph type="title"/>
          </p:nvPr>
        </p:nvSpPr>
        <p:spPr>
          <a:xfrm>
            <a:off x="2367279" y="355980"/>
            <a:ext cx="7486015" cy="575310"/>
          </a:xfrm>
          <a:prstGeom prst="rect">
            <a:avLst/>
          </a:prstGeom>
        </p:spPr>
        <p:txBody>
          <a:bodyPr vert="horz" wrap="square" lIns="0" tIns="13335" rIns="0" bIns="0" rtlCol="0">
            <a:spAutoFit/>
          </a:bodyPr>
          <a:lstStyle/>
          <a:p>
            <a:pPr marL="12700">
              <a:lnSpc>
                <a:spcPct val="100000"/>
              </a:lnSpc>
              <a:spcBef>
                <a:spcPts val="105"/>
              </a:spcBef>
            </a:pPr>
            <a:r>
              <a:rPr dirty="0"/>
              <a:t>309th</a:t>
            </a:r>
            <a:r>
              <a:rPr spc="-75" dirty="0"/>
              <a:t> </a:t>
            </a:r>
            <a:r>
              <a:rPr dirty="0"/>
              <a:t>Maintenance</a:t>
            </a:r>
            <a:r>
              <a:rPr spc="-90" dirty="0"/>
              <a:t> </a:t>
            </a:r>
            <a:r>
              <a:rPr dirty="0"/>
              <a:t>Support</a:t>
            </a:r>
            <a:r>
              <a:rPr spc="40" dirty="0"/>
              <a:t> </a:t>
            </a:r>
            <a:r>
              <a:rPr spc="-10" dirty="0"/>
              <a:t>Group</a:t>
            </a:r>
          </a:p>
        </p:txBody>
      </p:sp>
      <p:grpSp>
        <p:nvGrpSpPr>
          <p:cNvPr id="14" name="object 14"/>
          <p:cNvGrpSpPr/>
          <p:nvPr/>
        </p:nvGrpSpPr>
        <p:grpSpPr>
          <a:xfrm>
            <a:off x="142875" y="4619561"/>
            <a:ext cx="11873230" cy="2239010"/>
            <a:chOff x="142875" y="4619561"/>
            <a:chExt cx="11873230" cy="2239010"/>
          </a:xfrm>
        </p:grpSpPr>
        <p:pic>
          <p:nvPicPr>
            <p:cNvPr id="15" name="object 15"/>
            <p:cNvPicPr/>
            <p:nvPr/>
          </p:nvPicPr>
          <p:blipFill>
            <a:blip r:embed="rId11" cstate="print"/>
            <a:stretch>
              <a:fillRect/>
            </a:stretch>
          </p:blipFill>
          <p:spPr>
            <a:xfrm>
              <a:off x="142875" y="4629086"/>
              <a:ext cx="3014726" cy="1890776"/>
            </a:xfrm>
            <a:prstGeom prst="rect">
              <a:avLst/>
            </a:prstGeom>
          </p:spPr>
        </p:pic>
        <p:pic>
          <p:nvPicPr>
            <p:cNvPr id="16" name="object 16"/>
            <p:cNvPicPr/>
            <p:nvPr/>
          </p:nvPicPr>
          <p:blipFill>
            <a:blip r:embed="rId12" cstate="print"/>
            <a:stretch>
              <a:fillRect/>
            </a:stretch>
          </p:blipFill>
          <p:spPr>
            <a:xfrm>
              <a:off x="3086100" y="4629086"/>
              <a:ext cx="3033776" cy="1890776"/>
            </a:xfrm>
            <a:prstGeom prst="rect">
              <a:avLst/>
            </a:prstGeom>
          </p:spPr>
        </p:pic>
        <p:pic>
          <p:nvPicPr>
            <p:cNvPr id="17" name="object 17"/>
            <p:cNvPicPr/>
            <p:nvPr/>
          </p:nvPicPr>
          <p:blipFill>
            <a:blip r:embed="rId13" cstate="print"/>
            <a:stretch>
              <a:fillRect/>
            </a:stretch>
          </p:blipFill>
          <p:spPr>
            <a:xfrm>
              <a:off x="6038850" y="4619561"/>
              <a:ext cx="3043301" cy="1900301"/>
            </a:xfrm>
            <a:prstGeom prst="rect">
              <a:avLst/>
            </a:prstGeom>
          </p:spPr>
        </p:pic>
        <p:pic>
          <p:nvPicPr>
            <p:cNvPr id="18" name="object 18"/>
            <p:cNvPicPr/>
            <p:nvPr/>
          </p:nvPicPr>
          <p:blipFill>
            <a:blip r:embed="rId14" cstate="print"/>
            <a:stretch>
              <a:fillRect/>
            </a:stretch>
          </p:blipFill>
          <p:spPr>
            <a:xfrm>
              <a:off x="8972550" y="4619561"/>
              <a:ext cx="3043301" cy="1900301"/>
            </a:xfrm>
            <a:prstGeom prst="rect">
              <a:avLst/>
            </a:prstGeom>
          </p:spPr>
        </p:pic>
        <p:pic>
          <p:nvPicPr>
            <p:cNvPr id="19" name="object 19"/>
            <p:cNvPicPr/>
            <p:nvPr/>
          </p:nvPicPr>
          <p:blipFill>
            <a:blip r:embed="rId15" cstate="print"/>
            <a:stretch>
              <a:fillRect/>
            </a:stretch>
          </p:blipFill>
          <p:spPr>
            <a:xfrm>
              <a:off x="4972050" y="6486525"/>
              <a:ext cx="2233676" cy="371475"/>
            </a:xfrm>
            <a:prstGeom prst="rect">
              <a:avLst/>
            </a:prstGeom>
          </p:spPr>
        </p:pic>
      </p:gr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1213110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85725" y="0"/>
            <a:ext cx="12001500" cy="4796155"/>
            <a:chOff x="85725" y="0"/>
            <a:chExt cx="12001500" cy="4796155"/>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pic>
          <p:nvPicPr>
            <p:cNvPr id="6" name="object 6"/>
            <p:cNvPicPr/>
            <p:nvPr/>
          </p:nvPicPr>
          <p:blipFill>
            <a:blip r:embed="rId4" cstate="print"/>
            <a:stretch>
              <a:fillRect/>
            </a:stretch>
          </p:blipFill>
          <p:spPr>
            <a:xfrm>
              <a:off x="85725" y="0"/>
              <a:ext cx="1581150" cy="1438275"/>
            </a:xfrm>
            <a:prstGeom prst="rect">
              <a:avLst/>
            </a:prstGeom>
          </p:spPr>
        </p:pic>
        <p:pic>
          <p:nvPicPr>
            <p:cNvPr id="7" name="object 7"/>
            <p:cNvPicPr/>
            <p:nvPr/>
          </p:nvPicPr>
          <p:blipFill>
            <a:blip r:embed="rId5" cstate="print"/>
            <a:stretch>
              <a:fillRect/>
            </a:stretch>
          </p:blipFill>
          <p:spPr>
            <a:xfrm>
              <a:off x="361950" y="152400"/>
              <a:ext cx="981075" cy="962025"/>
            </a:xfrm>
            <a:prstGeom prst="rect">
              <a:avLst/>
            </a:prstGeom>
          </p:spPr>
        </p:pic>
        <p:pic>
          <p:nvPicPr>
            <p:cNvPr id="8" name="object 8"/>
            <p:cNvPicPr/>
            <p:nvPr/>
          </p:nvPicPr>
          <p:blipFill>
            <a:blip r:embed="rId6" cstate="print"/>
            <a:stretch>
              <a:fillRect/>
            </a:stretch>
          </p:blipFill>
          <p:spPr>
            <a:xfrm>
              <a:off x="171450" y="1266697"/>
              <a:ext cx="11768201" cy="3529076"/>
            </a:xfrm>
            <a:prstGeom prst="rect">
              <a:avLst/>
            </a:prstGeom>
          </p:spPr>
        </p:pic>
        <p:pic>
          <p:nvPicPr>
            <p:cNvPr id="9" name="object 9"/>
            <p:cNvPicPr/>
            <p:nvPr/>
          </p:nvPicPr>
          <p:blipFill>
            <a:blip r:embed="rId7" cstate="print"/>
            <a:stretch>
              <a:fillRect/>
            </a:stretch>
          </p:blipFill>
          <p:spPr>
            <a:xfrm>
              <a:off x="6800850" y="1333372"/>
              <a:ext cx="5024501" cy="3395726"/>
            </a:xfrm>
            <a:prstGeom prst="rect">
              <a:avLst/>
            </a:prstGeom>
          </p:spPr>
        </p:pic>
        <p:pic>
          <p:nvPicPr>
            <p:cNvPr id="10" name="object 10"/>
            <p:cNvPicPr/>
            <p:nvPr/>
          </p:nvPicPr>
          <p:blipFill>
            <a:blip r:embed="rId8" cstate="print"/>
            <a:stretch>
              <a:fillRect/>
            </a:stretch>
          </p:blipFill>
          <p:spPr>
            <a:xfrm>
              <a:off x="285750" y="1342897"/>
              <a:ext cx="4938776" cy="3386201"/>
            </a:xfrm>
            <a:prstGeom prst="rect">
              <a:avLst/>
            </a:prstGeom>
          </p:spPr>
        </p:pic>
        <p:pic>
          <p:nvPicPr>
            <p:cNvPr id="11" name="object 11"/>
            <p:cNvPicPr/>
            <p:nvPr/>
          </p:nvPicPr>
          <p:blipFill>
            <a:blip r:embed="rId9" cstate="print"/>
            <a:stretch>
              <a:fillRect/>
            </a:stretch>
          </p:blipFill>
          <p:spPr>
            <a:xfrm>
              <a:off x="3990975" y="1342897"/>
              <a:ext cx="4224401" cy="3386201"/>
            </a:xfrm>
            <a:prstGeom prst="rect">
              <a:avLst/>
            </a:prstGeom>
          </p:spPr>
        </p:pic>
        <p:pic>
          <p:nvPicPr>
            <p:cNvPr id="12" name="object 12"/>
            <p:cNvPicPr/>
            <p:nvPr/>
          </p:nvPicPr>
          <p:blipFill>
            <a:blip r:embed="rId10" cstate="print"/>
            <a:stretch>
              <a:fillRect/>
            </a:stretch>
          </p:blipFill>
          <p:spPr>
            <a:xfrm>
              <a:off x="2038350" y="209486"/>
              <a:ext cx="8148701" cy="1052512"/>
            </a:xfrm>
            <a:prstGeom prst="rect">
              <a:avLst/>
            </a:prstGeom>
          </p:spPr>
        </p:pic>
      </p:grpSp>
      <p:sp>
        <p:nvSpPr>
          <p:cNvPr id="13" name="object 13"/>
          <p:cNvSpPr txBox="1">
            <a:spLocks noGrp="1"/>
          </p:cNvSpPr>
          <p:nvPr>
            <p:ph type="title"/>
          </p:nvPr>
        </p:nvSpPr>
        <p:spPr>
          <a:xfrm>
            <a:off x="2338704" y="355980"/>
            <a:ext cx="7532370" cy="575310"/>
          </a:xfrm>
          <a:prstGeom prst="rect">
            <a:avLst/>
          </a:prstGeom>
        </p:spPr>
        <p:txBody>
          <a:bodyPr vert="horz" wrap="square" lIns="0" tIns="13335" rIns="0" bIns="0" rtlCol="0">
            <a:spAutoFit/>
          </a:bodyPr>
          <a:lstStyle/>
          <a:p>
            <a:pPr marL="12700">
              <a:lnSpc>
                <a:spcPct val="100000"/>
              </a:lnSpc>
              <a:spcBef>
                <a:spcPts val="105"/>
              </a:spcBef>
            </a:pPr>
            <a:r>
              <a:rPr dirty="0"/>
              <a:t>309th</a:t>
            </a:r>
            <a:r>
              <a:rPr spc="-55" dirty="0"/>
              <a:t> </a:t>
            </a:r>
            <a:r>
              <a:rPr dirty="0"/>
              <a:t>Software</a:t>
            </a:r>
            <a:r>
              <a:rPr spc="-145" dirty="0"/>
              <a:t> </a:t>
            </a:r>
            <a:r>
              <a:rPr dirty="0"/>
              <a:t>Engineering</a:t>
            </a:r>
            <a:r>
              <a:rPr spc="35" dirty="0"/>
              <a:t> </a:t>
            </a:r>
            <a:r>
              <a:rPr spc="-10" dirty="0"/>
              <a:t>Group</a:t>
            </a:r>
          </a:p>
        </p:txBody>
      </p:sp>
      <p:grpSp>
        <p:nvGrpSpPr>
          <p:cNvPr id="14" name="object 14"/>
          <p:cNvGrpSpPr/>
          <p:nvPr/>
        </p:nvGrpSpPr>
        <p:grpSpPr>
          <a:xfrm>
            <a:off x="104775" y="4610036"/>
            <a:ext cx="11911330" cy="2248535"/>
            <a:chOff x="104775" y="4610036"/>
            <a:chExt cx="11911330" cy="2248535"/>
          </a:xfrm>
        </p:grpSpPr>
        <p:pic>
          <p:nvPicPr>
            <p:cNvPr id="15" name="object 15"/>
            <p:cNvPicPr/>
            <p:nvPr/>
          </p:nvPicPr>
          <p:blipFill>
            <a:blip r:embed="rId11" cstate="print"/>
            <a:stretch>
              <a:fillRect/>
            </a:stretch>
          </p:blipFill>
          <p:spPr>
            <a:xfrm>
              <a:off x="104775" y="4610036"/>
              <a:ext cx="4024376" cy="1900301"/>
            </a:xfrm>
            <a:prstGeom prst="rect">
              <a:avLst/>
            </a:prstGeom>
          </p:spPr>
        </p:pic>
        <p:pic>
          <p:nvPicPr>
            <p:cNvPr id="16" name="object 16"/>
            <p:cNvPicPr/>
            <p:nvPr/>
          </p:nvPicPr>
          <p:blipFill>
            <a:blip r:embed="rId12" cstate="print"/>
            <a:stretch>
              <a:fillRect/>
            </a:stretch>
          </p:blipFill>
          <p:spPr>
            <a:xfrm>
              <a:off x="4057650" y="4610036"/>
              <a:ext cx="4043426" cy="1900301"/>
            </a:xfrm>
            <a:prstGeom prst="rect">
              <a:avLst/>
            </a:prstGeom>
          </p:spPr>
        </p:pic>
        <p:pic>
          <p:nvPicPr>
            <p:cNvPr id="17" name="object 17"/>
            <p:cNvPicPr/>
            <p:nvPr/>
          </p:nvPicPr>
          <p:blipFill>
            <a:blip r:embed="rId13" cstate="print"/>
            <a:stretch>
              <a:fillRect/>
            </a:stretch>
          </p:blipFill>
          <p:spPr>
            <a:xfrm>
              <a:off x="7972425" y="4610036"/>
              <a:ext cx="4043426" cy="1900301"/>
            </a:xfrm>
            <a:prstGeom prst="rect">
              <a:avLst/>
            </a:prstGeom>
          </p:spPr>
        </p:pic>
        <p:pic>
          <p:nvPicPr>
            <p:cNvPr id="18" name="object 18"/>
            <p:cNvPicPr/>
            <p:nvPr/>
          </p:nvPicPr>
          <p:blipFill>
            <a:blip r:embed="rId14" cstate="print"/>
            <a:stretch>
              <a:fillRect/>
            </a:stretch>
          </p:blipFill>
          <p:spPr>
            <a:xfrm>
              <a:off x="4972050" y="6486525"/>
              <a:ext cx="2233676" cy="371475"/>
            </a:xfrm>
            <a:prstGeom prst="rect">
              <a:avLst/>
            </a:prstGeom>
          </p:spPr>
        </p:pic>
      </p:gr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1491946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3238500" y="219011"/>
            <a:ext cx="5729605" cy="1062355"/>
            <a:chOff x="3238500" y="219011"/>
            <a:chExt cx="5729605" cy="1062355"/>
          </a:xfrm>
        </p:grpSpPr>
        <p:pic>
          <p:nvPicPr>
            <p:cNvPr id="4" name="object 4"/>
            <p:cNvPicPr/>
            <p:nvPr/>
          </p:nvPicPr>
          <p:blipFill>
            <a:blip r:embed="rId2" cstate="print"/>
            <a:stretch>
              <a:fillRect/>
            </a:stretch>
          </p:blipFill>
          <p:spPr>
            <a:xfrm>
              <a:off x="3238500" y="219011"/>
              <a:ext cx="1347724" cy="1062037"/>
            </a:xfrm>
            <a:prstGeom prst="rect">
              <a:avLst/>
            </a:prstGeom>
          </p:spPr>
        </p:pic>
        <p:pic>
          <p:nvPicPr>
            <p:cNvPr id="5" name="object 5"/>
            <p:cNvPicPr/>
            <p:nvPr/>
          </p:nvPicPr>
          <p:blipFill>
            <a:blip r:embed="rId3" cstate="print"/>
            <a:stretch>
              <a:fillRect/>
            </a:stretch>
          </p:blipFill>
          <p:spPr>
            <a:xfrm>
              <a:off x="3943350" y="219011"/>
              <a:ext cx="795337" cy="1062037"/>
            </a:xfrm>
            <a:prstGeom prst="rect">
              <a:avLst/>
            </a:prstGeom>
          </p:spPr>
        </p:pic>
        <p:pic>
          <p:nvPicPr>
            <p:cNvPr id="6" name="object 6"/>
            <p:cNvPicPr/>
            <p:nvPr/>
          </p:nvPicPr>
          <p:blipFill>
            <a:blip r:embed="rId4" cstate="print"/>
            <a:stretch>
              <a:fillRect/>
            </a:stretch>
          </p:blipFill>
          <p:spPr>
            <a:xfrm>
              <a:off x="4095750" y="219011"/>
              <a:ext cx="4872101" cy="1062037"/>
            </a:xfrm>
            <a:prstGeom prst="rect">
              <a:avLst/>
            </a:prstGeom>
          </p:spPr>
        </p:pic>
      </p:grpSp>
      <p:grpSp>
        <p:nvGrpSpPr>
          <p:cNvPr id="7" name="object 7"/>
          <p:cNvGrpSpPr/>
          <p:nvPr/>
        </p:nvGrpSpPr>
        <p:grpSpPr>
          <a:xfrm>
            <a:off x="8601075" y="0"/>
            <a:ext cx="3486150" cy="5967730"/>
            <a:chOff x="8601075" y="0"/>
            <a:chExt cx="3486150" cy="5967730"/>
          </a:xfrm>
        </p:grpSpPr>
        <p:pic>
          <p:nvPicPr>
            <p:cNvPr id="8" name="object 8"/>
            <p:cNvPicPr/>
            <p:nvPr/>
          </p:nvPicPr>
          <p:blipFill>
            <a:blip r:embed="rId5" cstate="print"/>
            <a:stretch>
              <a:fillRect/>
            </a:stretch>
          </p:blipFill>
          <p:spPr>
            <a:xfrm>
              <a:off x="10534650" y="0"/>
              <a:ext cx="1552575" cy="1428750"/>
            </a:xfrm>
            <a:prstGeom prst="rect">
              <a:avLst/>
            </a:prstGeom>
          </p:spPr>
        </p:pic>
        <p:pic>
          <p:nvPicPr>
            <p:cNvPr id="9" name="object 9"/>
            <p:cNvPicPr/>
            <p:nvPr/>
          </p:nvPicPr>
          <p:blipFill>
            <a:blip r:embed="rId6" cstate="print"/>
            <a:stretch>
              <a:fillRect/>
            </a:stretch>
          </p:blipFill>
          <p:spPr>
            <a:xfrm>
              <a:off x="10810875" y="152400"/>
              <a:ext cx="952500" cy="952500"/>
            </a:xfrm>
            <a:prstGeom prst="rect">
              <a:avLst/>
            </a:prstGeom>
          </p:spPr>
        </p:pic>
        <p:pic>
          <p:nvPicPr>
            <p:cNvPr id="10" name="object 10"/>
            <p:cNvPicPr/>
            <p:nvPr/>
          </p:nvPicPr>
          <p:blipFill>
            <a:blip r:embed="rId7" cstate="print"/>
            <a:stretch>
              <a:fillRect/>
            </a:stretch>
          </p:blipFill>
          <p:spPr>
            <a:xfrm>
              <a:off x="8705810" y="1523906"/>
              <a:ext cx="3319605" cy="4395911"/>
            </a:xfrm>
            <a:prstGeom prst="rect">
              <a:avLst/>
            </a:prstGeom>
          </p:spPr>
        </p:pic>
        <p:pic>
          <p:nvPicPr>
            <p:cNvPr id="11" name="object 11"/>
            <p:cNvPicPr/>
            <p:nvPr/>
          </p:nvPicPr>
          <p:blipFill>
            <a:blip r:embed="rId8" cstate="print"/>
            <a:stretch>
              <a:fillRect/>
            </a:stretch>
          </p:blipFill>
          <p:spPr>
            <a:xfrm>
              <a:off x="8601075" y="1457261"/>
              <a:ext cx="3395726" cy="4510151"/>
            </a:xfrm>
            <a:prstGeom prst="rect">
              <a:avLst/>
            </a:prstGeom>
          </p:spPr>
        </p:pic>
        <p:pic>
          <p:nvPicPr>
            <p:cNvPr id="12" name="object 12"/>
            <p:cNvPicPr/>
            <p:nvPr/>
          </p:nvPicPr>
          <p:blipFill>
            <a:blip r:embed="rId9" cstate="print"/>
            <a:stretch>
              <a:fillRect/>
            </a:stretch>
          </p:blipFill>
          <p:spPr>
            <a:xfrm>
              <a:off x="8743950" y="1524000"/>
              <a:ext cx="3248025" cy="4324350"/>
            </a:xfrm>
            <a:prstGeom prst="rect">
              <a:avLst/>
            </a:prstGeom>
          </p:spPr>
        </p:pic>
        <p:pic>
          <p:nvPicPr>
            <p:cNvPr id="13" name="object 13"/>
            <p:cNvPicPr/>
            <p:nvPr/>
          </p:nvPicPr>
          <p:blipFill>
            <a:blip r:embed="rId10" cstate="print"/>
            <a:stretch>
              <a:fillRect/>
            </a:stretch>
          </p:blipFill>
          <p:spPr>
            <a:xfrm>
              <a:off x="8658225" y="1476311"/>
              <a:ext cx="3100451" cy="633412"/>
            </a:xfrm>
            <a:prstGeom prst="rect">
              <a:avLst/>
            </a:prstGeom>
          </p:spPr>
        </p:pic>
        <p:pic>
          <p:nvPicPr>
            <p:cNvPr id="14" name="object 14"/>
            <p:cNvPicPr/>
            <p:nvPr/>
          </p:nvPicPr>
          <p:blipFill>
            <a:blip r:embed="rId11" cstate="print"/>
            <a:stretch>
              <a:fillRect/>
            </a:stretch>
          </p:blipFill>
          <p:spPr>
            <a:xfrm>
              <a:off x="8820150" y="1847786"/>
              <a:ext cx="2767076" cy="80962"/>
            </a:xfrm>
            <a:prstGeom prst="rect">
              <a:avLst/>
            </a:prstGeom>
          </p:spPr>
        </p:pic>
        <p:pic>
          <p:nvPicPr>
            <p:cNvPr id="15" name="object 15"/>
            <p:cNvPicPr/>
            <p:nvPr/>
          </p:nvPicPr>
          <p:blipFill>
            <a:blip r:embed="rId12" cstate="print"/>
            <a:stretch>
              <a:fillRect/>
            </a:stretch>
          </p:blipFill>
          <p:spPr>
            <a:xfrm>
              <a:off x="8743950" y="2047811"/>
              <a:ext cx="338137" cy="338137"/>
            </a:xfrm>
            <a:prstGeom prst="rect">
              <a:avLst/>
            </a:prstGeom>
          </p:spPr>
        </p:pic>
        <p:pic>
          <p:nvPicPr>
            <p:cNvPr id="16" name="object 16"/>
            <p:cNvPicPr/>
            <p:nvPr/>
          </p:nvPicPr>
          <p:blipFill>
            <a:blip r:embed="rId13" cstate="print"/>
            <a:stretch>
              <a:fillRect/>
            </a:stretch>
          </p:blipFill>
          <p:spPr>
            <a:xfrm>
              <a:off x="8905875" y="2019236"/>
              <a:ext cx="2462276" cy="376237"/>
            </a:xfrm>
            <a:prstGeom prst="rect">
              <a:avLst/>
            </a:prstGeom>
          </p:spPr>
        </p:pic>
        <p:pic>
          <p:nvPicPr>
            <p:cNvPr id="17" name="object 17"/>
            <p:cNvPicPr/>
            <p:nvPr/>
          </p:nvPicPr>
          <p:blipFill>
            <a:blip r:embed="rId14" cstate="print"/>
            <a:stretch>
              <a:fillRect/>
            </a:stretch>
          </p:blipFill>
          <p:spPr>
            <a:xfrm>
              <a:off x="8905875" y="2200211"/>
              <a:ext cx="1347724" cy="376237"/>
            </a:xfrm>
            <a:prstGeom prst="rect">
              <a:avLst/>
            </a:prstGeom>
          </p:spPr>
        </p:pic>
        <p:pic>
          <p:nvPicPr>
            <p:cNvPr id="18" name="object 18"/>
            <p:cNvPicPr/>
            <p:nvPr/>
          </p:nvPicPr>
          <p:blipFill>
            <a:blip r:embed="rId15" cstate="print"/>
            <a:stretch>
              <a:fillRect/>
            </a:stretch>
          </p:blipFill>
          <p:spPr>
            <a:xfrm>
              <a:off x="10020300" y="2200211"/>
              <a:ext cx="1100137" cy="376237"/>
            </a:xfrm>
            <a:prstGeom prst="rect">
              <a:avLst/>
            </a:prstGeom>
          </p:spPr>
        </p:pic>
        <p:pic>
          <p:nvPicPr>
            <p:cNvPr id="19" name="object 19"/>
            <p:cNvPicPr/>
            <p:nvPr/>
          </p:nvPicPr>
          <p:blipFill>
            <a:blip r:embed="rId16" cstate="print"/>
            <a:stretch>
              <a:fillRect/>
            </a:stretch>
          </p:blipFill>
          <p:spPr>
            <a:xfrm>
              <a:off x="10887075" y="2200211"/>
              <a:ext cx="300037" cy="376237"/>
            </a:xfrm>
            <a:prstGeom prst="rect">
              <a:avLst/>
            </a:prstGeom>
          </p:spPr>
        </p:pic>
        <p:pic>
          <p:nvPicPr>
            <p:cNvPr id="20" name="object 20"/>
            <p:cNvPicPr/>
            <p:nvPr/>
          </p:nvPicPr>
          <p:blipFill>
            <a:blip r:embed="rId12" cstate="print"/>
            <a:stretch>
              <a:fillRect/>
            </a:stretch>
          </p:blipFill>
          <p:spPr>
            <a:xfrm>
              <a:off x="8743950" y="2419286"/>
              <a:ext cx="338137" cy="338137"/>
            </a:xfrm>
            <a:prstGeom prst="rect">
              <a:avLst/>
            </a:prstGeom>
          </p:spPr>
        </p:pic>
        <p:pic>
          <p:nvPicPr>
            <p:cNvPr id="21" name="object 21"/>
            <p:cNvPicPr/>
            <p:nvPr/>
          </p:nvPicPr>
          <p:blipFill>
            <a:blip r:embed="rId17" cstate="print"/>
            <a:stretch>
              <a:fillRect/>
            </a:stretch>
          </p:blipFill>
          <p:spPr>
            <a:xfrm>
              <a:off x="8905875" y="2390711"/>
              <a:ext cx="2500376" cy="376237"/>
            </a:xfrm>
            <a:prstGeom prst="rect">
              <a:avLst/>
            </a:prstGeom>
          </p:spPr>
        </p:pic>
        <p:pic>
          <p:nvPicPr>
            <p:cNvPr id="22" name="object 22"/>
            <p:cNvPicPr/>
            <p:nvPr/>
          </p:nvPicPr>
          <p:blipFill>
            <a:blip r:embed="rId12" cstate="print"/>
            <a:stretch>
              <a:fillRect/>
            </a:stretch>
          </p:blipFill>
          <p:spPr>
            <a:xfrm>
              <a:off x="8743950" y="2600261"/>
              <a:ext cx="338137" cy="338137"/>
            </a:xfrm>
            <a:prstGeom prst="rect">
              <a:avLst/>
            </a:prstGeom>
          </p:spPr>
        </p:pic>
        <p:pic>
          <p:nvPicPr>
            <p:cNvPr id="23" name="object 23"/>
            <p:cNvPicPr/>
            <p:nvPr/>
          </p:nvPicPr>
          <p:blipFill>
            <a:blip r:embed="rId18" cstate="print"/>
            <a:stretch>
              <a:fillRect/>
            </a:stretch>
          </p:blipFill>
          <p:spPr>
            <a:xfrm>
              <a:off x="8905875" y="2571686"/>
              <a:ext cx="2805176" cy="376237"/>
            </a:xfrm>
            <a:prstGeom prst="rect">
              <a:avLst/>
            </a:prstGeom>
          </p:spPr>
        </p:pic>
        <p:pic>
          <p:nvPicPr>
            <p:cNvPr id="24" name="object 24"/>
            <p:cNvPicPr/>
            <p:nvPr/>
          </p:nvPicPr>
          <p:blipFill>
            <a:blip r:embed="rId12" cstate="print"/>
            <a:stretch>
              <a:fillRect/>
            </a:stretch>
          </p:blipFill>
          <p:spPr>
            <a:xfrm>
              <a:off x="8743950" y="2781236"/>
              <a:ext cx="338137" cy="338137"/>
            </a:xfrm>
            <a:prstGeom prst="rect">
              <a:avLst/>
            </a:prstGeom>
          </p:spPr>
        </p:pic>
        <p:pic>
          <p:nvPicPr>
            <p:cNvPr id="25" name="object 25"/>
            <p:cNvPicPr/>
            <p:nvPr/>
          </p:nvPicPr>
          <p:blipFill>
            <a:blip r:embed="rId19" cstate="print"/>
            <a:stretch>
              <a:fillRect/>
            </a:stretch>
          </p:blipFill>
          <p:spPr>
            <a:xfrm>
              <a:off x="8905875" y="2752661"/>
              <a:ext cx="2614676" cy="376237"/>
            </a:xfrm>
            <a:prstGeom prst="rect">
              <a:avLst/>
            </a:prstGeom>
          </p:spPr>
        </p:pic>
        <p:pic>
          <p:nvPicPr>
            <p:cNvPr id="26" name="object 26"/>
            <p:cNvPicPr/>
            <p:nvPr/>
          </p:nvPicPr>
          <p:blipFill>
            <a:blip r:embed="rId20" cstate="print"/>
            <a:stretch>
              <a:fillRect/>
            </a:stretch>
          </p:blipFill>
          <p:spPr>
            <a:xfrm>
              <a:off x="8905875" y="2933636"/>
              <a:ext cx="2957576" cy="376237"/>
            </a:xfrm>
            <a:prstGeom prst="rect">
              <a:avLst/>
            </a:prstGeom>
          </p:spPr>
        </p:pic>
        <p:pic>
          <p:nvPicPr>
            <p:cNvPr id="27" name="object 27"/>
            <p:cNvPicPr/>
            <p:nvPr/>
          </p:nvPicPr>
          <p:blipFill>
            <a:blip r:embed="rId12" cstate="print"/>
            <a:stretch>
              <a:fillRect/>
            </a:stretch>
          </p:blipFill>
          <p:spPr>
            <a:xfrm>
              <a:off x="8743950" y="3143186"/>
              <a:ext cx="338137" cy="338137"/>
            </a:xfrm>
            <a:prstGeom prst="rect">
              <a:avLst/>
            </a:prstGeom>
          </p:spPr>
        </p:pic>
        <p:pic>
          <p:nvPicPr>
            <p:cNvPr id="28" name="object 28"/>
            <p:cNvPicPr/>
            <p:nvPr/>
          </p:nvPicPr>
          <p:blipFill>
            <a:blip r:embed="rId21" cstate="print"/>
            <a:stretch>
              <a:fillRect/>
            </a:stretch>
          </p:blipFill>
          <p:spPr>
            <a:xfrm>
              <a:off x="8905875" y="3114611"/>
              <a:ext cx="1452499" cy="376237"/>
            </a:xfrm>
            <a:prstGeom prst="rect">
              <a:avLst/>
            </a:prstGeom>
          </p:spPr>
        </p:pic>
        <p:pic>
          <p:nvPicPr>
            <p:cNvPr id="29" name="object 29"/>
            <p:cNvPicPr/>
            <p:nvPr/>
          </p:nvPicPr>
          <p:blipFill>
            <a:blip r:embed="rId12" cstate="print"/>
            <a:stretch>
              <a:fillRect/>
            </a:stretch>
          </p:blipFill>
          <p:spPr>
            <a:xfrm>
              <a:off x="8743950" y="3333686"/>
              <a:ext cx="338137" cy="338137"/>
            </a:xfrm>
            <a:prstGeom prst="rect">
              <a:avLst/>
            </a:prstGeom>
          </p:spPr>
        </p:pic>
        <p:pic>
          <p:nvPicPr>
            <p:cNvPr id="30" name="object 30"/>
            <p:cNvPicPr/>
            <p:nvPr/>
          </p:nvPicPr>
          <p:blipFill>
            <a:blip r:embed="rId22" cstate="print"/>
            <a:stretch>
              <a:fillRect/>
            </a:stretch>
          </p:blipFill>
          <p:spPr>
            <a:xfrm>
              <a:off x="8905875" y="3305111"/>
              <a:ext cx="1471549" cy="376237"/>
            </a:xfrm>
            <a:prstGeom prst="rect">
              <a:avLst/>
            </a:prstGeom>
          </p:spPr>
        </p:pic>
        <p:pic>
          <p:nvPicPr>
            <p:cNvPr id="31" name="object 31"/>
            <p:cNvPicPr/>
            <p:nvPr/>
          </p:nvPicPr>
          <p:blipFill>
            <a:blip r:embed="rId12" cstate="print"/>
            <a:stretch>
              <a:fillRect/>
            </a:stretch>
          </p:blipFill>
          <p:spPr>
            <a:xfrm>
              <a:off x="8743950" y="3514661"/>
              <a:ext cx="338137" cy="338137"/>
            </a:xfrm>
            <a:prstGeom prst="rect">
              <a:avLst/>
            </a:prstGeom>
          </p:spPr>
        </p:pic>
        <p:pic>
          <p:nvPicPr>
            <p:cNvPr id="32" name="object 32"/>
            <p:cNvPicPr/>
            <p:nvPr/>
          </p:nvPicPr>
          <p:blipFill>
            <a:blip r:embed="rId23" cstate="print"/>
            <a:stretch>
              <a:fillRect/>
            </a:stretch>
          </p:blipFill>
          <p:spPr>
            <a:xfrm>
              <a:off x="8905875" y="3486086"/>
              <a:ext cx="2871851" cy="376237"/>
            </a:xfrm>
            <a:prstGeom prst="rect">
              <a:avLst/>
            </a:prstGeom>
          </p:spPr>
        </p:pic>
        <p:pic>
          <p:nvPicPr>
            <p:cNvPr id="33" name="object 33"/>
            <p:cNvPicPr/>
            <p:nvPr/>
          </p:nvPicPr>
          <p:blipFill>
            <a:blip r:embed="rId12" cstate="print"/>
            <a:stretch>
              <a:fillRect/>
            </a:stretch>
          </p:blipFill>
          <p:spPr>
            <a:xfrm>
              <a:off x="8743950" y="3695636"/>
              <a:ext cx="338137" cy="338137"/>
            </a:xfrm>
            <a:prstGeom prst="rect">
              <a:avLst/>
            </a:prstGeom>
          </p:spPr>
        </p:pic>
        <p:pic>
          <p:nvPicPr>
            <p:cNvPr id="34" name="object 34"/>
            <p:cNvPicPr/>
            <p:nvPr/>
          </p:nvPicPr>
          <p:blipFill>
            <a:blip r:embed="rId24" cstate="print"/>
            <a:stretch>
              <a:fillRect/>
            </a:stretch>
          </p:blipFill>
          <p:spPr>
            <a:xfrm>
              <a:off x="8905875" y="3667061"/>
              <a:ext cx="1614424" cy="376237"/>
            </a:xfrm>
            <a:prstGeom prst="rect">
              <a:avLst/>
            </a:prstGeom>
          </p:spPr>
        </p:pic>
        <p:pic>
          <p:nvPicPr>
            <p:cNvPr id="35" name="object 35"/>
            <p:cNvPicPr/>
            <p:nvPr/>
          </p:nvPicPr>
          <p:blipFill>
            <a:blip r:embed="rId12" cstate="print"/>
            <a:stretch>
              <a:fillRect/>
            </a:stretch>
          </p:blipFill>
          <p:spPr>
            <a:xfrm>
              <a:off x="8743950" y="3876611"/>
              <a:ext cx="338137" cy="338137"/>
            </a:xfrm>
            <a:prstGeom prst="rect">
              <a:avLst/>
            </a:prstGeom>
          </p:spPr>
        </p:pic>
        <p:pic>
          <p:nvPicPr>
            <p:cNvPr id="36" name="object 36"/>
            <p:cNvPicPr/>
            <p:nvPr/>
          </p:nvPicPr>
          <p:blipFill>
            <a:blip r:embed="rId25" cstate="print"/>
            <a:stretch>
              <a:fillRect/>
            </a:stretch>
          </p:blipFill>
          <p:spPr>
            <a:xfrm>
              <a:off x="8905875" y="3848036"/>
              <a:ext cx="1976501" cy="376237"/>
            </a:xfrm>
            <a:prstGeom prst="rect">
              <a:avLst/>
            </a:prstGeom>
          </p:spPr>
        </p:pic>
        <p:pic>
          <p:nvPicPr>
            <p:cNvPr id="37" name="object 37"/>
            <p:cNvPicPr/>
            <p:nvPr/>
          </p:nvPicPr>
          <p:blipFill>
            <a:blip r:embed="rId12" cstate="print"/>
            <a:stretch>
              <a:fillRect/>
            </a:stretch>
          </p:blipFill>
          <p:spPr>
            <a:xfrm>
              <a:off x="8743950" y="4057586"/>
              <a:ext cx="338137" cy="338137"/>
            </a:xfrm>
            <a:prstGeom prst="rect">
              <a:avLst/>
            </a:prstGeom>
          </p:spPr>
        </p:pic>
        <p:pic>
          <p:nvPicPr>
            <p:cNvPr id="38" name="object 38"/>
            <p:cNvPicPr/>
            <p:nvPr/>
          </p:nvPicPr>
          <p:blipFill>
            <a:blip r:embed="rId26" cstate="print"/>
            <a:stretch>
              <a:fillRect/>
            </a:stretch>
          </p:blipFill>
          <p:spPr>
            <a:xfrm>
              <a:off x="8905875" y="4029011"/>
              <a:ext cx="2957576" cy="376237"/>
            </a:xfrm>
            <a:prstGeom prst="rect">
              <a:avLst/>
            </a:prstGeom>
          </p:spPr>
        </p:pic>
        <p:pic>
          <p:nvPicPr>
            <p:cNvPr id="39" name="object 39"/>
            <p:cNvPicPr/>
            <p:nvPr/>
          </p:nvPicPr>
          <p:blipFill>
            <a:blip r:embed="rId12" cstate="print"/>
            <a:stretch>
              <a:fillRect/>
            </a:stretch>
          </p:blipFill>
          <p:spPr>
            <a:xfrm>
              <a:off x="8743950" y="4248086"/>
              <a:ext cx="338137" cy="338137"/>
            </a:xfrm>
            <a:prstGeom prst="rect">
              <a:avLst/>
            </a:prstGeom>
          </p:spPr>
        </p:pic>
        <p:pic>
          <p:nvPicPr>
            <p:cNvPr id="40" name="object 40"/>
            <p:cNvPicPr/>
            <p:nvPr/>
          </p:nvPicPr>
          <p:blipFill>
            <a:blip r:embed="rId27" cstate="print"/>
            <a:stretch>
              <a:fillRect/>
            </a:stretch>
          </p:blipFill>
          <p:spPr>
            <a:xfrm>
              <a:off x="8905875" y="4219511"/>
              <a:ext cx="1795526" cy="376237"/>
            </a:xfrm>
            <a:prstGeom prst="rect">
              <a:avLst/>
            </a:prstGeom>
          </p:spPr>
        </p:pic>
        <p:pic>
          <p:nvPicPr>
            <p:cNvPr id="41" name="object 41"/>
            <p:cNvPicPr/>
            <p:nvPr/>
          </p:nvPicPr>
          <p:blipFill>
            <a:blip r:embed="rId12" cstate="print"/>
            <a:stretch>
              <a:fillRect/>
            </a:stretch>
          </p:blipFill>
          <p:spPr>
            <a:xfrm>
              <a:off x="8743950" y="4429061"/>
              <a:ext cx="338137" cy="338137"/>
            </a:xfrm>
            <a:prstGeom prst="rect">
              <a:avLst/>
            </a:prstGeom>
          </p:spPr>
        </p:pic>
        <p:pic>
          <p:nvPicPr>
            <p:cNvPr id="42" name="object 42"/>
            <p:cNvPicPr/>
            <p:nvPr/>
          </p:nvPicPr>
          <p:blipFill>
            <a:blip r:embed="rId28" cstate="print"/>
            <a:stretch>
              <a:fillRect/>
            </a:stretch>
          </p:blipFill>
          <p:spPr>
            <a:xfrm>
              <a:off x="8905875" y="4400486"/>
              <a:ext cx="2909951" cy="376237"/>
            </a:xfrm>
            <a:prstGeom prst="rect">
              <a:avLst/>
            </a:prstGeom>
          </p:spPr>
        </p:pic>
        <p:pic>
          <p:nvPicPr>
            <p:cNvPr id="43" name="object 43"/>
            <p:cNvPicPr/>
            <p:nvPr/>
          </p:nvPicPr>
          <p:blipFill>
            <a:blip r:embed="rId12" cstate="print"/>
            <a:stretch>
              <a:fillRect/>
            </a:stretch>
          </p:blipFill>
          <p:spPr>
            <a:xfrm>
              <a:off x="8743950" y="4610036"/>
              <a:ext cx="338137" cy="338137"/>
            </a:xfrm>
            <a:prstGeom prst="rect">
              <a:avLst/>
            </a:prstGeom>
          </p:spPr>
        </p:pic>
        <p:pic>
          <p:nvPicPr>
            <p:cNvPr id="44" name="object 44"/>
            <p:cNvPicPr/>
            <p:nvPr/>
          </p:nvPicPr>
          <p:blipFill>
            <a:blip r:embed="rId29" cstate="print"/>
            <a:stretch>
              <a:fillRect/>
            </a:stretch>
          </p:blipFill>
          <p:spPr>
            <a:xfrm>
              <a:off x="8905875" y="4581461"/>
              <a:ext cx="2300351" cy="376237"/>
            </a:xfrm>
            <a:prstGeom prst="rect">
              <a:avLst/>
            </a:prstGeom>
          </p:spPr>
        </p:pic>
        <p:pic>
          <p:nvPicPr>
            <p:cNvPr id="45" name="object 45"/>
            <p:cNvPicPr/>
            <p:nvPr/>
          </p:nvPicPr>
          <p:blipFill>
            <a:blip r:embed="rId12" cstate="print"/>
            <a:stretch>
              <a:fillRect/>
            </a:stretch>
          </p:blipFill>
          <p:spPr>
            <a:xfrm>
              <a:off x="8743950" y="4791011"/>
              <a:ext cx="338137" cy="338137"/>
            </a:xfrm>
            <a:prstGeom prst="rect">
              <a:avLst/>
            </a:prstGeom>
          </p:spPr>
        </p:pic>
        <p:pic>
          <p:nvPicPr>
            <p:cNvPr id="46" name="object 46"/>
            <p:cNvPicPr/>
            <p:nvPr/>
          </p:nvPicPr>
          <p:blipFill>
            <a:blip r:embed="rId30" cstate="print"/>
            <a:stretch>
              <a:fillRect/>
            </a:stretch>
          </p:blipFill>
          <p:spPr>
            <a:xfrm>
              <a:off x="8905875" y="4762436"/>
              <a:ext cx="2405126" cy="376237"/>
            </a:xfrm>
            <a:prstGeom prst="rect">
              <a:avLst/>
            </a:prstGeom>
          </p:spPr>
        </p:pic>
        <p:pic>
          <p:nvPicPr>
            <p:cNvPr id="47" name="object 47"/>
            <p:cNvPicPr/>
            <p:nvPr/>
          </p:nvPicPr>
          <p:blipFill>
            <a:blip r:embed="rId12" cstate="print"/>
            <a:stretch>
              <a:fillRect/>
            </a:stretch>
          </p:blipFill>
          <p:spPr>
            <a:xfrm>
              <a:off x="8743950" y="4972113"/>
              <a:ext cx="338137" cy="338137"/>
            </a:xfrm>
            <a:prstGeom prst="rect">
              <a:avLst/>
            </a:prstGeom>
          </p:spPr>
        </p:pic>
        <p:pic>
          <p:nvPicPr>
            <p:cNvPr id="48" name="object 48"/>
            <p:cNvPicPr/>
            <p:nvPr/>
          </p:nvPicPr>
          <p:blipFill>
            <a:blip r:embed="rId31" cstate="print"/>
            <a:stretch>
              <a:fillRect/>
            </a:stretch>
          </p:blipFill>
          <p:spPr>
            <a:xfrm>
              <a:off x="8905875" y="4943538"/>
              <a:ext cx="1671701" cy="376237"/>
            </a:xfrm>
            <a:prstGeom prst="rect">
              <a:avLst/>
            </a:prstGeom>
          </p:spPr>
        </p:pic>
        <p:pic>
          <p:nvPicPr>
            <p:cNvPr id="49" name="object 49"/>
            <p:cNvPicPr/>
            <p:nvPr/>
          </p:nvPicPr>
          <p:blipFill>
            <a:blip r:embed="rId12" cstate="print"/>
            <a:stretch>
              <a:fillRect/>
            </a:stretch>
          </p:blipFill>
          <p:spPr>
            <a:xfrm>
              <a:off x="8743950" y="5162613"/>
              <a:ext cx="338137" cy="338137"/>
            </a:xfrm>
            <a:prstGeom prst="rect">
              <a:avLst/>
            </a:prstGeom>
          </p:spPr>
        </p:pic>
        <p:pic>
          <p:nvPicPr>
            <p:cNvPr id="50" name="object 50"/>
            <p:cNvPicPr/>
            <p:nvPr/>
          </p:nvPicPr>
          <p:blipFill>
            <a:blip r:embed="rId32" cstate="print"/>
            <a:stretch>
              <a:fillRect/>
            </a:stretch>
          </p:blipFill>
          <p:spPr>
            <a:xfrm>
              <a:off x="8905875" y="5134038"/>
              <a:ext cx="3033776" cy="376237"/>
            </a:xfrm>
            <a:prstGeom prst="rect">
              <a:avLst/>
            </a:prstGeom>
          </p:spPr>
        </p:pic>
        <p:pic>
          <p:nvPicPr>
            <p:cNvPr id="51" name="object 51"/>
            <p:cNvPicPr/>
            <p:nvPr/>
          </p:nvPicPr>
          <p:blipFill>
            <a:blip r:embed="rId12" cstate="print"/>
            <a:stretch>
              <a:fillRect/>
            </a:stretch>
          </p:blipFill>
          <p:spPr>
            <a:xfrm>
              <a:off x="8743950" y="5343525"/>
              <a:ext cx="338137" cy="338137"/>
            </a:xfrm>
            <a:prstGeom prst="rect">
              <a:avLst/>
            </a:prstGeom>
          </p:spPr>
        </p:pic>
        <p:pic>
          <p:nvPicPr>
            <p:cNvPr id="52" name="object 52"/>
            <p:cNvPicPr/>
            <p:nvPr/>
          </p:nvPicPr>
          <p:blipFill>
            <a:blip r:embed="rId33" cstate="print"/>
            <a:stretch>
              <a:fillRect/>
            </a:stretch>
          </p:blipFill>
          <p:spPr>
            <a:xfrm>
              <a:off x="8905875" y="5314950"/>
              <a:ext cx="1909826" cy="376237"/>
            </a:xfrm>
            <a:prstGeom prst="rect">
              <a:avLst/>
            </a:prstGeom>
          </p:spPr>
        </p:pic>
        <p:pic>
          <p:nvPicPr>
            <p:cNvPr id="53" name="object 53"/>
            <p:cNvPicPr/>
            <p:nvPr/>
          </p:nvPicPr>
          <p:blipFill>
            <a:blip r:embed="rId12" cstate="print"/>
            <a:stretch>
              <a:fillRect/>
            </a:stretch>
          </p:blipFill>
          <p:spPr>
            <a:xfrm>
              <a:off x="8743950" y="5524500"/>
              <a:ext cx="338137" cy="338137"/>
            </a:xfrm>
            <a:prstGeom prst="rect">
              <a:avLst/>
            </a:prstGeom>
          </p:spPr>
        </p:pic>
        <p:pic>
          <p:nvPicPr>
            <p:cNvPr id="54" name="object 54"/>
            <p:cNvPicPr/>
            <p:nvPr/>
          </p:nvPicPr>
          <p:blipFill>
            <a:blip r:embed="rId34" cstate="print"/>
            <a:stretch>
              <a:fillRect/>
            </a:stretch>
          </p:blipFill>
          <p:spPr>
            <a:xfrm>
              <a:off x="8905875" y="5495925"/>
              <a:ext cx="2138426" cy="376237"/>
            </a:xfrm>
            <a:prstGeom prst="rect">
              <a:avLst/>
            </a:prstGeom>
          </p:spPr>
        </p:pic>
      </p:grpSp>
      <p:grpSp>
        <p:nvGrpSpPr>
          <p:cNvPr id="55" name="object 55"/>
          <p:cNvGrpSpPr/>
          <p:nvPr/>
        </p:nvGrpSpPr>
        <p:grpSpPr>
          <a:xfrm>
            <a:off x="85725" y="0"/>
            <a:ext cx="6937375" cy="6307455"/>
            <a:chOff x="85725" y="0"/>
            <a:chExt cx="6937375" cy="6307455"/>
          </a:xfrm>
        </p:grpSpPr>
        <p:pic>
          <p:nvPicPr>
            <p:cNvPr id="56" name="object 56"/>
            <p:cNvPicPr/>
            <p:nvPr/>
          </p:nvPicPr>
          <p:blipFill>
            <a:blip r:embed="rId35" cstate="print"/>
            <a:stretch>
              <a:fillRect/>
            </a:stretch>
          </p:blipFill>
          <p:spPr>
            <a:xfrm>
              <a:off x="85725" y="0"/>
              <a:ext cx="1581150" cy="1438275"/>
            </a:xfrm>
            <a:prstGeom prst="rect">
              <a:avLst/>
            </a:prstGeom>
          </p:spPr>
        </p:pic>
        <p:pic>
          <p:nvPicPr>
            <p:cNvPr id="57" name="object 57"/>
            <p:cNvPicPr/>
            <p:nvPr/>
          </p:nvPicPr>
          <p:blipFill>
            <a:blip r:embed="rId36" cstate="print"/>
            <a:stretch>
              <a:fillRect/>
            </a:stretch>
          </p:blipFill>
          <p:spPr>
            <a:xfrm>
              <a:off x="361950" y="152400"/>
              <a:ext cx="981075" cy="962025"/>
            </a:xfrm>
            <a:prstGeom prst="rect">
              <a:avLst/>
            </a:prstGeom>
          </p:spPr>
        </p:pic>
        <p:sp>
          <p:nvSpPr>
            <p:cNvPr id="58" name="object 58"/>
            <p:cNvSpPr/>
            <p:nvPr/>
          </p:nvSpPr>
          <p:spPr>
            <a:xfrm>
              <a:off x="122237" y="1395475"/>
              <a:ext cx="6888480" cy="274320"/>
            </a:xfrm>
            <a:custGeom>
              <a:avLst/>
              <a:gdLst/>
              <a:ahLst/>
              <a:cxnLst/>
              <a:rect l="l" t="t" r="r" b="b"/>
              <a:pathLst>
                <a:path w="6888480" h="274319">
                  <a:moveTo>
                    <a:pt x="6888099" y="0"/>
                  </a:moveTo>
                  <a:lnTo>
                    <a:pt x="0" y="0"/>
                  </a:lnTo>
                  <a:lnTo>
                    <a:pt x="0" y="274320"/>
                  </a:lnTo>
                  <a:lnTo>
                    <a:pt x="6888099" y="274320"/>
                  </a:lnTo>
                  <a:lnTo>
                    <a:pt x="6888099" y="0"/>
                  </a:lnTo>
                  <a:close/>
                </a:path>
              </a:pathLst>
            </a:custGeom>
            <a:solidFill>
              <a:srgbClr val="0000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object 59"/>
            <p:cNvSpPr/>
            <p:nvPr/>
          </p:nvSpPr>
          <p:spPr>
            <a:xfrm>
              <a:off x="122237" y="1669795"/>
              <a:ext cx="6888480" cy="274320"/>
            </a:xfrm>
            <a:custGeom>
              <a:avLst/>
              <a:gdLst/>
              <a:ahLst/>
              <a:cxnLst/>
              <a:rect l="l" t="t" r="r" b="b"/>
              <a:pathLst>
                <a:path w="6888480" h="274319">
                  <a:moveTo>
                    <a:pt x="1926590" y="0"/>
                  </a:moveTo>
                  <a:lnTo>
                    <a:pt x="1165428" y="0"/>
                  </a:lnTo>
                  <a:lnTo>
                    <a:pt x="0" y="0"/>
                  </a:lnTo>
                  <a:lnTo>
                    <a:pt x="0" y="274320"/>
                  </a:lnTo>
                  <a:lnTo>
                    <a:pt x="1165415" y="274320"/>
                  </a:lnTo>
                  <a:lnTo>
                    <a:pt x="1926590" y="274320"/>
                  </a:lnTo>
                  <a:lnTo>
                    <a:pt x="1926590" y="0"/>
                  </a:lnTo>
                  <a:close/>
                </a:path>
                <a:path w="6888480" h="274319">
                  <a:moveTo>
                    <a:pt x="6888162" y="0"/>
                  </a:moveTo>
                  <a:lnTo>
                    <a:pt x="1926653" y="0"/>
                  </a:lnTo>
                  <a:lnTo>
                    <a:pt x="1926653" y="274320"/>
                  </a:lnTo>
                  <a:lnTo>
                    <a:pt x="6888162" y="274320"/>
                  </a:lnTo>
                  <a:lnTo>
                    <a:pt x="6888162"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object 60"/>
            <p:cNvSpPr/>
            <p:nvPr/>
          </p:nvSpPr>
          <p:spPr>
            <a:xfrm>
              <a:off x="122237" y="1944014"/>
              <a:ext cx="6888480" cy="629285"/>
            </a:xfrm>
            <a:custGeom>
              <a:avLst/>
              <a:gdLst/>
              <a:ahLst/>
              <a:cxnLst/>
              <a:rect l="l" t="t" r="r" b="b"/>
              <a:pathLst>
                <a:path w="6888480" h="629285">
                  <a:moveTo>
                    <a:pt x="1926590" y="0"/>
                  </a:moveTo>
                  <a:lnTo>
                    <a:pt x="1165415" y="0"/>
                  </a:lnTo>
                  <a:lnTo>
                    <a:pt x="567258" y="0"/>
                  </a:lnTo>
                  <a:lnTo>
                    <a:pt x="0" y="0"/>
                  </a:lnTo>
                  <a:lnTo>
                    <a:pt x="0" y="629005"/>
                  </a:lnTo>
                  <a:lnTo>
                    <a:pt x="567258" y="629005"/>
                  </a:lnTo>
                  <a:lnTo>
                    <a:pt x="1165415" y="629005"/>
                  </a:lnTo>
                  <a:lnTo>
                    <a:pt x="1926590" y="629005"/>
                  </a:lnTo>
                  <a:lnTo>
                    <a:pt x="1926590" y="0"/>
                  </a:lnTo>
                  <a:close/>
                </a:path>
                <a:path w="6888480" h="629285">
                  <a:moveTo>
                    <a:pt x="6888162" y="0"/>
                  </a:moveTo>
                  <a:lnTo>
                    <a:pt x="1926653" y="0"/>
                  </a:lnTo>
                  <a:lnTo>
                    <a:pt x="1926653" y="629005"/>
                  </a:lnTo>
                  <a:lnTo>
                    <a:pt x="6888162" y="629005"/>
                  </a:lnTo>
                  <a:lnTo>
                    <a:pt x="6888162" y="0"/>
                  </a:lnTo>
                  <a:close/>
                </a:path>
              </a:pathLst>
            </a:custGeom>
            <a:solidFill>
              <a:srgbClr val="A6A6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object 61"/>
            <p:cNvSpPr/>
            <p:nvPr/>
          </p:nvSpPr>
          <p:spPr>
            <a:xfrm>
              <a:off x="122237" y="2573045"/>
              <a:ext cx="6888480" cy="886460"/>
            </a:xfrm>
            <a:custGeom>
              <a:avLst/>
              <a:gdLst/>
              <a:ahLst/>
              <a:cxnLst/>
              <a:rect l="l" t="t" r="r" b="b"/>
              <a:pathLst>
                <a:path w="6888480" h="886460">
                  <a:moveTo>
                    <a:pt x="1926590" y="0"/>
                  </a:moveTo>
                  <a:lnTo>
                    <a:pt x="1165415" y="0"/>
                  </a:lnTo>
                  <a:lnTo>
                    <a:pt x="567258" y="0"/>
                  </a:lnTo>
                  <a:lnTo>
                    <a:pt x="0" y="0"/>
                  </a:lnTo>
                  <a:lnTo>
                    <a:pt x="0" y="886434"/>
                  </a:lnTo>
                  <a:lnTo>
                    <a:pt x="567258" y="886434"/>
                  </a:lnTo>
                  <a:lnTo>
                    <a:pt x="1165415" y="886434"/>
                  </a:lnTo>
                  <a:lnTo>
                    <a:pt x="1926590" y="886434"/>
                  </a:lnTo>
                  <a:lnTo>
                    <a:pt x="1926590" y="0"/>
                  </a:lnTo>
                  <a:close/>
                </a:path>
                <a:path w="6888480" h="886460">
                  <a:moveTo>
                    <a:pt x="6888162" y="0"/>
                  </a:moveTo>
                  <a:lnTo>
                    <a:pt x="1926653" y="0"/>
                  </a:lnTo>
                  <a:lnTo>
                    <a:pt x="1926653" y="886434"/>
                  </a:lnTo>
                  <a:lnTo>
                    <a:pt x="6888162" y="886434"/>
                  </a:lnTo>
                  <a:lnTo>
                    <a:pt x="6888162" y="0"/>
                  </a:lnTo>
                  <a:close/>
                </a:path>
              </a:pathLst>
            </a:custGeom>
            <a:solidFill>
              <a:srgbClr val="BEBEB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object 62"/>
            <p:cNvSpPr/>
            <p:nvPr/>
          </p:nvSpPr>
          <p:spPr>
            <a:xfrm>
              <a:off x="122237" y="3459517"/>
              <a:ext cx="6888480" cy="808990"/>
            </a:xfrm>
            <a:custGeom>
              <a:avLst/>
              <a:gdLst/>
              <a:ahLst/>
              <a:cxnLst/>
              <a:rect l="l" t="t" r="r" b="b"/>
              <a:pathLst>
                <a:path w="6888480" h="808989">
                  <a:moveTo>
                    <a:pt x="1926590" y="0"/>
                  </a:moveTo>
                  <a:lnTo>
                    <a:pt x="1165415" y="0"/>
                  </a:lnTo>
                  <a:lnTo>
                    <a:pt x="567258" y="0"/>
                  </a:lnTo>
                  <a:lnTo>
                    <a:pt x="0" y="0"/>
                  </a:lnTo>
                  <a:lnTo>
                    <a:pt x="0" y="808697"/>
                  </a:lnTo>
                  <a:lnTo>
                    <a:pt x="567258" y="808697"/>
                  </a:lnTo>
                  <a:lnTo>
                    <a:pt x="1165415" y="808697"/>
                  </a:lnTo>
                  <a:lnTo>
                    <a:pt x="1926590" y="808697"/>
                  </a:lnTo>
                  <a:lnTo>
                    <a:pt x="1926590" y="0"/>
                  </a:lnTo>
                  <a:close/>
                </a:path>
                <a:path w="6888480" h="808989">
                  <a:moveTo>
                    <a:pt x="6888162" y="0"/>
                  </a:moveTo>
                  <a:lnTo>
                    <a:pt x="1926653" y="0"/>
                  </a:lnTo>
                  <a:lnTo>
                    <a:pt x="1926653" y="808697"/>
                  </a:lnTo>
                  <a:lnTo>
                    <a:pt x="6888162" y="808697"/>
                  </a:lnTo>
                  <a:lnTo>
                    <a:pt x="6888162" y="0"/>
                  </a:lnTo>
                  <a:close/>
                </a:path>
              </a:pathLst>
            </a:custGeom>
            <a:solidFill>
              <a:srgbClr val="D9D9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object 63"/>
            <p:cNvSpPr/>
            <p:nvPr/>
          </p:nvSpPr>
          <p:spPr>
            <a:xfrm>
              <a:off x="122237" y="4268266"/>
              <a:ext cx="6888480" cy="1022985"/>
            </a:xfrm>
            <a:custGeom>
              <a:avLst/>
              <a:gdLst/>
              <a:ahLst/>
              <a:cxnLst/>
              <a:rect l="l" t="t" r="r" b="b"/>
              <a:pathLst>
                <a:path w="6888480" h="1022985">
                  <a:moveTo>
                    <a:pt x="1926590" y="0"/>
                  </a:moveTo>
                  <a:lnTo>
                    <a:pt x="1165415" y="0"/>
                  </a:lnTo>
                  <a:lnTo>
                    <a:pt x="567258" y="0"/>
                  </a:lnTo>
                  <a:lnTo>
                    <a:pt x="0" y="0"/>
                  </a:lnTo>
                  <a:lnTo>
                    <a:pt x="0" y="1022807"/>
                  </a:lnTo>
                  <a:lnTo>
                    <a:pt x="567258" y="1022807"/>
                  </a:lnTo>
                  <a:lnTo>
                    <a:pt x="1165415" y="1022807"/>
                  </a:lnTo>
                  <a:lnTo>
                    <a:pt x="1926590" y="1022807"/>
                  </a:lnTo>
                  <a:lnTo>
                    <a:pt x="1926590" y="0"/>
                  </a:lnTo>
                  <a:close/>
                </a:path>
                <a:path w="6888480" h="1022985">
                  <a:moveTo>
                    <a:pt x="6888162" y="0"/>
                  </a:moveTo>
                  <a:lnTo>
                    <a:pt x="1926653" y="0"/>
                  </a:lnTo>
                  <a:lnTo>
                    <a:pt x="1926653" y="1022807"/>
                  </a:lnTo>
                  <a:lnTo>
                    <a:pt x="6888162" y="1022807"/>
                  </a:lnTo>
                  <a:lnTo>
                    <a:pt x="6888162"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object 64"/>
            <p:cNvSpPr/>
            <p:nvPr/>
          </p:nvSpPr>
          <p:spPr>
            <a:xfrm>
              <a:off x="115887" y="1389125"/>
              <a:ext cx="6901180" cy="4911725"/>
            </a:xfrm>
            <a:custGeom>
              <a:avLst/>
              <a:gdLst/>
              <a:ahLst/>
              <a:cxnLst/>
              <a:rect l="l" t="t" r="r" b="b"/>
              <a:pathLst>
                <a:path w="6901180" h="4911725">
                  <a:moveTo>
                    <a:pt x="573608" y="548639"/>
                  </a:moveTo>
                  <a:lnTo>
                    <a:pt x="573608" y="4911661"/>
                  </a:lnTo>
                </a:path>
                <a:path w="6901180" h="4911725">
                  <a:moveTo>
                    <a:pt x="1171765" y="274320"/>
                  </a:moveTo>
                  <a:lnTo>
                    <a:pt x="1171765" y="4911661"/>
                  </a:lnTo>
                </a:path>
                <a:path w="6901180" h="4911725">
                  <a:moveTo>
                    <a:pt x="1933003" y="274320"/>
                  </a:moveTo>
                  <a:lnTo>
                    <a:pt x="1933003" y="4911661"/>
                  </a:lnTo>
                </a:path>
                <a:path w="6901180" h="4911725">
                  <a:moveTo>
                    <a:pt x="0" y="280670"/>
                  </a:moveTo>
                  <a:lnTo>
                    <a:pt x="6900862" y="280670"/>
                  </a:lnTo>
                </a:path>
                <a:path w="6901180" h="4911725">
                  <a:moveTo>
                    <a:pt x="0" y="554989"/>
                  </a:moveTo>
                  <a:lnTo>
                    <a:pt x="6900862" y="554989"/>
                  </a:lnTo>
                </a:path>
                <a:path w="6901180" h="4911725">
                  <a:moveTo>
                    <a:pt x="0" y="1183894"/>
                  </a:moveTo>
                  <a:lnTo>
                    <a:pt x="6900862" y="1183894"/>
                  </a:lnTo>
                </a:path>
                <a:path w="6901180" h="4911725">
                  <a:moveTo>
                    <a:pt x="0" y="2070353"/>
                  </a:moveTo>
                  <a:lnTo>
                    <a:pt x="6900862" y="2070353"/>
                  </a:lnTo>
                </a:path>
                <a:path w="6901180" h="4911725">
                  <a:moveTo>
                    <a:pt x="0" y="2879090"/>
                  </a:moveTo>
                  <a:lnTo>
                    <a:pt x="6900862" y="2879090"/>
                  </a:lnTo>
                </a:path>
                <a:path w="6901180" h="4911725">
                  <a:moveTo>
                    <a:pt x="0" y="3901948"/>
                  </a:moveTo>
                  <a:lnTo>
                    <a:pt x="6900862" y="3901948"/>
                  </a:lnTo>
                </a:path>
                <a:path w="6901180" h="4911725">
                  <a:moveTo>
                    <a:pt x="6350" y="0"/>
                  </a:moveTo>
                  <a:lnTo>
                    <a:pt x="6350" y="4911661"/>
                  </a:lnTo>
                </a:path>
                <a:path w="6901180" h="4911725">
                  <a:moveTo>
                    <a:pt x="6894512" y="0"/>
                  </a:moveTo>
                  <a:lnTo>
                    <a:pt x="6894512" y="4911661"/>
                  </a:lnTo>
                </a:path>
                <a:path w="6901180" h="4911725">
                  <a:moveTo>
                    <a:pt x="0" y="6350"/>
                  </a:moveTo>
                  <a:lnTo>
                    <a:pt x="6900862" y="6350"/>
                  </a:lnTo>
                </a:path>
                <a:path w="6901180" h="4911725">
                  <a:moveTo>
                    <a:pt x="0" y="4905311"/>
                  </a:moveTo>
                  <a:lnTo>
                    <a:pt x="6900862" y="4905311"/>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65" name="object 65"/>
          <p:cNvSpPr txBox="1">
            <a:spLocks noGrp="1"/>
          </p:cNvSpPr>
          <p:nvPr>
            <p:ph type="title"/>
          </p:nvPr>
        </p:nvSpPr>
        <p:spPr>
          <a:xfrm>
            <a:off x="3539871" y="367665"/>
            <a:ext cx="5113655" cy="575310"/>
          </a:xfrm>
          <a:prstGeom prst="rect">
            <a:avLst/>
          </a:prstGeom>
        </p:spPr>
        <p:txBody>
          <a:bodyPr vert="horz" wrap="square" lIns="0" tIns="13335" rIns="0" bIns="0" rtlCol="0">
            <a:spAutoFit/>
          </a:bodyPr>
          <a:lstStyle/>
          <a:p>
            <a:pPr marL="12700">
              <a:lnSpc>
                <a:spcPct val="100000"/>
              </a:lnSpc>
              <a:spcBef>
                <a:spcPts val="105"/>
              </a:spcBef>
            </a:pPr>
            <a:r>
              <a:rPr spc="-20" dirty="0"/>
              <a:t>OO-</a:t>
            </a:r>
            <a:r>
              <a:rPr dirty="0"/>
              <a:t>ALC</a:t>
            </a:r>
            <a:r>
              <a:rPr spc="75" dirty="0"/>
              <a:t> </a:t>
            </a:r>
            <a:r>
              <a:rPr dirty="0"/>
              <a:t>Future</a:t>
            </a:r>
            <a:r>
              <a:rPr spc="-114" dirty="0"/>
              <a:t> </a:t>
            </a:r>
            <a:r>
              <a:rPr spc="-10" dirty="0"/>
              <a:t>Growth</a:t>
            </a:r>
          </a:p>
        </p:txBody>
      </p:sp>
      <p:pic>
        <p:nvPicPr>
          <p:cNvPr id="66" name="object 66"/>
          <p:cNvPicPr/>
          <p:nvPr/>
        </p:nvPicPr>
        <p:blipFill>
          <a:blip r:embed="rId37" cstate="print"/>
          <a:stretch>
            <a:fillRect/>
          </a:stretch>
        </p:blipFill>
        <p:spPr>
          <a:xfrm>
            <a:off x="5095614" y="6610350"/>
            <a:ext cx="1996050" cy="190500"/>
          </a:xfrm>
          <a:prstGeom prst="rect">
            <a:avLst/>
          </a:prstGeom>
        </p:spPr>
      </p:pic>
      <p:sp>
        <p:nvSpPr>
          <p:cNvPr id="67" name="object 67"/>
          <p:cNvSpPr txBox="1"/>
          <p:nvPr/>
        </p:nvSpPr>
        <p:spPr>
          <a:xfrm>
            <a:off x="8833484" y="1562036"/>
            <a:ext cx="3002915" cy="420560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2150" b="1" i="0" u="sng" strike="noStrike" kern="0" cap="none" spc="0" normalizeH="0" baseline="0" noProof="0" dirty="0">
                <a:ln>
                  <a:noFill/>
                </a:ln>
                <a:solidFill>
                  <a:sysClr val="windowText" lastClr="000000"/>
                </a:solidFill>
                <a:effectLst/>
                <a:uLnTx/>
                <a:uFill>
                  <a:solidFill>
                    <a:srgbClr val="000000"/>
                  </a:solidFill>
                </a:uFill>
                <a:latin typeface="Verdana"/>
                <a:cs typeface="Verdana"/>
              </a:rPr>
              <a:t>2025</a:t>
            </a:r>
            <a:r>
              <a:rPr kumimoji="0" sz="2150" b="1" i="0" u="sng" strike="noStrike" kern="0" cap="none" spc="30" normalizeH="0" baseline="0" noProof="0" dirty="0">
                <a:ln>
                  <a:noFill/>
                </a:ln>
                <a:solidFill>
                  <a:sysClr val="windowText" lastClr="000000"/>
                </a:solidFill>
                <a:effectLst/>
                <a:uLnTx/>
                <a:uFill>
                  <a:solidFill>
                    <a:srgbClr val="000000"/>
                  </a:solidFill>
                </a:uFill>
                <a:latin typeface="Verdana"/>
                <a:cs typeface="Verdana"/>
              </a:rPr>
              <a:t> </a:t>
            </a:r>
            <a:r>
              <a:rPr kumimoji="0" sz="2150" b="1" i="0" u="sng" strike="noStrike" kern="0" cap="none" spc="0" normalizeH="0" baseline="0" noProof="0" dirty="0">
                <a:ln>
                  <a:noFill/>
                </a:ln>
                <a:solidFill>
                  <a:sysClr val="windowText" lastClr="000000"/>
                </a:solidFill>
                <a:effectLst/>
                <a:uLnTx/>
                <a:uFill>
                  <a:solidFill>
                    <a:srgbClr val="000000"/>
                  </a:solidFill>
                </a:uFill>
                <a:latin typeface="Verdana"/>
                <a:cs typeface="Verdana"/>
              </a:rPr>
              <a:t>and</a:t>
            </a:r>
            <a:r>
              <a:rPr kumimoji="0" sz="2150" b="1" i="0" u="sng" strike="noStrike" kern="0" cap="none" spc="145" normalizeH="0" baseline="0" noProof="0" dirty="0">
                <a:ln>
                  <a:noFill/>
                </a:ln>
                <a:solidFill>
                  <a:sysClr val="windowText" lastClr="000000"/>
                </a:solidFill>
                <a:effectLst/>
                <a:uLnTx/>
                <a:uFill>
                  <a:solidFill>
                    <a:srgbClr val="000000"/>
                  </a:solidFill>
                </a:uFill>
                <a:latin typeface="Verdana"/>
                <a:cs typeface="Verdana"/>
              </a:rPr>
              <a:t> </a:t>
            </a:r>
            <a:r>
              <a:rPr kumimoji="0" sz="2150" b="1" i="0" u="sng" strike="noStrike" kern="0" cap="none" spc="-10" normalizeH="0" baseline="0" noProof="0" dirty="0">
                <a:ln>
                  <a:noFill/>
                </a:ln>
                <a:solidFill>
                  <a:sysClr val="windowText" lastClr="000000"/>
                </a:solidFill>
                <a:effectLst/>
                <a:uLnTx/>
                <a:uFill>
                  <a:solidFill>
                    <a:srgbClr val="000000"/>
                  </a:solidFill>
                </a:uFill>
                <a:latin typeface="Verdana"/>
                <a:cs typeface="Verdana"/>
              </a:rPr>
              <a:t>Beyond</a:t>
            </a:r>
            <a:endParaRPr kumimoji="0" sz="2150" b="0" i="0" u="none" strike="noStrike" kern="0" cap="none" spc="0" normalizeH="0" baseline="0" noProof="0">
              <a:ln>
                <a:noFill/>
              </a:ln>
              <a:solidFill>
                <a:sysClr val="windowText" lastClr="000000"/>
              </a:solidFill>
              <a:effectLst/>
              <a:uLnTx/>
              <a:uFillTx/>
              <a:latin typeface="Verdana"/>
              <a:cs typeface="Verdana"/>
            </a:endParaRPr>
          </a:p>
          <a:p>
            <a:pPr marL="184150" marR="605790" lvl="0" indent="-184150" defTabSz="914400" eaLnBrk="1" fontAlgn="auto" latinLnBrk="0" hangingPunct="1">
              <a:lnSpc>
                <a:spcPts val="1430"/>
              </a:lnSpc>
              <a:spcBef>
                <a:spcPts val="145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Digital</a:t>
            </a:r>
            <a:r>
              <a:rPr kumimoji="0" sz="1200" b="0" i="0" u="none" strike="noStrike" kern="0" cap="none" spc="-6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Depot</a:t>
            </a:r>
            <a:r>
              <a:rPr kumimoji="0" sz="1200" b="0" i="0" u="none" strike="noStrike" kern="0" cap="none" spc="-4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(5G,</a:t>
            </a:r>
            <a:r>
              <a:rPr kumimoji="0" sz="1200" b="0" i="0" u="none" strike="noStrike" kern="0" cap="none" spc="6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AF</a:t>
            </a:r>
            <a:r>
              <a:rPr kumimoji="0" sz="1200" b="0" i="0" u="none" strike="noStrike" kern="0" cap="none" spc="4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Cloud,</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0" marR="574040" lvl="0" indent="0" algn="ctr" defTabSz="914400" eaLnBrk="1" fontAlgn="auto" latinLnBrk="0" hangingPunct="1">
              <a:lnSpc>
                <a:spcPts val="1430"/>
              </a:lnSpc>
              <a:spcBef>
                <a:spcPts val="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Platform</a:t>
            </a:r>
            <a:r>
              <a:rPr kumimoji="0" sz="1200" b="0" i="0" u="none" strike="noStrike" kern="0" cap="none" spc="-10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One,</a:t>
            </a:r>
            <a:r>
              <a:rPr kumimoji="0" sz="1200" b="0" i="0" u="none" strike="noStrike" kern="0" cap="none" spc="6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DevSecOps)</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35"/>
              </a:lnSpc>
              <a:spcBef>
                <a:spcPts val="65"/>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Robotics</a:t>
            </a:r>
            <a:r>
              <a:rPr kumimoji="0" sz="1200" b="0" i="0" u="none" strike="noStrike" kern="0" cap="none" spc="-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Center</a:t>
            </a:r>
            <a:r>
              <a:rPr kumimoji="0" sz="1200" b="0" i="0" u="none" strike="noStrike" kern="0" cap="none" spc="-14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of</a:t>
            </a:r>
            <a:r>
              <a:rPr kumimoji="0" sz="1200" b="0" i="0" u="none" strike="noStrike" kern="0" cap="none" spc="6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Excellence</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2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Next</a:t>
            </a:r>
            <a:r>
              <a:rPr kumimoji="0" sz="1200" b="0" i="0" u="none" strike="noStrike" kern="0" cap="none" spc="3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Gen</a:t>
            </a:r>
            <a:r>
              <a:rPr kumimoji="0" sz="1200" b="0" i="0" u="none" strike="noStrike" kern="0" cap="none" spc="4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Facilities</a:t>
            </a:r>
            <a:r>
              <a:rPr kumimoji="0" sz="1200" b="0" i="0" u="none" strike="noStrike" kern="0" cap="none" spc="-50"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Modernization</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78740" lvl="0" indent="-171450" defTabSz="914400" eaLnBrk="1" fontAlgn="auto" latinLnBrk="0" hangingPunct="1">
              <a:lnSpc>
                <a:spcPts val="1430"/>
              </a:lnSpc>
              <a:spcBef>
                <a:spcPts val="5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State</a:t>
            </a:r>
            <a:r>
              <a:rPr kumimoji="0" sz="1200" b="0" i="0" u="none" strike="noStrike" kern="0" cap="none" spc="-8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of</a:t>
            </a:r>
            <a:r>
              <a:rPr kumimoji="0" sz="1200" b="0" i="0" u="none" strike="noStrike" kern="0" cap="none" spc="-1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the</a:t>
            </a:r>
            <a:r>
              <a:rPr kumimoji="0" sz="1200" b="0" i="0" u="none" strike="noStrike" kern="0" cap="none" spc="-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Art</a:t>
            </a:r>
            <a:r>
              <a:rPr kumimoji="0" sz="1200" b="0" i="0" u="none" strike="noStrike" kern="0" cap="none" spc="9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Tools</a:t>
            </a:r>
            <a:r>
              <a:rPr kumimoji="0" sz="1200" b="0" i="0" u="none" strike="noStrike" kern="0" cap="none" spc="-6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and</a:t>
            </a:r>
            <a:r>
              <a:rPr kumimoji="0" sz="1200" b="0" i="0" u="none" strike="noStrike" kern="0" cap="none" spc="-30" normalizeH="0" baseline="0" noProof="0" dirty="0">
                <a:ln>
                  <a:noFill/>
                </a:ln>
                <a:solidFill>
                  <a:sysClr val="windowText" lastClr="000000"/>
                </a:solidFill>
                <a:effectLst/>
                <a:uLnTx/>
                <a:uFillTx/>
                <a:latin typeface="Verdana"/>
                <a:cs typeface="Verdana"/>
              </a:rPr>
              <a:t> </a:t>
            </a:r>
            <a:r>
              <a:rPr kumimoji="0" sz="1200" b="0" i="0" u="none" strike="noStrike" kern="0" cap="none" spc="-20" normalizeH="0" baseline="0" noProof="0" dirty="0">
                <a:ln>
                  <a:noFill/>
                </a:ln>
                <a:solidFill>
                  <a:sysClr val="windowText" lastClr="000000"/>
                </a:solidFill>
                <a:effectLst/>
                <a:uLnTx/>
                <a:uFillTx/>
                <a:latin typeface="Verdana"/>
                <a:cs typeface="Verdana"/>
              </a:rPr>
              <a:t>Test </a:t>
            </a:r>
            <a:r>
              <a:rPr kumimoji="0" sz="1200" b="0" i="0" u="none" strike="noStrike" kern="0" cap="none" spc="0" normalizeH="0" baseline="0" noProof="0" dirty="0">
                <a:ln>
                  <a:noFill/>
                </a:ln>
                <a:solidFill>
                  <a:sysClr val="windowText" lastClr="000000"/>
                </a:solidFill>
                <a:effectLst/>
                <a:uLnTx/>
                <a:uFillTx/>
                <a:latin typeface="Verdana"/>
                <a:cs typeface="Verdana"/>
              </a:rPr>
              <a:t>Equipment</a:t>
            </a:r>
            <a:r>
              <a:rPr kumimoji="0" sz="1200" b="0" i="0" u="none" strike="noStrike" kern="0" cap="none" spc="8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(HoloLens,</a:t>
            </a:r>
            <a:r>
              <a:rPr kumimoji="0" sz="1200" b="0" i="0" u="none" strike="noStrike" kern="0" cap="none" spc="-50"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Automation)</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37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Directed </a:t>
            </a:r>
            <a:r>
              <a:rPr kumimoji="0" sz="1200" b="0" i="0" u="none" strike="noStrike" kern="0" cap="none" spc="-10" normalizeH="0" baseline="0" noProof="0" dirty="0">
                <a:ln>
                  <a:noFill/>
                </a:ln>
                <a:solidFill>
                  <a:sysClr val="windowText" lastClr="000000"/>
                </a:solidFill>
                <a:effectLst/>
                <a:uLnTx/>
                <a:uFillTx/>
                <a:latin typeface="Verdana"/>
                <a:cs typeface="Verdana"/>
              </a:rPr>
              <a:t>Energy</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35"/>
              </a:lnSpc>
              <a:spcBef>
                <a:spcPts val="60"/>
              </a:spcBef>
              <a:spcAft>
                <a:spcPts val="0"/>
              </a:spcAft>
              <a:buClr>
                <a:srgbClr val="0000FF"/>
              </a:buClr>
              <a:buSzTx/>
              <a:buFont typeface="Wingdings"/>
              <a:buChar char=""/>
              <a:tabLst>
                <a:tab pos="184150" algn="l"/>
              </a:tabLst>
              <a:defRPr/>
            </a:pPr>
            <a:r>
              <a:rPr kumimoji="0" sz="1200" b="0" i="0" u="none" strike="noStrike" kern="0" cap="none" spc="-10" normalizeH="0" baseline="0" noProof="0" dirty="0">
                <a:ln>
                  <a:noFill/>
                </a:ln>
                <a:solidFill>
                  <a:sysClr val="windowText" lastClr="000000"/>
                </a:solidFill>
                <a:effectLst/>
                <a:uLnTx/>
                <a:uFillTx/>
                <a:latin typeface="Verdana"/>
                <a:cs typeface="Verdana"/>
              </a:rPr>
              <a:t>Microelectronics</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2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Model</a:t>
            </a:r>
            <a:r>
              <a:rPr kumimoji="0" sz="1200" b="0" i="0" u="none" strike="noStrike" kern="0" cap="none" spc="3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Based</a:t>
            </a:r>
            <a:r>
              <a:rPr kumimoji="0" sz="1200" b="0" i="0" u="none" strike="noStrike" kern="0" cap="none" spc="-9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Systems</a:t>
            </a:r>
            <a:r>
              <a:rPr kumimoji="0" sz="1200" b="0" i="0" u="none" strike="noStrike" kern="0" cap="none" spc="40"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Engineering</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2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Rapid</a:t>
            </a:r>
            <a:r>
              <a:rPr kumimoji="0" sz="1200" b="0" i="0" u="none" strike="noStrike" kern="0" cap="none" spc="1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Prototyping</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2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Cutting</a:t>
            </a:r>
            <a:r>
              <a:rPr kumimoji="0" sz="1200" b="0" i="0" u="none" strike="noStrike" kern="0" cap="none" spc="-8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Edge</a:t>
            </a:r>
            <a:r>
              <a:rPr kumimoji="0" sz="1200" b="0" i="0" u="none" strike="noStrike" kern="0" cap="none" spc="40"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Analytics</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3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Defense Industrial</a:t>
            </a:r>
            <a:r>
              <a:rPr kumimoji="0" sz="1200" b="0" i="0" u="none" strike="noStrike" kern="0" cap="none" spc="1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Base</a:t>
            </a:r>
            <a:r>
              <a:rPr kumimoji="0" sz="1200" b="0" i="0" u="none" strike="noStrike" kern="0" cap="none" spc="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Maturation</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35"/>
              </a:lnSpc>
              <a:spcBef>
                <a:spcPts val="65"/>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Modular</a:t>
            </a:r>
            <a:r>
              <a:rPr kumimoji="0" sz="1200" b="0" i="0" u="none" strike="noStrike" kern="0" cap="none" spc="-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Contracting</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30"/>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Advanced</a:t>
            </a:r>
            <a:r>
              <a:rPr kumimoji="0" sz="1200" b="0" i="0" u="none" strike="noStrike" kern="0" cap="none" spc="4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Sustainment</a:t>
            </a:r>
            <a:r>
              <a:rPr kumimoji="0" sz="1200" b="0" i="0" u="none" strike="noStrike" kern="0" cap="none" spc="-50"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Technology</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2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Satellite</a:t>
            </a:r>
            <a:r>
              <a:rPr kumimoji="0" sz="1200" b="0" i="0" u="none" strike="noStrike" kern="0" cap="none" spc="-7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Software</a:t>
            </a:r>
            <a:r>
              <a:rPr kumimoji="0" sz="1200" b="0" i="0" u="none" strike="noStrike" kern="0" cap="none" spc="2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Systems</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2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Space</a:t>
            </a:r>
            <a:r>
              <a:rPr kumimoji="0" sz="1200" b="0" i="0" u="none" strike="noStrike" kern="0" cap="none" spc="1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and</a:t>
            </a:r>
            <a:r>
              <a:rPr kumimoji="0" sz="1200" b="0" i="0" u="none" strike="noStrike" kern="0" cap="none" spc="-1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Airborne</a:t>
            </a:r>
            <a:r>
              <a:rPr kumimoji="0" sz="1200" b="0" i="0" u="none" strike="noStrike" kern="0" cap="none" spc="1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Sensors</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3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Advanced</a:t>
            </a:r>
            <a:r>
              <a:rPr kumimoji="0" sz="1200" b="0" i="0" u="none" strike="noStrike" kern="0" cap="none" spc="1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Avionics</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35"/>
              </a:lnSpc>
              <a:spcBef>
                <a:spcPts val="65"/>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Adaptive</a:t>
            </a:r>
            <a:r>
              <a:rPr kumimoji="0" sz="1200" b="0" i="0" u="none" strike="noStrike" kern="0" cap="none" spc="-75"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Manufacturing,</a:t>
            </a:r>
            <a:r>
              <a:rPr kumimoji="0" sz="1200" b="0" i="0" u="none" strike="noStrike" kern="0" cap="none" spc="-2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3D</a:t>
            </a:r>
            <a:r>
              <a:rPr kumimoji="0" sz="1200" b="0" i="0" u="none" strike="noStrike" kern="0" cap="none" spc="10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Printing</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2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Innovation</a:t>
            </a:r>
            <a:r>
              <a:rPr kumimoji="0" sz="1200" b="0" i="0" u="none" strike="noStrike" kern="0" cap="none" spc="-1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Campuses</a:t>
            </a:r>
            <a:endParaRPr kumimoji="0" sz="1200" b="0" i="0" u="none" strike="noStrike" kern="0" cap="none" spc="0" normalizeH="0" baseline="0" noProof="0">
              <a:ln>
                <a:noFill/>
              </a:ln>
              <a:solidFill>
                <a:sysClr val="windowText" lastClr="000000"/>
              </a:solidFill>
              <a:effectLst/>
              <a:uLnTx/>
              <a:uFillTx/>
              <a:latin typeface="Verdana"/>
              <a:cs typeface="Verdana"/>
            </a:endParaRPr>
          </a:p>
          <a:p>
            <a:pPr marL="184150" marR="0" lvl="0" indent="-171450" defTabSz="914400" eaLnBrk="1" fontAlgn="auto" latinLnBrk="0" hangingPunct="1">
              <a:lnSpc>
                <a:spcPts val="1435"/>
              </a:lnSpc>
              <a:spcBef>
                <a:spcPts val="0"/>
              </a:spcBef>
              <a:spcAft>
                <a:spcPts val="0"/>
              </a:spcAft>
              <a:buClr>
                <a:srgbClr val="0000FF"/>
              </a:buClr>
              <a:buSzTx/>
              <a:buFont typeface="Wingdings"/>
              <a:buChar char=""/>
              <a:tabLst>
                <a:tab pos="184150" algn="l"/>
              </a:tabLst>
              <a:defRPr/>
            </a:pPr>
            <a:r>
              <a:rPr kumimoji="0" sz="1200" b="0" i="0" u="none" strike="noStrike" kern="0" cap="none" spc="0" normalizeH="0" baseline="0" noProof="0" dirty="0">
                <a:ln>
                  <a:noFill/>
                </a:ln>
                <a:solidFill>
                  <a:sysClr val="windowText" lastClr="000000"/>
                </a:solidFill>
                <a:effectLst/>
                <a:uLnTx/>
                <a:uFillTx/>
                <a:latin typeface="Verdana"/>
                <a:cs typeface="Verdana"/>
              </a:rPr>
              <a:t>Utah</a:t>
            </a:r>
            <a:r>
              <a:rPr kumimoji="0" sz="1200" b="0" i="0" u="none" strike="noStrike" kern="0" cap="none" spc="-20" normalizeH="0" baseline="0" noProof="0" dirty="0">
                <a:ln>
                  <a:noFill/>
                </a:ln>
                <a:solidFill>
                  <a:sysClr val="windowText" lastClr="000000"/>
                </a:solidFill>
                <a:effectLst/>
                <a:uLnTx/>
                <a:uFillTx/>
                <a:latin typeface="Verdana"/>
                <a:cs typeface="Verdana"/>
              </a:rPr>
              <a:t> </a:t>
            </a:r>
            <a:r>
              <a:rPr kumimoji="0" sz="1200" b="0" i="0" u="none" strike="noStrike" kern="0" cap="none" spc="0" normalizeH="0" baseline="0" noProof="0" dirty="0">
                <a:ln>
                  <a:noFill/>
                </a:ln>
                <a:solidFill>
                  <a:sysClr val="windowText" lastClr="000000"/>
                </a:solidFill>
                <a:effectLst/>
                <a:uLnTx/>
                <a:uFillTx/>
                <a:latin typeface="Verdana"/>
                <a:cs typeface="Verdana"/>
              </a:rPr>
              <a:t>Ecosystem</a:t>
            </a:r>
            <a:r>
              <a:rPr kumimoji="0" sz="1200" b="0" i="0" u="none" strike="noStrike" kern="0" cap="none" spc="35" normalizeH="0" baseline="0" noProof="0" dirty="0">
                <a:ln>
                  <a:noFill/>
                </a:ln>
                <a:solidFill>
                  <a:sysClr val="windowText" lastClr="000000"/>
                </a:solidFill>
                <a:effectLst/>
                <a:uLnTx/>
                <a:uFillTx/>
                <a:latin typeface="Verdana"/>
                <a:cs typeface="Verdana"/>
              </a:rPr>
              <a:t> </a:t>
            </a:r>
            <a:r>
              <a:rPr kumimoji="0" sz="1200" b="0" i="0" u="none" strike="noStrike" kern="0" cap="none" spc="-10" normalizeH="0" baseline="0" noProof="0" dirty="0">
                <a:ln>
                  <a:noFill/>
                </a:ln>
                <a:solidFill>
                  <a:sysClr val="windowText" lastClr="000000"/>
                </a:solidFill>
                <a:effectLst/>
                <a:uLnTx/>
                <a:uFillTx/>
                <a:latin typeface="Verdana"/>
                <a:cs typeface="Verdana"/>
              </a:rPr>
              <a:t>Pipeline</a:t>
            </a:r>
            <a:endParaRPr kumimoji="0" sz="1200" b="0" i="0" u="none" strike="noStrike" kern="0" cap="none" spc="0" normalizeH="0" baseline="0" noProof="0">
              <a:ln>
                <a:noFill/>
              </a:ln>
              <a:solidFill>
                <a:sysClr val="windowText" lastClr="000000"/>
              </a:solidFill>
              <a:effectLst/>
              <a:uLnTx/>
              <a:uFillTx/>
              <a:latin typeface="Verdana"/>
              <a:cs typeface="Verdana"/>
            </a:endParaRPr>
          </a:p>
        </p:txBody>
      </p:sp>
      <p:sp>
        <p:nvSpPr>
          <p:cNvPr id="68" name="object 68"/>
          <p:cNvSpPr txBox="1"/>
          <p:nvPr/>
        </p:nvSpPr>
        <p:spPr>
          <a:xfrm>
            <a:off x="2394204" y="1430337"/>
            <a:ext cx="2348230"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Arial"/>
                <a:cs typeface="Arial"/>
              </a:rPr>
              <a:t>Evolution</a:t>
            </a:r>
            <a:r>
              <a:rPr kumimoji="0" sz="1200" b="1" i="0" u="none" strike="noStrike" kern="0" cap="none" spc="20"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of</a:t>
            </a:r>
            <a:r>
              <a:rPr kumimoji="0" sz="1200" b="1" i="0" u="none" strike="noStrike" kern="0" cap="none" spc="-85" normalizeH="0" baseline="0" noProof="0" dirty="0">
                <a:ln>
                  <a:noFill/>
                </a:ln>
                <a:solidFill>
                  <a:srgbClr val="FFFFFF"/>
                </a:solidFill>
                <a:effectLst/>
                <a:uLnTx/>
                <a:uFillTx/>
                <a:latin typeface="Arial"/>
                <a:cs typeface="Arial"/>
              </a:rPr>
              <a:t> </a:t>
            </a:r>
            <a:r>
              <a:rPr kumimoji="0" sz="1200" b="1" i="0" u="none" strike="noStrike" kern="0" cap="none" spc="-10" normalizeH="0" baseline="0" noProof="0" dirty="0">
                <a:ln>
                  <a:noFill/>
                </a:ln>
                <a:solidFill>
                  <a:srgbClr val="FFFFFF"/>
                </a:solidFill>
                <a:effectLst/>
                <a:uLnTx/>
                <a:uFillTx/>
                <a:latin typeface="Arial"/>
                <a:cs typeface="Arial"/>
              </a:rPr>
              <a:t>Aircraft</a:t>
            </a:r>
            <a:r>
              <a:rPr kumimoji="0" sz="1200" b="1" i="0" u="none" strike="noStrike" kern="0" cap="none" spc="45" normalizeH="0" baseline="0" noProof="0" dirty="0">
                <a:ln>
                  <a:noFill/>
                </a:ln>
                <a:solidFill>
                  <a:srgbClr val="FFFFFF"/>
                </a:solidFill>
                <a:effectLst/>
                <a:uLnTx/>
                <a:uFillTx/>
                <a:latin typeface="Arial"/>
                <a:cs typeface="Arial"/>
              </a:rPr>
              <a:t> </a:t>
            </a:r>
            <a:r>
              <a:rPr kumimoji="0" sz="1200" b="1" i="0" u="none" strike="noStrike" kern="0" cap="none" spc="-10" normalizeH="0" baseline="0" noProof="0" dirty="0">
                <a:ln>
                  <a:noFill/>
                </a:ln>
                <a:solidFill>
                  <a:srgbClr val="FFFFFF"/>
                </a:solidFill>
                <a:effectLst/>
                <a:uLnTx/>
                <a:uFillTx/>
                <a:latin typeface="Arial"/>
                <a:cs typeface="Arial"/>
              </a:rPr>
              <a:t>Complexity</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9" name="object 69"/>
          <p:cNvSpPr txBox="1"/>
          <p:nvPr/>
        </p:nvSpPr>
        <p:spPr>
          <a:xfrm>
            <a:off x="382904" y="1705038"/>
            <a:ext cx="635000"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0" normalizeH="0" baseline="0" noProof="0" dirty="0">
                <a:ln>
                  <a:noFill/>
                </a:ln>
                <a:solidFill>
                  <a:sysClr val="windowText" lastClr="000000"/>
                </a:solidFill>
                <a:effectLst/>
                <a:uLnTx/>
                <a:uFillTx/>
                <a:latin typeface="Arial"/>
                <a:cs typeface="Arial"/>
              </a:rPr>
              <a:t>Timeline</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0" name="object 70"/>
          <p:cNvSpPr txBox="1"/>
          <p:nvPr/>
        </p:nvSpPr>
        <p:spPr>
          <a:xfrm>
            <a:off x="1396364" y="1705038"/>
            <a:ext cx="552450"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0" normalizeH="0" baseline="0" noProof="0" dirty="0">
                <a:ln>
                  <a:noFill/>
                </a:ln>
                <a:solidFill>
                  <a:sysClr val="windowText" lastClr="000000"/>
                </a:solidFill>
                <a:effectLst/>
                <a:uLnTx/>
                <a:uFillTx/>
                <a:latin typeface="Arial"/>
                <a:cs typeface="Arial"/>
              </a:rPr>
              <a:t>Aircraft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1" name="object 71"/>
          <p:cNvSpPr txBox="1"/>
          <p:nvPr/>
        </p:nvSpPr>
        <p:spPr>
          <a:xfrm>
            <a:off x="2129154" y="1705038"/>
            <a:ext cx="872490"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0" normalizeH="0" baseline="0" noProof="0" dirty="0">
                <a:ln>
                  <a:noFill/>
                </a:ln>
                <a:solidFill>
                  <a:sysClr val="windowText" lastClr="000000"/>
                </a:solidFill>
                <a:effectLst/>
                <a:uLnTx/>
                <a:uFillTx/>
                <a:latin typeface="Arial"/>
                <a:cs typeface="Arial"/>
              </a:rPr>
              <a:t>Capabilities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2" name="object 72"/>
          <p:cNvSpPr txBox="1"/>
          <p:nvPr/>
        </p:nvSpPr>
        <p:spPr>
          <a:xfrm>
            <a:off x="223520" y="1995106"/>
            <a:ext cx="363855" cy="445770"/>
          </a:xfrm>
          <a:prstGeom prst="rect">
            <a:avLst/>
          </a:prstGeom>
        </p:spPr>
        <p:txBody>
          <a:bodyPr vert="horz" wrap="square" lIns="0" tIns="12065" rIns="0" bIns="0" rtlCol="0">
            <a:spAutoFit/>
          </a:bodyPr>
          <a:lstStyle/>
          <a:p>
            <a:pPr marL="38100" marR="30480" lvl="0" indent="57150" defTabSz="914400" eaLnBrk="1" fontAlgn="auto" latinLnBrk="0" hangingPunct="1">
              <a:lnSpc>
                <a:spcPct val="125200"/>
              </a:lnSpc>
              <a:spcBef>
                <a:spcPts val="95"/>
              </a:spcBef>
              <a:spcAft>
                <a:spcPts val="0"/>
              </a:spcAft>
              <a:buClrTx/>
              <a:buSzTx/>
              <a:buFontTx/>
              <a:buNone/>
              <a:tabLst/>
              <a:defRPr/>
            </a:pPr>
            <a:r>
              <a:rPr kumimoji="0" sz="1650" b="1" i="0" u="none" strike="noStrike" kern="0" cap="none" spc="-37" normalizeH="0" baseline="-15151" noProof="0" dirty="0">
                <a:ln>
                  <a:noFill/>
                </a:ln>
                <a:solidFill>
                  <a:sysClr val="windowText" lastClr="000000"/>
                </a:solidFill>
                <a:effectLst/>
                <a:uLnTx/>
                <a:uFillTx/>
                <a:latin typeface="Arial"/>
                <a:cs typeface="Arial"/>
              </a:rPr>
              <a:t>1</a:t>
            </a:r>
            <a:r>
              <a:rPr kumimoji="0" sz="750" b="1" i="0" u="none" strike="noStrike" kern="0" cap="none" spc="-25" normalizeH="0" baseline="0" noProof="0" dirty="0">
                <a:ln>
                  <a:noFill/>
                </a:ln>
                <a:solidFill>
                  <a:sysClr val="windowText" lastClr="000000"/>
                </a:solidFill>
                <a:effectLst/>
                <a:uLnTx/>
                <a:uFillTx/>
                <a:latin typeface="Arial"/>
                <a:cs typeface="Arial"/>
              </a:rPr>
              <a:t>st</a:t>
            </a:r>
            <a:r>
              <a:rPr kumimoji="0" sz="750" b="1" i="0" u="none" strike="noStrike" kern="0" cap="none" spc="500" normalizeH="0" baseline="0" noProof="0" dirty="0">
                <a:ln>
                  <a:noFill/>
                </a:ln>
                <a:solidFill>
                  <a:sysClr val="windowText" lastClr="000000"/>
                </a:solidFill>
                <a:effectLst/>
                <a:uLnTx/>
                <a:uFillTx/>
                <a:latin typeface="Arial"/>
                <a:cs typeface="Arial"/>
              </a:rPr>
              <a:t> </a:t>
            </a:r>
            <a:r>
              <a:rPr kumimoji="0" sz="1100" b="1" i="0" u="none" strike="noStrike" kern="0" cap="none" spc="-25" normalizeH="0" baseline="0" noProof="0" dirty="0">
                <a:ln>
                  <a:noFill/>
                </a:ln>
                <a:solidFill>
                  <a:sysClr val="windowText" lastClr="000000"/>
                </a:solidFill>
                <a:effectLst/>
                <a:uLnTx/>
                <a:uFillTx/>
                <a:latin typeface="Arial"/>
                <a:cs typeface="Arial"/>
              </a:rPr>
              <a:t>Gen</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3" name="object 73"/>
          <p:cNvSpPr txBox="1"/>
          <p:nvPr/>
        </p:nvSpPr>
        <p:spPr>
          <a:xfrm>
            <a:off x="839152" y="1987486"/>
            <a:ext cx="30861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1944</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4" name="object 74"/>
          <p:cNvSpPr txBox="1"/>
          <p:nvPr/>
        </p:nvSpPr>
        <p:spPr>
          <a:xfrm>
            <a:off x="982344" y="2159634"/>
            <a:ext cx="47625" cy="196850"/>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5"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5" name="object 75"/>
          <p:cNvSpPr txBox="1"/>
          <p:nvPr/>
        </p:nvSpPr>
        <p:spPr>
          <a:xfrm>
            <a:off x="839152" y="2321242"/>
            <a:ext cx="30861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1955</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6" name="object 76"/>
          <p:cNvSpPr txBox="1"/>
          <p:nvPr/>
        </p:nvSpPr>
        <p:spPr>
          <a:xfrm>
            <a:off x="1510664" y="2155825"/>
            <a:ext cx="31178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F-</a:t>
            </a:r>
            <a:r>
              <a:rPr kumimoji="0" sz="1100" b="1" i="0" u="none" strike="noStrike" kern="0" cap="none" spc="-25" normalizeH="0" baseline="0" noProof="0" dirty="0">
                <a:ln>
                  <a:noFill/>
                </a:ln>
                <a:solidFill>
                  <a:sysClr val="windowText" lastClr="000000"/>
                </a:solidFill>
                <a:effectLst/>
                <a:uLnTx/>
                <a:uFillTx/>
                <a:latin typeface="Arial"/>
                <a:cs typeface="Arial"/>
              </a:rPr>
              <a:t>86</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7" name="object 77"/>
          <p:cNvSpPr txBox="1"/>
          <p:nvPr/>
        </p:nvSpPr>
        <p:spPr>
          <a:xfrm>
            <a:off x="2129154" y="2155825"/>
            <a:ext cx="921385" cy="196850"/>
          </a:xfrm>
          <a:prstGeom prst="rect">
            <a:avLst/>
          </a:prstGeom>
        </p:spPr>
        <p:txBody>
          <a:bodyPr vert="horz" wrap="square" lIns="0" tIns="15875" rIns="0" bIns="0" rtlCol="0">
            <a:spAutoFit/>
          </a:bodyPr>
          <a:lstStyle/>
          <a:p>
            <a:pPr marL="184150" marR="0" lvl="0" indent="-172085" defTabSz="914400" eaLnBrk="1" fontAlgn="auto" latinLnBrk="0" hangingPunct="1">
              <a:lnSpc>
                <a:spcPct val="100000"/>
              </a:lnSpc>
              <a:spcBef>
                <a:spcPts val="125"/>
              </a:spcBef>
              <a:spcAft>
                <a:spcPts val="0"/>
              </a:spcAft>
              <a:buClrTx/>
              <a:buSzTx/>
              <a:buFont typeface="Wingdings"/>
              <a:buChar char=""/>
              <a:tabLst>
                <a:tab pos="184785" algn="l"/>
              </a:tabLst>
              <a:defRPr/>
            </a:pPr>
            <a:r>
              <a:rPr kumimoji="0" sz="1100" b="1" i="0" u="none" strike="noStrike" kern="0" cap="none" spc="-30" normalizeH="0" baseline="0" noProof="0" dirty="0">
                <a:ln>
                  <a:noFill/>
                </a:ln>
                <a:solidFill>
                  <a:sysClr val="windowText" lastClr="000000"/>
                </a:solidFill>
                <a:effectLst/>
                <a:uLnTx/>
                <a:uFillTx/>
                <a:latin typeface="Arial"/>
                <a:cs typeface="Arial"/>
              </a:rPr>
              <a:t>AN/APG-</a:t>
            </a:r>
            <a:r>
              <a:rPr kumimoji="0" sz="1100" b="1" i="0" u="none" strike="noStrike" kern="0" cap="none" spc="-25" normalizeH="0" baseline="0" noProof="0" dirty="0">
                <a:ln>
                  <a:noFill/>
                </a:ln>
                <a:solidFill>
                  <a:sysClr val="windowText" lastClr="000000"/>
                </a:solidFill>
                <a:effectLst/>
                <a:uLnTx/>
                <a:uFillTx/>
                <a:latin typeface="Arial"/>
                <a:cs typeface="Arial"/>
              </a:rPr>
              <a:t>36</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8" name="object 78"/>
          <p:cNvSpPr txBox="1"/>
          <p:nvPr/>
        </p:nvSpPr>
        <p:spPr>
          <a:xfrm>
            <a:off x="223520" y="2753528"/>
            <a:ext cx="363220" cy="445770"/>
          </a:xfrm>
          <a:prstGeom prst="rect">
            <a:avLst/>
          </a:prstGeom>
        </p:spPr>
        <p:txBody>
          <a:bodyPr vert="horz" wrap="square" lIns="0" tIns="54610" rIns="0" bIns="0" rtlCol="0">
            <a:spAutoFit/>
          </a:bodyPr>
          <a:lstStyle/>
          <a:p>
            <a:pPr marL="85725" marR="0" lvl="0" indent="0" defTabSz="914400" eaLnBrk="1" fontAlgn="auto" latinLnBrk="0" hangingPunct="1">
              <a:lnSpc>
                <a:spcPct val="100000"/>
              </a:lnSpc>
              <a:spcBef>
                <a:spcPts val="430"/>
              </a:spcBef>
              <a:spcAft>
                <a:spcPts val="0"/>
              </a:spcAft>
              <a:buClrTx/>
              <a:buSzTx/>
              <a:buFontTx/>
              <a:buNone/>
              <a:tabLst/>
              <a:defRPr/>
            </a:pPr>
            <a:r>
              <a:rPr kumimoji="0" sz="1650" b="1" i="0" u="none" strike="noStrike" kern="0" cap="none" spc="-37" normalizeH="0" baseline="-15151" noProof="0" dirty="0">
                <a:ln>
                  <a:noFill/>
                </a:ln>
                <a:solidFill>
                  <a:sysClr val="windowText" lastClr="000000"/>
                </a:solidFill>
                <a:effectLst/>
                <a:uLnTx/>
                <a:uFillTx/>
                <a:latin typeface="Arial"/>
                <a:cs typeface="Arial"/>
              </a:rPr>
              <a:t>2</a:t>
            </a:r>
            <a:r>
              <a:rPr kumimoji="0" sz="750" b="1" i="0" u="none" strike="noStrike" kern="0" cap="none" spc="-25" normalizeH="0" baseline="0" noProof="0" dirty="0">
                <a:ln>
                  <a:noFill/>
                </a:ln>
                <a:solidFill>
                  <a:sysClr val="windowText" lastClr="000000"/>
                </a:solidFill>
                <a:effectLst/>
                <a:uLnTx/>
                <a:uFillTx/>
                <a:latin typeface="Arial"/>
                <a:cs typeface="Arial"/>
              </a:rPr>
              <a:t>nd</a:t>
            </a:r>
            <a:endParaRPr kumimoji="0" sz="750" b="0" i="0" u="none" strike="noStrike" kern="0" cap="none" spc="0" normalizeH="0" baseline="0" noProof="0">
              <a:ln>
                <a:noFill/>
              </a:ln>
              <a:solidFill>
                <a:sysClr val="windowText" lastClr="000000"/>
              </a:solidFill>
              <a:effectLst/>
              <a:uLnTx/>
              <a:uFillTx/>
              <a:latin typeface="Arial"/>
              <a:cs typeface="Arial"/>
            </a:endParaRPr>
          </a:p>
          <a:p>
            <a:pPr marL="38100" marR="0" lvl="0" indent="0" defTabSz="914400" eaLnBrk="1" fontAlgn="auto" latinLnBrk="0" hangingPunct="1">
              <a:lnSpc>
                <a:spcPct val="100000"/>
              </a:lnSpc>
              <a:spcBef>
                <a:spcPts val="330"/>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Gen</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9" name="object 79"/>
          <p:cNvSpPr txBox="1"/>
          <p:nvPr/>
        </p:nvSpPr>
        <p:spPr>
          <a:xfrm>
            <a:off x="839152" y="2746628"/>
            <a:ext cx="308610" cy="196850"/>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1950</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0" name="object 80"/>
          <p:cNvSpPr txBox="1"/>
          <p:nvPr/>
        </p:nvSpPr>
        <p:spPr>
          <a:xfrm>
            <a:off x="963294" y="2917761"/>
            <a:ext cx="4826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5"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1" name="object 81"/>
          <p:cNvSpPr txBox="1"/>
          <p:nvPr/>
        </p:nvSpPr>
        <p:spPr>
          <a:xfrm>
            <a:off x="839152" y="3080067"/>
            <a:ext cx="30861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1965</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2" name="object 82"/>
          <p:cNvSpPr txBox="1"/>
          <p:nvPr/>
        </p:nvSpPr>
        <p:spPr>
          <a:xfrm>
            <a:off x="1472564" y="2830131"/>
            <a:ext cx="387350" cy="3695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F-</a:t>
            </a:r>
            <a:r>
              <a:rPr kumimoji="0" sz="1100" b="1" i="0" u="none" strike="noStrike" kern="0" cap="none" spc="-25" normalizeH="0" baseline="0" noProof="0" dirty="0">
                <a:ln>
                  <a:noFill/>
                </a:ln>
                <a:solidFill>
                  <a:sysClr val="windowText" lastClr="000000"/>
                </a:solidFill>
                <a:effectLst/>
                <a:uLnTx/>
                <a:uFillTx/>
                <a:latin typeface="Arial"/>
                <a:cs typeface="Arial"/>
              </a:rPr>
              <a:t>100</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F-</a:t>
            </a:r>
            <a:r>
              <a:rPr kumimoji="0" sz="1100" b="1" i="0" u="none" strike="noStrike" kern="0" cap="none" spc="-25" normalizeH="0" baseline="0" noProof="0" dirty="0">
                <a:ln>
                  <a:noFill/>
                </a:ln>
                <a:solidFill>
                  <a:sysClr val="windowText" lastClr="000000"/>
                </a:solidFill>
                <a:effectLst/>
                <a:uLnTx/>
                <a:uFillTx/>
                <a:latin typeface="Arial"/>
                <a:cs typeface="Arial"/>
              </a:rPr>
              <a:t>104</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3" name="object 83"/>
          <p:cNvSpPr txBox="1"/>
          <p:nvPr/>
        </p:nvSpPr>
        <p:spPr>
          <a:xfrm>
            <a:off x="2129154" y="2662237"/>
            <a:ext cx="2701925" cy="703580"/>
          </a:xfrm>
          <a:prstGeom prst="rect">
            <a:avLst/>
          </a:prstGeom>
        </p:spPr>
        <p:txBody>
          <a:bodyPr vert="horz" wrap="square" lIns="0" tIns="15875" rIns="0" bIns="0" rtlCol="0">
            <a:spAutoFit/>
          </a:bodyPr>
          <a:lstStyle/>
          <a:p>
            <a:pPr marL="184150" marR="0" lvl="0" indent="-172085" defTabSz="914400" eaLnBrk="1" fontAlgn="auto" latinLnBrk="0" hangingPunct="1">
              <a:lnSpc>
                <a:spcPct val="100000"/>
              </a:lnSpc>
              <a:spcBef>
                <a:spcPts val="125"/>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Low</a:t>
            </a:r>
            <a:r>
              <a:rPr kumimoji="0" sz="1100" b="1" i="0" u="none" strike="noStrike" kern="0" cap="none" spc="-1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Tech</a:t>
            </a:r>
            <a:r>
              <a:rPr kumimoji="0" sz="1100" b="1" i="0" u="none" strike="noStrike" kern="0" cap="none" spc="-5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On-Board</a:t>
            </a:r>
            <a:r>
              <a:rPr kumimoji="0" sz="1100" b="1" i="0" u="none" strike="noStrike" kern="0" cap="none" spc="-5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&amp;</a:t>
            </a:r>
            <a:r>
              <a:rPr kumimoji="0" sz="1100" b="1" i="0" u="none" strike="noStrike" kern="0" cap="none" spc="-2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Ranging</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20" normalizeH="0" baseline="0" noProof="0" dirty="0">
                <a:ln>
                  <a:noFill/>
                </a:ln>
                <a:solidFill>
                  <a:sysClr val="windowText" lastClr="000000"/>
                </a:solidFill>
                <a:effectLst/>
                <a:uLnTx/>
                <a:uFillTx/>
                <a:latin typeface="Arial"/>
                <a:cs typeface="Arial"/>
              </a:rPr>
              <a:t>Radar</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ts val="1300"/>
              </a:lnSpc>
              <a:spcBef>
                <a:spcPts val="35"/>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Infrared</a:t>
            </a:r>
            <a:r>
              <a:rPr kumimoji="0" sz="1100" b="1" i="0" u="none" strike="noStrike" kern="0" cap="none" spc="-10" normalizeH="0" baseline="0" noProof="0" dirty="0">
                <a:ln>
                  <a:noFill/>
                </a:ln>
                <a:solidFill>
                  <a:sysClr val="windowText" lastClr="000000"/>
                </a:solidFill>
                <a:effectLst/>
                <a:uLnTx/>
                <a:uFillTx/>
                <a:latin typeface="Arial"/>
                <a:cs typeface="Arial"/>
              </a:rPr>
              <a:t> Missiles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ts val="1300"/>
              </a:lnSpc>
              <a:spcBef>
                <a:spcPts val="0"/>
              </a:spcBef>
              <a:spcAft>
                <a:spcPts val="0"/>
              </a:spcAft>
              <a:buClrTx/>
              <a:buSzTx/>
              <a:buFont typeface="Wingdings"/>
              <a:buChar char=""/>
              <a:tabLst>
                <a:tab pos="184785" algn="l"/>
              </a:tabLst>
              <a:defRPr/>
            </a:pPr>
            <a:r>
              <a:rPr kumimoji="0" sz="1100" b="1" i="0" u="none" strike="noStrike" kern="0" cap="none" spc="-30" normalizeH="0" baseline="0" noProof="0" dirty="0">
                <a:ln>
                  <a:noFill/>
                </a:ln>
                <a:solidFill>
                  <a:sysClr val="windowText" lastClr="000000"/>
                </a:solidFill>
                <a:effectLst/>
                <a:uLnTx/>
                <a:uFillTx/>
                <a:latin typeface="Arial"/>
                <a:cs typeface="Arial"/>
              </a:rPr>
              <a:t>AN/ASG-</a:t>
            </a:r>
            <a:r>
              <a:rPr kumimoji="0" sz="1100" b="1" i="0" u="none" strike="noStrike" kern="0" cap="none" spc="0" normalizeH="0" baseline="0" noProof="0" dirty="0">
                <a:ln>
                  <a:noFill/>
                </a:ln>
                <a:solidFill>
                  <a:sysClr val="windowText" lastClr="000000"/>
                </a:solidFill>
                <a:effectLst/>
                <a:uLnTx/>
                <a:uFillTx/>
                <a:latin typeface="Arial"/>
                <a:cs typeface="Arial"/>
              </a:rPr>
              <a:t>14T</a:t>
            </a:r>
            <a:r>
              <a:rPr kumimoji="0" sz="1100" b="1" i="0" u="none" strike="noStrike" kern="0" cap="none" spc="14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and</a:t>
            </a:r>
            <a:r>
              <a:rPr kumimoji="0" sz="1100" b="1" i="0" u="none" strike="noStrike" kern="0" cap="none" spc="-5" normalizeH="0" baseline="0" noProof="0" dirty="0">
                <a:ln>
                  <a:noFill/>
                </a:ln>
                <a:solidFill>
                  <a:sysClr val="windowText" lastClr="000000"/>
                </a:solidFill>
                <a:effectLst/>
                <a:uLnTx/>
                <a:uFillTx/>
                <a:latin typeface="Arial"/>
                <a:cs typeface="Arial"/>
              </a:rPr>
              <a:t> </a:t>
            </a:r>
            <a:r>
              <a:rPr kumimoji="0" sz="1100" b="1" i="0" u="none" strike="noStrike" kern="0" cap="none" spc="-30" normalizeH="0" baseline="0" noProof="0" dirty="0">
                <a:ln>
                  <a:noFill/>
                </a:ln>
                <a:solidFill>
                  <a:sysClr val="windowText" lastClr="000000"/>
                </a:solidFill>
                <a:effectLst/>
                <a:uLnTx/>
                <a:uFillTx/>
                <a:latin typeface="Arial"/>
                <a:cs typeface="Arial"/>
              </a:rPr>
              <a:t>AN/ARC-</a:t>
            </a:r>
            <a:r>
              <a:rPr kumimoji="0" sz="1100" b="1" i="0" u="none" strike="noStrike" kern="0" cap="none" spc="0" normalizeH="0" baseline="0" noProof="0" dirty="0">
                <a:ln>
                  <a:noFill/>
                </a:ln>
                <a:solidFill>
                  <a:sysClr val="windowText" lastClr="000000"/>
                </a:solidFill>
                <a:effectLst/>
                <a:uLnTx/>
                <a:uFillTx/>
                <a:latin typeface="Arial"/>
                <a:cs typeface="Arial"/>
              </a:rPr>
              <a:t>34</a:t>
            </a:r>
            <a:r>
              <a:rPr kumimoji="0" sz="1100" b="1" i="0" u="none" strike="noStrike" kern="0" cap="none" spc="215" normalizeH="0" baseline="0" noProof="0" dirty="0">
                <a:ln>
                  <a:noFill/>
                </a:ln>
                <a:solidFill>
                  <a:sysClr val="windowText" lastClr="000000"/>
                </a:solidFill>
                <a:effectLst/>
                <a:uLnTx/>
                <a:uFillTx/>
                <a:latin typeface="Arial"/>
                <a:cs typeface="Arial"/>
              </a:rPr>
              <a:t> </a:t>
            </a:r>
            <a:r>
              <a:rPr kumimoji="0" sz="1100" b="1" i="0" u="none" strike="noStrike" kern="0" cap="none" spc="-25" normalizeH="0" baseline="0" noProof="0" dirty="0">
                <a:ln>
                  <a:noFill/>
                </a:ln>
                <a:solidFill>
                  <a:sysClr val="windowText" lastClr="000000"/>
                </a:solidFill>
                <a:effectLst/>
                <a:uLnTx/>
                <a:uFillTx/>
                <a:latin typeface="Arial"/>
                <a:cs typeface="Arial"/>
              </a:rPr>
              <a:t>UHF</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ct val="100000"/>
              </a:lnSpc>
              <a:spcBef>
                <a:spcPts val="30"/>
              </a:spcBef>
              <a:spcAft>
                <a:spcPts val="0"/>
              </a:spcAft>
              <a:buClrTx/>
              <a:buSzTx/>
              <a:buFont typeface="Wingdings"/>
              <a:buChar char=""/>
              <a:tabLst>
                <a:tab pos="184785" algn="l"/>
              </a:tabLst>
              <a:defRPr/>
            </a:pPr>
            <a:r>
              <a:rPr kumimoji="0" sz="1100" b="1" i="0" u="none" strike="noStrike" kern="0" cap="none" spc="-10" normalizeH="0" baseline="0" noProof="0" dirty="0">
                <a:ln>
                  <a:noFill/>
                </a:ln>
                <a:solidFill>
                  <a:sysClr val="windowText" lastClr="000000"/>
                </a:solidFill>
                <a:effectLst/>
                <a:uLnTx/>
                <a:uFillTx/>
                <a:latin typeface="Arial"/>
                <a:cs typeface="Arial"/>
              </a:rPr>
              <a:t>TACAN</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4" name="object 84"/>
          <p:cNvSpPr txBox="1"/>
          <p:nvPr/>
        </p:nvSpPr>
        <p:spPr>
          <a:xfrm>
            <a:off x="223520" y="3602799"/>
            <a:ext cx="363855" cy="445134"/>
          </a:xfrm>
          <a:prstGeom prst="rect">
            <a:avLst/>
          </a:prstGeom>
        </p:spPr>
        <p:txBody>
          <a:bodyPr vert="horz" wrap="square" lIns="0" tIns="11430" rIns="0" bIns="0" rtlCol="0">
            <a:spAutoFit/>
          </a:bodyPr>
          <a:lstStyle/>
          <a:p>
            <a:pPr marL="38100" marR="30480" lvl="0" indent="57150" defTabSz="914400" eaLnBrk="1" fontAlgn="auto" latinLnBrk="0" hangingPunct="1">
              <a:lnSpc>
                <a:spcPct val="125200"/>
              </a:lnSpc>
              <a:spcBef>
                <a:spcPts val="90"/>
              </a:spcBef>
              <a:spcAft>
                <a:spcPts val="0"/>
              </a:spcAft>
              <a:buClrTx/>
              <a:buSzTx/>
              <a:buFontTx/>
              <a:buNone/>
              <a:tabLst/>
              <a:defRPr/>
            </a:pPr>
            <a:r>
              <a:rPr kumimoji="0" sz="1650" b="1" i="0" u="none" strike="noStrike" kern="0" cap="none" spc="-37" normalizeH="0" baseline="-15151" noProof="0" dirty="0">
                <a:ln>
                  <a:noFill/>
                </a:ln>
                <a:solidFill>
                  <a:sysClr val="windowText" lastClr="000000"/>
                </a:solidFill>
                <a:effectLst/>
                <a:uLnTx/>
                <a:uFillTx/>
                <a:latin typeface="Arial"/>
                <a:cs typeface="Arial"/>
              </a:rPr>
              <a:t>3</a:t>
            </a:r>
            <a:r>
              <a:rPr kumimoji="0" sz="750" b="1" i="0" u="none" strike="noStrike" kern="0" cap="none" spc="-25" normalizeH="0" baseline="0" noProof="0" dirty="0">
                <a:ln>
                  <a:noFill/>
                </a:ln>
                <a:solidFill>
                  <a:sysClr val="windowText" lastClr="000000"/>
                </a:solidFill>
                <a:effectLst/>
                <a:uLnTx/>
                <a:uFillTx/>
                <a:latin typeface="Arial"/>
                <a:cs typeface="Arial"/>
              </a:rPr>
              <a:t>rd</a:t>
            </a:r>
            <a:r>
              <a:rPr kumimoji="0" sz="750" b="1" i="0" u="none" strike="noStrike" kern="0" cap="none" spc="500" normalizeH="0" baseline="0" noProof="0" dirty="0">
                <a:ln>
                  <a:noFill/>
                </a:ln>
                <a:solidFill>
                  <a:sysClr val="windowText" lastClr="000000"/>
                </a:solidFill>
                <a:effectLst/>
                <a:uLnTx/>
                <a:uFillTx/>
                <a:latin typeface="Arial"/>
                <a:cs typeface="Arial"/>
              </a:rPr>
              <a:t> </a:t>
            </a:r>
            <a:r>
              <a:rPr kumimoji="0" sz="1100" b="1" i="0" u="none" strike="noStrike" kern="0" cap="none" spc="-25" normalizeH="0" baseline="0" noProof="0" dirty="0">
                <a:ln>
                  <a:noFill/>
                </a:ln>
                <a:solidFill>
                  <a:sysClr val="windowText" lastClr="000000"/>
                </a:solidFill>
                <a:effectLst/>
                <a:uLnTx/>
                <a:uFillTx/>
                <a:latin typeface="Arial"/>
                <a:cs typeface="Arial"/>
              </a:rPr>
              <a:t>Gen</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5" name="object 85"/>
          <p:cNvSpPr txBox="1"/>
          <p:nvPr/>
        </p:nvSpPr>
        <p:spPr>
          <a:xfrm>
            <a:off x="839152" y="3595052"/>
            <a:ext cx="30861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1965</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6" name="object 86"/>
          <p:cNvSpPr txBox="1"/>
          <p:nvPr/>
        </p:nvSpPr>
        <p:spPr>
          <a:xfrm>
            <a:off x="963294" y="3767073"/>
            <a:ext cx="47625" cy="196850"/>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5"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7" name="object 87"/>
          <p:cNvSpPr txBox="1"/>
          <p:nvPr/>
        </p:nvSpPr>
        <p:spPr>
          <a:xfrm>
            <a:off x="839152" y="3928681"/>
            <a:ext cx="30861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1975</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8" name="object 88"/>
          <p:cNvSpPr txBox="1"/>
          <p:nvPr/>
        </p:nvSpPr>
        <p:spPr>
          <a:xfrm>
            <a:off x="1424939" y="3610292"/>
            <a:ext cx="499109" cy="504825"/>
          </a:xfrm>
          <a:prstGeom prst="rect">
            <a:avLst/>
          </a:prstGeom>
        </p:spPr>
        <p:txBody>
          <a:bodyPr vert="horz" wrap="square" lIns="0" tIns="15875" rIns="0" bIns="0" rtlCol="0">
            <a:spAutoFit/>
          </a:bodyPr>
          <a:lstStyle/>
          <a:p>
            <a:pPr marL="0" marR="5080" lvl="0" indent="0" algn="ctr"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F-</a:t>
            </a:r>
            <a:r>
              <a:rPr kumimoji="0" sz="1100" b="1" i="0" u="none" strike="noStrike" kern="0" cap="none" spc="-50" normalizeH="0" baseline="0" noProof="0" dirty="0">
                <a:ln>
                  <a:noFill/>
                </a:ln>
                <a:solidFill>
                  <a:sysClr val="windowText" lastClr="000000"/>
                </a:solidFill>
                <a:effectLst/>
                <a:uLnTx/>
                <a:uFillTx/>
                <a:latin typeface="Arial"/>
                <a:cs typeface="Arial"/>
              </a:rPr>
              <a:t>4</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35"/>
              </a:spcBef>
              <a:spcAft>
                <a:spcPts val="0"/>
              </a:spcAft>
              <a:buClrTx/>
              <a:buSzTx/>
              <a:buFontTx/>
              <a:buNone/>
              <a:tabLst/>
              <a:defRPr/>
            </a:pPr>
            <a:r>
              <a:rPr kumimoji="0" sz="800" b="1" i="0" u="none" strike="noStrike" kern="0" cap="none" spc="0" normalizeH="0" baseline="0" noProof="0" dirty="0">
                <a:ln>
                  <a:noFill/>
                </a:ln>
                <a:solidFill>
                  <a:sysClr val="windowText" lastClr="000000"/>
                </a:solidFill>
                <a:effectLst/>
                <a:uLnTx/>
                <a:uFillTx/>
                <a:latin typeface="Arial"/>
                <a:cs typeface="Arial"/>
              </a:rPr>
              <a:t>Code:</a:t>
            </a:r>
            <a:r>
              <a:rPr kumimoji="0" sz="800" b="1" i="0" u="none" strike="noStrike" kern="0" cap="none" spc="35" normalizeH="0" baseline="0" noProof="0" dirty="0">
                <a:ln>
                  <a:noFill/>
                </a:ln>
                <a:solidFill>
                  <a:sysClr val="windowText" lastClr="000000"/>
                </a:solidFill>
                <a:effectLst/>
                <a:uLnTx/>
                <a:uFillTx/>
                <a:latin typeface="Arial"/>
                <a:cs typeface="Arial"/>
              </a:rPr>
              <a:t> </a:t>
            </a:r>
            <a:r>
              <a:rPr kumimoji="0" sz="800" b="1" i="0" u="none" strike="noStrike" kern="0" cap="none" spc="-25" normalizeH="0" baseline="0" noProof="0" dirty="0">
                <a:ln>
                  <a:noFill/>
                </a:ln>
                <a:solidFill>
                  <a:sysClr val="windowText" lastClr="000000"/>
                </a:solidFill>
                <a:effectLst/>
                <a:uLnTx/>
                <a:uFillTx/>
                <a:latin typeface="Arial"/>
                <a:cs typeface="Arial"/>
              </a:rPr>
              <a:t>8%</a:t>
            </a:r>
            <a:endParaRPr kumimoji="0" sz="800" b="0" i="0" u="none" strike="noStrike" kern="0" cap="none" spc="0" normalizeH="0" baseline="0" noProof="0">
              <a:ln>
                <a:noFill/>
              </a:ln>
              <a:solidFill>
                <a:sysClr val="windowText" lastClr="000000"/>
              </a:solidFill>
              <a:effectLst/>
              <a:uLnTx/>
              <a:uFillTx/>
              <a:latin typeface="Arial"/>
              <a:cs typeface="Arial"/>
            </a:endParaRPr>
          </a:p>
          <a:p>
            <a:pPr marL="1905" marR="0" lvl="0" indent="0" algn="ctr" defTabSz="914400" eaLnBrk="1" fontAlgn="auto" latinLnBrk="0" hangingPunct="1">
              <a:lnSpc>
                <a:spcPct val="100000"/>
              </a:lnSpc>
              <a:spcBef>
                <a:spcPts val="465"/>
              </a:spcBef>
              <a:spcAft>
                <a:spcPts val="0"/>
              </a:spcAft>
              <a:buClrTx/>
              <a:buSzTx/>
              <a:buFontTx/>
              <a:buNone/>
              <a:tabLst/>
              <a:defRPr/>
            </a:pPr>
            <a:r>
              <a:rPr kumimoji="0" sz="800" b="1" i="0" u="none" strike="noStrike" kern="0" cap="none" spc="-10" normalizeH="0" baseline="0" noProof="0" dirty="0">
                <a:ln>
                  <a:noFill/>
                </a:ln>
                <a:solidFill>
                  <a:sysClr val="windowText" lastClr="000000"/>
                </a:solidFill>
                <a:effectLst/>
                <a:uLnTx/>
                <a:uFillTx/>
                <a:latin typeface="Arial"/>
                <a:cs typeface="Arial"/>
              </a:rPr>
              <a:t>&lt;500K</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89" name="object 89"/>
          <p:cNvSpPr txBox="1"/>
          <p:nvPr/>
        </p:nvSpPr>
        <p:spPr>
          <a:xfrm>
            <a:off x="2129154" y="3511550"/>
            <a:ext cx="2867660" cy="702310"/>
          </a:xfrm>
          <a:prstGeom prst="rect">
            <a:avLst/>
          </a:prstGeom>
        </p:spPr>
        <p:txBody>
          <a:bodyPr vert="horz" wrap="square" lIns="0" tIns="15875" rIns="0" bIns="0" rtlCol="0">
            <a:spAutoFit/>
          </a:bodyPr>
          <a:lstStyle/>
          <a:p>
            <a:pPr marL="184150" marR="0" lvl="0" indent="-172085" defTabSz="914400" eaLnBrk="1" fontAlgn="auto" latinLnBrk="0" hangingPunct="1">
              <a:lnSpc>
                <a:spcPct val="100000"/>
              </a:lnSpc>
              <a:spcBef>
                <a:spcPts val="125"/>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Advanced</a:t>
            </a:r>
            <a:r>
              <a:rPr kumimoji="0" sz="1100" b="1" i="0" u="none" strike="noStrike" kern="0" cap="none" spc="3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Electronic</a:t>
            </a:r>
            <a:r>
              <a:rPr kumimoji="0" sz="1100" b="1" i="0" u="none" strike="noStrike" kern="0" cap="none" spc="-6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Counter</a:t>
            </a:r>
            <a:r>
              <a:rPr kumimoji="0" sz="1100" b="1" i="0" u="none" strike="noStrike" kern="0" cap="none" spc="-25"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Measures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ts val="1300"/>
              </a:lnSpc>
              <a:spcBef>
                <a:spcPts val="30"/>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Advance</a:t>
            </a:r>
            <a:r>
              <a:rPr kumimoji="0" sz="1100" b="1" i="0" u="none" strike="noStrike" kern="0" cap="none" spc="-8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Air</a:t>
            </a:r>
            <a:r>
              <a:rPr kumimoji="0" sz="1100" b="1" i="0" u="none" strike="noStrike" kern="0" cap="none" spc="4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to</a:t>
            </a:r>
            <a:r>
              <a:rPr kumimoji="0" sz="1100" b="1" i="0" u="none" strike="noStrike" kern="0" cap="none" spc="-9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Air</a:t>
            </a:r>
            <a:r>
              <a:rPr kumimoji="0" sz="1100" b="1" i="0" u="none" strike="noStrike" kern="0" cap="none" spc="50"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Missiles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ts val="1300"/>
              </a:lnSpc>
              <a:spcBef>
                <a:spcPts val="0"/>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Greater</a:t>
            </a:r>
            <a:r>
              <a:rPr kumimoji="0" sz="1100" b="1" i="0" u="none" strike="noStrike" kern="0" cap="none" spc="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Stand</a:t>
            </a:r>
            <a:r>
              <a:rPr kumimoji="0" sz="1100" b="1" i="0" u="none" strike="noStrike" kern="0" cap="none" spc="-2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Off</a:t>
            </a:r>
            <a:r>
              <a:rPr kumimoji="0" sz="1100" b="1" i="0" u="none" strike="noStrike" kern="0" cap="none" spc="-5"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Ranges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ct val="100000"/>
              </a:lnSpc>
              <a:spcBef>
                <a:spcPts val="30"/>
              </a:spcBef>
              <a:spcAft>
                <a:spcPts val="0"/>
              </a:spcAft>
              <a:buClrTx/>
              <a:buSzTx/>
              <a:buFont typeface="Wingdings"/>
              <a:buChar char=""/>
              <a:tabLst>
                <a:tab pos="184785" algn="l"/>
              </a:tabLst>
              <a:defRPr/>
            </a:pPr>
            <a:r>
              <a:rPr kumimoji="0" sz="1100" b="1" i="0" u="none" strike="noStrike" kern="0" cap="none" spc="-10" normalizeH="0" baseline="0" noProof="0" dirty="0">
                <a:ln>
                  <a:noFill/>
                </a:ln>
                <a:solidFill>
                  <a:sysClr val="windowText" lastClr="000000"/>
                </a:solidFill>
                <a:effectLst/>
                <a:uLnTx/>
                <a:uFillTx/>
                <a:latin typeface="Arial"/>
                <a:cs typeface="Arial"/>
              </a:rPr>
              <a:t>AN/QPQ-</a:t>
            </a:r>
            <a:r>
              <a:rPr kumimoji="0" sz="1100" b="1" i="0" u="none" strike="noStrike" kern="0" cap="none" spc="0" normalizeH="0" baseline="0" noProof="0" dirty="0">
                <a:ln>
                  <a:noFill/>
                </a:ln>
                <a:solidFill>
                  <a:sysClr val="windowText" lastClr="000000"/>
                </a:solidFill>
                <a:effectLst/>
                <a:uLnTx/>
                <a:uFillTx/>
                <a:latin typeface="Arial"/>
                <a:cs typeface="Arial"/>
              </a:rPr>
              <a:t>72</a:t>
            </a:r>
            <a:r>
              <a:rPr kumimoji="0" sz="1100" b="1" i="0" u="none" strike="noStrike" kern="0" cap="none" spc="-1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and</a:t>
            </a:r>
            <a:r>
              <a:rPr kumimoji="0" sz="1100" b="1" i="0" u="none" strike="noStrike" kern="0" cap="none" spc="10" normalizeH="0" baseline="0" noProof="0" dirty="0">
                <a:ln>
                  <a:noFill/>
                </a:ln>
                <a:solidFill>
                  <a:sysClr val="windowText" lastClr="000000"/>
                </a:solidFill>
                <a:effectLst/>
                <a:uLnTx/>
                <a:uFillTx/>
                <a:latin typeface="Arial"/>
                <a:cs typeface="Arial"/>
              </a:rPr>
              <a:t> </a:t>
            </a:r>
            <a:r>
              <a:rPr kumimoji="0" sz="1100" b="1" i="0" u="none" strike="noStrike" kern="0" cap="none" spc="-35" normalizeH="0" baseline="0" noProof="0" dirty="0">
                <a:ln>
                  <a:noFill/>
                </a:ln>
                <a:solidFill>
                  <a:sysClr val="windowText" lastClr="000000"/>
                </a:solidFill>
                <a:effectLst/>
                <a:uLnTx/>
                <a:uFillTx/>
                <a:latin typeface="Arial"/>
                <a:cs typeface="Arial"/>
              </a:rPr>
              <a:t>AN-</a:t>
            </a:r>
            <a:r>
              <a:rPr kumimoji="0" sz="1100" b="1" i="0" u="none" strike="noStrike" kern="0" cap="none" spc="-25" normalizeH="0" baseline="0" noProof="0" dirty="0">
                <a:ln>
                  <a:noFill/>
                </a:ln>
                <a:solidFill>
                  <a:sysClr val="windowText" lastClr="000000"/>
                </a:solidFill>
                <a:effectLst/>
                <a:uLnTx/>
                <a:uFillTx/>
                <a:latin typeface="Arial"/>
                <a:cs typeface="Arial"/>
              </a:rPr>
              <a:t>APG-</a:t>
            </a:r>
            <a:r>
              <a:rPr kumimoji="0" sz="1100" b="1" i="0" u="none" strike="noStrike" kern="0" cap="none" spc="0" normalizeH="0" baseline="0" noProof="0" dirty="0">
                <a:ln>
                  <a:noFill/>
                </a:ln>
                <a:solidFill>
                  <a:sysClr val="windowText" lastClr="000000"/>
                </a:solidFill>
                <a:effectLst/>
                <a:uLnTx/>
                <a:uFillTx/>
                <a:latin typeface="Arial"/>
                <a:cs typeface="Arial"/>
              </a:rPr>
              <a:t>50</a:t>
            </a:r>
            <a:r>
              <a:rPr kumimoji="0" sz="1100" b="1" i="0" u="none" strike="noStrike" kern="0" cap="none" spc="160" normalizeH="0" baseline="0" noProof="0" dirty="0">
                <a:ln>
                  <a:noFill/>
                </a:ln>
                <a:solidFill>
                  <a:sysClr val="windowText" lastClr="000000"/>
                </a:solidFill>
                <a:effectLst/>
                <a:uLnTx/>
                <a:uFillTx/>
                <a:latin typeface="Arial"/>
                <a:cs typeface="Arial"/>
              </a:rPr>
              <a:t> </a:t>
            </a:r>
            <a:r>
              <a:rPr kumimoji="0" sz="1100" b="1" i="0" u="none" strike="noStrike" kern="0" cap="none" spc="-20" normalizeH="0" baseline="0" noProof="0" dirty="0">
                <a:ln>
                  <a:noFill/>
                </a:ln>
                <a:solidFill>
                  <a:sysClr val="windowText" lastClr="000000"/>
                </a:solidFill>
                <a:effectLst/>
                <a:uLnTx/>
                <a:uFillTx/>
                <a:latin typeface="Arial"/>
                <a:cs typeface="Arial"/>
              </a:rPr>
              <a:t>Radar</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0" name="object 90"/>
          <p:cNvSpPr txBox="1"/>
          <p:nvPr/>
        </p:nvSpPr>
        <p:spPr>
          <a:xfrm>
            <a:off x="223520" y="4519951"/>
            <a:ext cx="363855" cy="445134"/>
          </a:xfrm>
          <a:prstGeom prst="rect">
            <a:avLst/>
          </a:prstGeom>
        </p:spPr>
        <p:txBody>
          <a:bodyPr vert="horz" wrap="square" lIns="0" tIns="53975" rIns="0" bIns="0" rtlCol="0">
            <a:spAutoFit/>
          </a:bodyPr>
          <a:lstStyle/>
          <a:p>
            <a:pPr marL="95250" marR="0" lvl="0" indent="0" defTabSz="914400" eaLnBrk="1" fontAlgn="auto" latinLnBrk="0" hangingPunct="1">
              <a:lnSpc>
                <a:spcPct val="100000"/>
              </a:lnSpc>
              <a:spcBef>
                <a:spcPts val="425"/>
              </a:spcBef>
              <a:spcAft>
                <a:spcPts val="0"/>
              </a:spcAft>
              <a:buClrTx/>
              <a:buSzTx/>
              <a:buFontTx/>
              <a:buNone/>
              <a:tabLst/>
              <a:defRPr/>
            </a:pPr>
            <a:r>
              <a:rPr kumimoji="0" sz="1650" b="1" i="0" u="none" strike="noStrike" kern="0" cap="none" spc="-37" normalizeH="0" baseline="-15151" noProof="0" dirty="0">
                <a:ln>
                  <a:noFill/>
                </a:ln>
                <a:solidFill>
                  <a:sysClr val="windowText" lastClr="000000"/>
                </a:solidFill>
                <a:effectLst/>
                <a:uLnTx/>
                <a:uFillTx/>
                <a:latin typeface="Arial"/>
                <a:cs typeface="Arial"/>
              </a:rPr>
              <a:t>4</a:t>
            </a:r>
            <a:r>
              <a:rPr kumimoji="0" sz="750" b="1" i="0" u="none" strike="noStrike" kern="0" cap="none" spc="-25" normalizeH="0" baseline="0" noProof="0" dirty="0">
                <a:ln>
                  <a:noFill/>
                </a:ln>
                <a:solidFill>
                  <a:sysClr val="windowText" lastClr="000000"/>
                </a:solidFill>
                <a:effectLst/>
                <a:uLnTx/>
                <a:uFillTx/>
                <a:latin typeface="Arial"/>
                <a:cs typeface="Arial"/>
              </a:rPr>
              <a:t>th</a:t>
            </a:r>
            <a:endParaRPr kumimoji="0" sz="750" b="0" i="0" u="none" strike="noStrike" kern="0" cap="none" spc="0" normalizeH="0" baseline="0" noProof="0">
              <a:ln>
                <a:noFill/>
              </a:ln>
              <a:solidFill>
                <a:sysClr val="windowText" lastClr="000000"/>
              </a:solidFill>
              <a:effectLst/>
              <a:uLnTx/>
              <a:uFillTx/>
              <a:latin typeface="Arial"/>
              <a:cs typeface="Arial"/>
            </a:endParaRPr>
          </a:p>
          <a:p>
            <a:pPr marL="38100" marR="0" lvl="0" indent="0" defTabSz="914400" eaLnBrk="1" fontAlgn="auto" latinLnBrk="0" hangingPunct="1">
              <a:lnSpc>
                <a:spcPct val="100000"/>
              </a:lnSpc>
              <a:spcBef>
                <a:spcPts val="330"/>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Gen</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1" name="object 91"/>
          <p:cNvSpPr txBox="1"/>
          <p:nvPr/>
        </p:nvSpPr>
        <p:spPr>
          <a:xfrm>
            <a:off x="839152" y="4511992"/>
            <a:ext cx="30861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1970</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2" name="object 92"/>
          <p:cNvSpPr txBox="1"/>
          <p:nvPr/>
        </p:nvSpPr>
        <p:spPr>
          <a:xfrm>
            <a:off x="963294" y="4683823"/>
            <a:ext cx="4826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5"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3" name="object 93"/>
          <p:cNvSpPr txBox="1"/>
          <p:nvPr/>
        </p:nvSpPr>
        <p:spPr>
          <a:xfrm>
            <a:off x="839152" y="4846320"/>
            <a:ext cx="308610" cy="196850"/>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1994</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4" name="object 94"/>
          <p:cNvSpPr txBox="1"/>
          <p:nvPr/>
        </p:nvSpPr>
        <p:spPr>
          <a:xfrm>
            <a:off x="1396364" y="4352290"/>
            <a:ext cx="556895" cy="857250"/>
          </a:xfrm>
          <a:prstGeom prst="rect">
            <a:avLst/>
          </a:prstGeom>
        </p:spPr>
        <p:txBody>
          <a:bodyPr vert="horz" wrap="square" lIns="0" tIns="15875" rIns="0" bIns="0" rtlCol="0">
            <a:spAutoFit/>
          </a:bodyPr>
          <a:lstStyle/>
          <a:p>
            <a:pPr marL="0" marR="8255" lvl="0" indent="0" algn="ctr"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F-</a:t>
            </a:r>
            <a:r>
              <a:rPr kumimoji="0" sz="1100" b="1" i="0" u="none" strike="noStrike" kern="0" cap="none" spc="-25" normalizeH="0" baseline="0" noProof="0" dirty="0">
                <a:ln>
                  <a:noFill/>
                </a:ln>
                <a:solidFill>
                  <a:sysClr val="windowText" lastClr="000000"/>
                </a:solidFill>
                <a:effectLst/>
                <a:uLnTx/>
                <a:uFillTx/>
                <a:latin typeface="Arial"/>
                <a:cs typeface="Arial"/>
              </a:rPr>
              <a:t>15</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30"/>
              </a:spcBef>
              <a:spcAft>
                <a:spcPts val="0"/>
              </a:spcAft>
              <a:buClrTx/>
              <a:buSzTx/>
              <a:buFontTx/>
              <a:buNone/>
              <a:tabLst/>
              <a:defRPr/>
            </a:pPr>
            <a:r>
              <a:rPr kumimoji="0" sz="800" b="1" i="0" u="none" strike="noStrike" kern="0" cap="none" spc="0" normalizeH="0" baseline="0" noProof="0" dirty="0">
                <a:ln>
                  <a:noFill/>
                </a:ln>
                <a:solidFill>
                  <a:sysClr val="windowText" lastClr="000000"/>
                </a:solidFill>
                <a:effectLst/>
                <a:uLnTx/>
                <a:uFillTx/>
                <a:latin typeface="Arial"/>
                <a:cs typeface="Arial"/>
              </a:rPr>
              <a:t>Code:</a:t>
            </a:r>
            <a:r>
              <a:rPr kumimoji="0" sz="800" b="1" i="0" u="none" strike="noStrike" kern="0" cap="none" spc="30" normalizeH="0" baseline="0" noProof="0" dirty="0">
                <a:ln>
                  <a:noFill/>
                </a:ln>
                <a:solidFill>
                  <a:sysClr val="windowText" lastClr="000000"/>
                </a:solidFill>
                <a:effectLst/>
                <a:uLnTx/>
                <a:uFillTx/>
                <a:latin typeface="Arial"/>
                <a:cs typeface="Arial"/>
              </a:rPr>
              <a:t> </a:t>
            </a:r>
            <a:r>
              <a:rPr kumimoji="0" sz="800" b="1" i="0" u="none" strike="noStrike" kern="0" cap="none" spc="-25" normalizeH="0" baseline="0" noProof="0" dirty="0">
                <a:ln>
                  <a:noFill/>
                </a:ln>
                <a:solidFill>
                  <a:sysClr val="windowText" lastClr="000000"/>
                </a:solidFill>
                <a:effectLst/>
                <a:uLnTx/>
                <a:uFillTx/>
                <a:latin typeface="Arial"/>
                <a:cs typeface="Arial"/>
              </a:rPr>
              <a:t>35%</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8255" lvl="0" indent="0" algn="ctr" defTabSz="914400" eaLnBrk="1" fontAlgn="auto" latinLnBrk="0" hangingPunct="1">
              <a:lnSpc>
                <a:spcPct val="100000"/>
              </a:lnSpc>
              <a:spcBef>
                <a:spcPts val="46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F-</a:t>
            </a:r>
            <a:r>
              <a:rPr kumimoji="0" sz="1100" b="1" i="0" u="none" strike="noStrike" kern="0" cap="none" spc="-25" normalizeH="0" baseline="0" noProof="0" dirty="0">
                <a:ln>
                  <a:noFill/>
                </a:ln>
                <a:solidFill>
                  <a:sysClr val="windowText" lastClr="000000"/>
                </a:solidFill>
                <a:effectLst/>
                <a:uLnTx/>
                <a:uFillTx/>
                <a:latin typeface="Arial"/>
                <a:cs typeface="Arial"/>
              </a:rPr>
              <a:t>16</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35"/>
              </a:spcBef>
              <a:spcAft>
                <a:spcPts val="0"/>
              </a:spcAft>
              <a:buClrTx/>
              <a:buSzTx/>
              <a:buFontTx/>
              <a:buNone/>
              <a:tabLst/>
              <a:defRPr/>
            </a:pPr>
            <a:r>
              <a:rPr kumimoji="0" sz="800" b="1" i="0" u="none" strike="noStrike" kern="0" cap="none" spc="0" normalizeH="0" baseline="0" noProof="0" dirty="0">
                <a:ln>
                  <a:noFill/>
                </a:ln>
                <a:solidFill>
                  <a:sysClr val="windowText" lastClr="000000"/>
                </a:solidFill>
                <a:effectLst/>
                <a:uLnTx/>
                <a:uFillTx/>
                <a:latin typeface="Arial"/>
                <a:cs typeface="Arial"/>
              </a:rPr>
              <a:t>Code:</a:t>
            </a:r>
            <a:r>
              <a:rPr kumimoji="0" sz="800" b="1" i="0" u="none" strike="noStrike" kern="0" cap="none" spc="35" normalizeH="0" baseline="0" noProof="0" dirty="0">
                <a:ln>
                  <a:noFill/>
                </a:ln>
                <a:solidFill>
                  <a:sysClr val="windowText" lastClr="000000"/>
                </a:solidFill>
                <a:effectLst/>
                <a:uLnTx/>
                <a:uFillTx/>
                <a:latin typeface="Arial"/>
                <a:cs typeface="Arial"/>
              </a:rPr>
              <a:t> </a:t>
            </a:r>
            <a:r>
              <a:rPr kumimoji="0" sz="800" b="1" i="0" u="none" strike="noStrike" kern="0" cap="none" spc="-25" normalizeH="0" baseline="0" noProof="0" dirty="0">
                <a:ln>
                  <a:noFill/>
                </a:ln>
                <a:solidFill>
                  <a:sysClr val="windowText" lastClr="000000"/>
                </a:solidFill>
                <a:effectLst/>
                <a:uLnTx/>
                <a:uFillTx/>
                <a:latin typeface="Arial"/>
                <a:cs typeface="Arial"/>
              </a:rPr>
              <a:t>45%</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16510" lvl="0" indent="0" algn="ctr" defTabSz="914400" eaLnBrk="1" fontAlgn="auto" latinLnBrk="0" hangingPunct="1">
              <a:lnSpc>
                <a:spcPct val="100000"/>
              </a:lnSpc>
              <a:spcBef>
                <a:spcPts val="465"/>
              </a:spcBef>
              <a:spcAft>
                <a:spcPts val="0"/>
              </a:spcAft>
              <a:buClrTx/>
              <a:buSzTx/>
              <a:buFontTx/>
              <a:buNone/>
              <a:tabLst/>
              <a:defRPr/>
            </a:pPr>
            <a:r>
              <a:rPr kumimoji="0" sz="800" b="1" i="0" u="none" strike="noStrike" kern="0" cap="none" spc="-25" normalizeH="0" baseline="0" noProof="0" dirty="0">
                <a:ln>
                  <a:noFill/>
                </a:ln>
                <a:solidFill>
                  <a:sysClr val="windowText" lastClr="000000"/>
                </a:solidFill>
                <a:effectLst/>
                <a:uLnTx/>
                <a:uFillTx/>
                <a:latin typeface="Arial"/>
                <a:cs typeface="Arial"/>
              </a:rPr>
              <a:t>&lt;5M</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5" name="object 95"/>
          <p:cNvSpPr txBox="1"/>
          <p:nvPr/>
        </p:nvSpPr>
        <p:spPr>
          <a:xfrm>
            <a:off x="2129154" y="4344670"/>
            <a:ext cx="2723515" cy="702310"/>
          </a:xfrm>
          <a:prstGeom prst="rect">
            <a:avLst/>
          </a:prstGeom>
        </p:spPr>
        <p:txBody>
          <a:bodyPr vert="horz" wrap="square" lIns="0" tIns="15875" rIns="0" bIns="0" rtlCol="0">
            <a:spAutoFit/>
          </a:bodyPr>
          <a:lstStyle/>
          <a:p>
            <a:pPr marL="184150" marR="0" lvl="0" indent="-172085" defTabSz="914400" eaLnBrk="1" fontAlgn="auto" latinLnBrk="0" hangingPunct="1">
              <a:lnSpc>
                <a:spcPct val="100000"/>
              </a:lnSpc>
              <a:spcBef>
                <a:spcPts val="125"/>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Fly</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By</a:t>
            </a:r>
            <a:r>
              <a:rPr kumimoji="0" sz="1100" b="1" i="0" u="none" strike="noStrike" kern="0" cap="none" spc="-3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Wire</a:t>
            </a:r>
            <a:r>
              <a:rPr kumimoji="0" sz="1100" b="1" i="0" u="none" strike="noStrike" kern="0" cap="none" spc="35"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Technology</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ts val="1300"/>
              </a:lnSpc>
              <a:spcBef>
                <a:spcPts val="30"/>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Advanced</a:t>
            </a:r>
            <a:r>
              <a:rPr kumimoji="0" sz="1100" b="1" i="0" u="none" strike="noStrike" kern="0" cap="none" spc="-3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Digital</a:t>
            </a:r>
            <a:r>
              <a:rPr kumimoji="0" sz="1100" b="1" i="0" u="none" strike="noStrike" kern="0" cap="none" spc="-35"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Computers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ts val="1300"/>
              </a:lnSpc>
              <a:spcBef>
                <a:spcPts val="0"/>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UHF</a:t>
            </a:r>
            <a:r>
              <a:rPr kumimoji="0" sz="1100" b="1" i="0" u="none" strike="noStrike" kern="0" cap="none" spc="-9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and</a:t>
            </a:r>
            <a:r>
              <a:rPr kumimoji="0" sz="1100" b="1" i="0" u="none" strike="noStrike" kern="0" cap="none" spc="-1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VHF</a:t>
            </a:r>
            <a:r>
              <a:rPr kumimoji="0" sz="1100" b="1" i="0" u="none" strike="noStrike" kern="0" cap="none" spc="70" normalizeH="0" baseline="0" noProof="0" dirty="0">
                <a:ln>
                  <a:noFill/>
                </a:ln>
                <a:solidFill>
                  <a:sysClr val="windowText" lastClr="000000"/>
                </a:solidFill>
                <a:effectLst/>
                <a:uLnTx/>
                <a:uFillTx/>
                <a:latin typeface="Arial"/>
                <a:cs typeface="Arial"/>
              </a:rPr>
              <a:t> </a:t>
            </a:r>
            <a:r>
              <a:rPr kumimoji="0" sz="1100" b="1" i="0" u="none" strike="noStrike" kern="0" cap="none" spc="-20" normalizeH="0" baseline="0" noProof="0" dirty="0">
                <a:ln>
                  <a:noFill/>
                </a:ln>
                <a:solidFill>
                  <a:sysClr val="windowText" lastClr="000000"/>
                </a:solidFill>
                <a:effectLst/>
                <a:uLnTx/>
                <a:uFillTx/>
                <a:latin typeface="Arial"/>
                <a:cs typeface="Arial"/>
              </a:rPr>
              <a:t>Radio</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ct val="100000"/>
              </a:lnSpc>
              <a:spcBef>
                <a:spcPts val="30"/>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Advance</a:t>
            </a:r>
            <a:r>
              <a:rPr kumimoji="0" sz="1100" b="1" i="0" u="none" strike="noStrike" kern="0" cap="none" spc="5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GPS</a:t>
            </a:r>
            <a:r>
              <a:rPr kumimoji="0" sz="1100" b="1" i="0" u="none" strike="noStrike" kern="0" cap="none" spc="-8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and</a:t>
            </a:r>
            <a:r>
              <a:rPr kumimoji="0" sz="1100" b="1" i="0" u="none" strike="noStrike" kern="0" cap="none" spc="-1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Inertial</a:t>
            </a:r>
            <a:r>
              <a:rPr kumimoji="0" sz="1100" b="1" i="0" u="none" strike="noStrike" kern="0" cap="none" spc="-9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Nav</a:t>
            </a:r>
            <a:r>
              <a:rPr kumimoji="0" sz="1100" b="1" i="0" u="none" strike="noStrike" kern="0" cap="none" spc="-30"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System</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6" name="object 96"/>
          <p:cNvSpPr txBox="1"/>
          <p:nvPr/>
        </p:nvSpPr>
        <p:spPr>
          <a:xfrm>
            <a:off x="2129154" y="5021262"/>
            <a:ext cx="2847975" cy="197485"/>
          </a:xfrm>
          <a:prstGeom prst="rect">
            <a:avLst/>
          </a:prstGeom>
        </p:spPr>
        <p:txBody>
          <a:bodyPr vert="horz" wrap="square" lIns="0" tIns="15875" rIns="0" bIns="0" rtlCol="0">
            <a:spAutoFit/>
          </a:bodyPr>
          <a:lstStyle/>
          <a:p>
            <a:pPr marL="184150" marR="0" lvl="0" indent="-172085" defTabSz="914400" eaLnBrk="1" fontAlgn="auto" latinLnBrk="0" hangingPunct="1">
              <a:lnSpc>
                <a:spcPct val="100000"/>
              </a:lnSpc>
              <a:spcBef>
                <a:spcPts val="125"/>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Surface</a:t>
            </a:r>
            <a:r>
              <a:rPr kumimoji="0" sz="1100" b="1" i="0" u="none" strike="noStrike" kern="0" cap="none" spc="3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Mounted</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Tech</a:t>
            </a:r>
            <a:r>
              <a:rPr kumimoji="0" sz="1100" b="1" i="0" u="none" strike="noStrike" kern="0" cap="none" spc="-4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&amp;</a:t>
            </a:r>
            <a:r>
              <a:rPr kumimoji="0" sz="1100" b="1" i="0" u="none" strike="noStrike" kern="0" cap="none" spc="-1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Ball</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Grid</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20" normalizeH="0" baseline="0" noProof="0" dirty="0">
                <a:ln>
                  <a:noFill/>
                </a:ln>
                <a:solidFill>
                  <a:sysClr val="windowText" lastClr="000000"/>
                </a:solidFill>
                <a:effectLst/>
                <a:uLnTx/>
                <a:uFillTx/>
                <a:latin typeface="Arial"/>
                <a:cs typeface="Arial"/>
              </a:rPr>
              <a:t>Array</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7" name="object 97"/>
          <p:cNvSpPr txBox="1"/>
          <p:nvPr/>
        </p:nvSpPr>
        <p:spPr>
          <a:xfrm>
            <a:off x="223520" y="5534003"/>
            <a:ext cx="363220" cy="445770"/>
          </a:xfrm>
          <a:prstGeom prst="rect">
            <a:avLst/>
          </a:prstGeom>
        </p:spPr>
        <p:txBody>
          <a:bodyPr vert="horz" wrap="square" lIns="0" tIns="54610" rIns="0" bIns="0" rtlCol="0">
            <a:spAutoFit/>
          </a:bodyPr>
          <a:lstStyle/>
          <a:p>
            <a:pPr marL="95250" marR="0" lvl="0" indent="0" defTabSz="914400" eaLnBrk="1" fontAlgn="auto" latinLnBrk="0" hangingPunct="1">
              <a:lnSpc>
                <a:spcPct val="100000"/>
              </a:lnSpc>
              <a:spcBef>
                <a:spcPts val="430"/>
              </a:spcBef>
              <a:spcAft>
                <a:spcPts val="0"/>
              </a:spcAft>
              <a:buClrTx/>
              <a:buSzTx/>
              <a:buFontTx/>
              <a:buNone/>
              <a:tabLst/>
              <a:defRPr/>
            </a:pPr>
            <a:r>
              <a:rPr kumimoji="0" sz="1650" b="1" i="0" u="none" strike="noStrike" kern="0" cap="none" spc="-37" normalizeH="0" baseline="-15151" noProof="0" dirty="0">
                <a:ln>
                  <a:noFill/>
                </a:ln>
                <a:solidFill>
                  <a:sysClr val="windowText" lastClr="000000"/>
                </a:solidFill>
                <a:effectLst/>
                <a:uLnTx/>
                <a:uFillTx/>
                <a:latin typeface="Arial"/>
                <a:cs typeface="Arial"/>
              </a:rPr>
              <a:t>5</a:t>
            </a:r>
            <a:r>
              <a:rPr kumimoji="0" sz="750" b="1" i="0" u="none" strike="noStrike" kern="0" cap="none" spc="-25" normalizeH="0" baseline="0" noProof="0" dirty="0">
                <a:ln>
                  <a:noFill/>
                </a:ln>
                <a:solidFill>
                  <a:sysClr val="windowText" lastClr="000000"/>
                </a:solidFill>
                <a:effectLst/>
                <a:uLnTx/>
                <a:uFillTx/>
                <a:latin typeface="Arial"/>
                <a:cs typeface="Arial"/>
              </a:rPr>
              <a:t>th</a:t>
            </a:r>
            <a:endParaRPr kumimoji="0" sz="750" b="0" i="0" u="none" strike="noStrike" kern="0" cap="none" spc="0" normalizeH="0" baseline="0" noProof="0">
              <a:ln>
                <a:noFill/>
              </a:ln>
              <a:solidFill>
                <a:sysClr val="windowText" lastClr="000000"/>
              </a:solidFill>
              <a:effectLst/>
              <a:uLnTx/>
              <a:uFillTx/>
              <a:latin typeface="Arial"/>
              <a:cs typeface="Arial"/>
            </a:endParaRPr>
          </a:p>
          <a:p>
            <a:pPr marL="38100" marR="0" lvl="0" indent="0" defTabSz="914400" eaLnBrk="1" fontAlgn="auto" latinLnBrk="0" hangingPunct="1">
              <a:lnSpc>
                <a:spcPct val="100000"/>
              </a:lnSpc>
              <a:spcBef>
                <a:spcPts val="330"/>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Gen</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8" name="object 98"/>
          <p:cNvSpPr txBox="1"/>
          <p:nvPr/>
        </p:nvSpPr>
        <p:spPr>
          <a:xfrm>
            <a:off x="839152" y="5527040"/>
            <a:ext cx="308610" cy="196850"/>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25" normalizeH="0" baseline="0" noProof="0" dirty="0">
                <a:ln>
                  <a:noFill/>
                </a:ln>
                <a:solidFill>
                  <a:sysClr val="windowText" lastClr="000000"/>
                </a:solidFill>
                <a:effectLst/>
                <a:uLnTx/>
                <a:uFillTx/>
                <a:latin typeface="Arial"/>
                <a:cs typeface="Arial"/>
              </a:rPr>
              <a:t>1995</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9" name="object 99"/>
          <p:cNvSpPr txBox="1"/>
          <p:nvPr/>
        </p:nvSpPr>
        <p:spPr>
          <a:xfrm>
            <a:off x="963294" y="5698172"/>
            <a:ext cx="48260" cy="19748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5"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00" name="object 100"/>
          <p:cNvSpPr txBox="1"/>
          <p:nvPr/>
        </p:nvSpPr>
        <p:spPr>
          <a:xfrm>
            <a:off x="858202" y="5366766"/>
            <a:ext cx="1094740" cy="857250"/>
          </a:xfrm>
          <a:prstGeom prst="rect">
            <a:avLst/>
          </a:prstGeom>
        </p:spPr>
        <p:txBody>
          <a:bodyPr vert="horz" wrap="square" lIns="0" tIns="15875" rIns="0" bIns="0" rtlCol="0">
            <a:spAutoFit/>
          </a:bodyPr>
          <a:lstStyle/>
          <a:p>
            <a:pPr marL="521970" marR="0" lvl="0" indent="0" algn="ctr" defTabSz="914400" eaLnBrk="1" fontAlgn="auto" latinLnBrk="0" hangingPunct="1">
              <a:lnSpc>
                <a:spcPct val="100000"/>
              </a:lnSpc>
              <a:spcBef>
                <a:spcPts val="12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F-</a:t>
            </a:r>
            <a:r>
              <a:rPr kumimoji="0" sz="1100" b="1" i="0" u="none" strike="noStrike" kern="0" cap="none" spc="-25" normalizeH="0" baseline="0" noProof="0" dirty="0">
                <a:ln>
                  <a:noFill/>
                </a:ln>
                <a:solidFill>
                  <a:sysClr val="windowText" lastClr="000000"/>
                </a:solidFill>
                <a:effectLst/>
                <a:uLnTx/>
                <a:uFillTx/>
                <a:latin typeface="Arial"/>
                <a:cs typeface="Arial"/>
              </a:rPr>
              <a:t>22</a:t>
            </a:r>
            <a:endParaRPr kumimoji="0" sz="1100" b="0" i="0" u="none" strike="noStrike" kern="0" cap="none" spc="0" normalizeH="0" baseline="0" noProof="0">
              <a:ln>
                <a:noFill/>
              </a:ln>
              <a:solidFill>
                <a:sysClr val="windowText" lastClr="000000"/>
              </a:solidFill>
              <a:effectLst/>
              <a:uLnTx/>
              <a:uFillTx/>
              <a:latin typeface="Arial"/>
              <a:cs typeface="Arial"/>
            </a:endParaRPr>
          </a:p>
          <a:p>
            <a:pPr marL="537845" marR="0" lvl="0" indent="0" algn="ctr" defTabSz="914400" eaLnBrk="1" fontAlgn="auto" latinLnBrk="0" hangingPunct="1">
              <a:lnSpc>
                <a:spcPct val="100000"/>
              </a:lnSpc>
              <a:spcBef>
                <a:spcPts val="30"/>
              </a:spcBef>
              <a:spcAft>
                <a:spcPts val="0"/>
              </a:spcAft>
              <a:buClrTx/>
              <a:buSzTx/>
              <a:buFontTx/>
              <a:buNone/>
              <a:tabLst/>
              <a:defRPr/>
            </a:pPr>
            <a:r>
              <a:rPr kumimoji="0" sz="800" b="1" i="0" u="none" strike="noStrike" kern="0" cap="none" spc="0" normalizeH="0" baseline="0" noProof="0" dirty="0">
                <a:ln>
                  <a:noFill/>
                </a:ln>
                <a:solidFill>
                  <a:sysClr val="windowText" lastClr="000000"/>
                </a:solidFill>
                <a:effectLst/>
                <a:uLnTx/>
                <a:uFillTx/>
                <a:latin typeface="Arial"/>
                <a:cs typeface="Arial"/>
              </a:rPr>
              <a:t>Code:</a:t>
            </a:r>
            <a:r>
              <a:rPr kumimoji="0" sz="800" b="1" i="0" u="none" strike="noStrike" kern="0" cap="none" spc="30" normalizeH="0" baseline="0" noProof="0" dirty="0">
                <a:ln>
                  <a:noFill/>
                </a:ln>
                <a:solidFill>
                  <a:sysClr val="windowText" lastClr="000000"/>
                </a:solidFill>
                <a:effectLst/>
                <a:uLnTx/>
                <a:uFillTx/>
                <a:latin typeface="Arial"/>
                <a:cs typeface="Arial"/>
              </a:rPr>
              <a:t> </a:t>
            </a:r>
            <a:r>
              <a:rPr kumimoji="0" sz="800" b="1" i="0" u="none" strike="noStrike" kern="0" cap="none" spc="-25" normalizeH="0" baseline="0" noProof="0" dirty="0">
                <a:ln>
                  <a:noFill/>
                </a:ln>
                <a:solidFill>
                  <a:sysClr val="windowText" lastClr="000000"/>
                </a:solidFill>
                <a:effectLst/>
                <a:uLnTx/>
                <a:uFillTx/>
                <a:latin typeface="Arial"/>
                <a:cs typeface="Arial"/>
              </a:rPr>
              <a:t>80%</a:t>
            </a:r>
            <a:endParaRPr kumimoji="0" sz="800" b="0" i="0" u="none" strike="noStrike" kern="0" cap="none" spc="0" normalizeH="0" baseline="0" noProof="0">
              <a:ln>
                <a:noFill/>
              </a:ln>
              <a:solidFill>
                <a:sysClr val="windowText" lastClr="000000"/>
              </a:solidFill>
              <a:effectLst/>
              <a:uLnTx/>
              <a:uFillTx/>
              <a:latin typeface="Arial"/>
              <a:cs typeface="Arial"/>
            </a:endParaRPr>
          </a:p>
          <a:p>
            <a:pPr marL="521970" marR="0" lvl="0" indent="0" algn="ctr" defTabSz="914400" eaLnBrk="1" fontAlgn="auto" latinLnBrk="0" hangingPunct="1">
              <a:lnSpc>
                <a:spcPts val="1215"/>
              </a:lnSpc>
              <a:spcBef>
                <a:spcPts val="46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F-</a:t>
            </a:r>
            <a:r>
              <a:rPr kumimoji="0" sz="1100" b="1" i="0" u="none" strike="noStrike" kern="0" cap="none" spc="-25" normalizeH="0" baseline="0" noProof="0" dirty="0">
                <a:ln>
                  <a:noFill/>
                </a:ln>
                <a:solidFill>
                  <a:sysClr val="windowText" lastClr="000000"/>
                </a:solidFill>
                <a:effectLst/>
                <a:uLnTx/>
                <a:uFillTx/>
                <a:latin typeface="Arial"/>
                <a:cs typeface="Arial"/>
              </a:rPr>
              <a:t>35</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ts val="1215"/>
              </a:lnSpc>
              <a:spcBef>
                <a:spcPts val="0"/>
              </a:spcBef>
              <a:spcAft>
                <a:spcPts val="0"/>
              </a:spcAft>
              <a:buClrTx/>
              <a:buSzTx/>
              <a:buFontTx/>
              <a:buNone/>
              <a:tabLst>
                <a:tab pos="550545" algn="l"/>
              </a:tabLst>
              <a:defRPr/>
            </a:pPr>
            <a:r>
              <a:rPr kumimoji="0" sz="1100" b="1" i="0" u="none" strike="noStrike" kern="0" cap="none" spc="-20" normalizeH="0" baseline="0" noProof="0" dirty="0">
                <a:ln>
                  <a:noFill/>
                </a:ln>
                <a:solidFill>
                  <a:sysClr val="windowText" lastClr="000000"/>
                </a:solidFill>
                <a:effectLst/>
                <a:uLnTx/>
                <a:uFillTx/>
                <a:latin typeface="Arial"/>
                <a:cs typeface="Arial"/>
              </a:rPr>
              <a:t>2025</a:t>
            </a:r>
            <a:r>
              <a:rPr kumimoji="0" sz="1100" b="1" i="0" u="none" strike="noStrike" kern="0" cap="none" spc="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3472" noProof="0" dirty="0">
                <a:ln>
                  <a:noFill/>
                </a:ln>
                <a:solidFill>
                  <a:sysClr val="windowText" lastClr="000000"/>
                </a:solidFill>
                <a:effectLst/>
                <a:uLnTx/>
                <a:uFillTx/>
                <a:latin typeface="Arial"/>
                <a:cs typeface="Arial"/>
              </a:rPr>
              <a:t>Code:</a:t>
            </a:r>
            <a:r>
              <a:rPr kumimoji="0" sz="1200" b="1" i="0" u="none" strike="noStrike" kern="0" cap="none" spc="52" normalizeH="0" baseline="3472" noProof="0" dirty="0">
                <a:ln>
                  <a:noFill/>
                </a:ln>
                <a:solidFill>
                  <a:sysClr val="windowText" lastClr="000000"/>
                </a:solidFill>
                <a:effectLst/>
                <a:uLnTx/>
                <a:uFillTx/>
                <a:latin typeface="Arial"/>
                <a:cs typeface="Arial"/>
              </a:rPr>
              <a:t> </a:t>
            </a:r>
            <a:r>
              <a:rPr kumimoji="0" sz="1200" b="1" i="0" u="none" strike="noStrike" kern="0" cap="none" spc="-37" normalizeH="0" baseline="3472" noProof="0" dirty="0">
                <a:ln>
                  <a:noFill/>
                </a:ln>
                <a:solidFill>
                  <a:sysClr val="windowText" lastClr="000000"/>
                </a:solidFill>
                <a:effectLst/>
                <a:uLnTx/>
                <a:uFillTx/>
                <a:latin typeface="Arial"/>
                <a:cs typeface="Arial"/>
              </a:rPr>
              <a:t>90%</a:t>
            </a:r>
            <a:endParaRPr kumimoji="0" sz="1200" b="0" i="0" u="none" strike="noStrike" kern="0" cap="none" spc="0" normalizeH="0" baseline="3472" noProof="0">
              <a:ln>
                <a:noFill/>
              </a:ln>
              <a:solidFill>
                <a:sysClr val="windowText" lastClr="000000"/>
              </a:solidFill>
              <a:effectLst/>
              <a:uLnTx/>
              <a:uFillTx/>
              <a:latin typeface="Arial"/>
              <a:cs typeface="Arial"/>
            </a:endParaRPr>
          </a:p>
          <a:p>
            <a:pPr marL="513080" marR="0" lvl="0" indent="0" algn="ctr" defTabSz="914400" eaLnBrk="1" fontAlgn="auto" latinLnBrk="0" hangingPunct="1">
              <a:lnSpc>
                <a:spcPct val="100000"/>
              </a:lnSpc>
              <a:spcBef>
                <a:spcPts val="350"/>
              </a:spcBef>
              <a:spcAft>
                <a:spcPts val="0"/>
              </a:spcAft>
              <a:buClrTx/>
              <a:buSzTx/>
              <a:buFontTx/>
              <a:buNone/>
              <a:tabLst/>
              <a:defRPr/>
            </a:pPr>
            <a:r>
              <a:rPr kumimoji="0" sz="800" b="1" i="0" u="none" strike="noStrike" kern="0" cap="none" spc="-20" normalizeH="0" baseline="0" noProof="0" dirty="0">
                <a:ln>
                  <a:noFill/>
                </a:ln>
                <a:solidFill>
                  <a:sysClr val="windowText" lastClr="000000"/>
                </a:solidFill>
                <a:effectLst/>
                <a:uLnTx/>
                <a:uFillTx/>
                <a:latin typeface="Arial"/>
                <a:cs typeface="Arial"/>
              </a:rPr>
              <a:t>&lt;30M</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01" name="object 101"/>
          <p:cNvSpPr txBox="1"/>
          <p:nvPr/>
        </p:nvSpPr>
        <p:spPr>
          <a:xfrm>
            <a:off x="2129154" y="5442584"/>
            <a:ext cx="2877185" cy="702945"/>
          </a:xfrm>
          <a:prstGeom prst="rect">
            <a:avLst/>
          </a:prstGeom>
        </p:spPr>
        <p:txBody>
          <a:bodyPr vert="horz" wrap="square" lIns="0" tIns="15875" rIns="0" bIns="0" rtlCol="0">
            <a:spAutoFit/>
          </a:bodyPr>
          <a:lstStyle/>
          <a:p>
            <a:pPr marL="184150" marR="0" lvl="0" indent="-172085" defTabSz="914400" eaLnBrk="1" fontAlgn="auto" latinLnBrk="0" hangingPunct="1">
              <a:lnSpc>
                <a:spcPct val="100000"/>
              </a:lnSpc>
              <a:spcBef>
                <a:spcPts val="125"/>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Composite</a:t>
            </a:r>
            <a:r>
              <a:rPr kumimoji="0" sz="1100" b="1" i="0" u="none" strike="noStrike" kern="0" cap="none" spc="7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Low</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Observable</a:t>
            </a:r>
            <a:r>
              <a:rPr kumimoji="0" sz="1100" b="1" i="0" u="none" strike="noStrike" kern="0" cap="none" spc="-10" normalizeH="0" baseline="0" noProof="0" dirty="0">
                <a:ln>
                  <a:noFill/>
                </a:ln>
                <a:solidFill>
                  <a:sysClr val="windowText" lastClr="000000"/>
                </a:solidFill>
                <a:effectLst/>
                <a:uLnTx/>
                <a:uFillTx/>
                <a:latin typeface="Arial"/>
                <a:cs typeface="Arial"/>
              </a:rPr>
              <a:t> Material</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ts val="1300"/>
              </a:lnSpc>
              <a:spcBef>
                <a:spcPts val="35"/>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Internal</a:t>
            </a:r>
            <a:r>
              <a:rPr kumimoji="0" sz="1100" b="1" i="0" u="none" strike="noStrike" kern="0" cap="none" spc="-8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Weapons</a:t>
            </a:r>
            <a:r>
              <a:rPr kumimoji="0" sz="1100" b="1" i="0" u="none" strike="noStrike" kern="0" cap="none" spc="-5" normalizeH="0" baseline="0" noProof="0" dirty="0">
                <a:ln>
                  <a:noFill/>
                </a:ln>
                <a:solidFill>
                  <a:sysClr val="windowText" lastClr="000000"/>
                </a:solidFill>
                <a:effectLst/>
                <a:uLnTx/>
                <a:uFillTx/>
                <a:latin typeface="Arial"/>
                <a:cs typeface="Arial"/>
              </a:rPr>
              <a:t> </a:t>
            </a:r>
            <a:r>
              <a:rPr kumimoji="0" sz="1100" b="1" i="0" u="none" strike="noStrike" kern="0" cap="none" spc="-20" normalizeH="0" baseline="0" noProof="0" dirty="0">
                <a:ln>
                  <a:noFill/>
                </a:ln>
                <a:solidFill>
                  <a:sysClr val="windowText" lastClr="000000"/>
                </a:solidFill>
                <a:effectLst/>
                <a:uLnTx/>
                <a:uFillTx/>
                <a:latin typeface="Arial"/>
                <a:cs typeface="Arial"/>
              </a:rPr>
              <a:t>Bays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ts val="1300"/>
              </a:lnSpc>
              <a:spcBef>
                <a:spcPts val="0"/>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Electro-Optical</a:t>
            </a:r>
            <a:r>
              <a:rPr kumimoji="0" sz="1100" b="1" i="0" u="none" strike="noStrike" kern="0" cap="none" spc="1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Targeting</a:t>
            </a:r>
            <a:r>
              <a:rPr kumimoji="0" sz="1100" b="1" i="0" u="none" strike="noStrike" kern="0" cap="none" spc="20"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System</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150" marR="0" lvl="0" indent="-172085" defTabSz="914400" eaLnBrk="1" fontAlgn="auto" latinLnBrk="0" hangingPunct="1">
              <a:lnSpc>
                <a:spcPct val="100000"/>
              </a:lnSpc>
              <a:spcBef>
                <a:spcPts val="30"/>
              </a:spcBef>
              <a:spcAft>
                <a:spcPts val="0"/>
              </a:spcAft>
              <a:buClrTx/>
              <a:buSzTx/>
              <a:buFont typeface="Wingdings"/>
              <a:buChar char=""/>
              <a:tabLst>
                <a:tab pos="184785" algn="l"/>
              </a:tabLst>
              <a:defRPr/>
            </a:pPr>
            <a:r>
              <a:rPr kumimoji="0" sz="1100" b="1" i="0" u="none" strike="noStrike" kern="0" cap="none" spc="0" normalizeH="0" baseline="0" noProof="0" dirty="0">
                <a:ln>
                  <a:noFill/>
                </a:ln>
                <a:solidFill>
                  <a:sysClr val="windowText" lastClr="000000"/>
                </a:solidFill>
                <a:effectLst/>
                <a:uLnTx/>
                <a:uFillTx/>
                <a:latin typeface="Arial"/>
                <a:cs typeface="Arial"/>
              </a:rPr>
              <a:t>Electro-Optical</a:t>
            </a:r>
            <a:r>
              <a:rPr kumimoji="0" sz="1100" b="1" i="0" u="none" strike="noStrike" kern="0" cap="none" spc="-5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Distributed</a:t>
            </a:r>
            <a:r>
              <a:rPr kumimoji="0" sz="1100" b="1" i="0" u="none" strike="noStrike" kern="0" cap="none" spc="-5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Aperture</a:t>
            </a:r>
            <a:r>
              <a:rPr kumimoji="0" sz="1100" b="1" i="0" u="none" strike="noStrike" kern="0" cap="none" spc="25" normalizeH="0" baseline="0" noProof="0" dirty="0">
                <a:ln>
                  <a:noFill/>
                </a:ln>
                <a:solidFill>
                  <a:sysClr val="windowText" lastClr="000000"/>
                </a:solidFill>
                <a:effectLst/>
                <a:uLnTx/>
                <a:uFillTx/>
                <a:latin typeface="Arial"/>
                <a:cs typeface="Arial"/>
              </a:rPr>
              <a:t> </a:t>
            </a:r>
            <a:r>
              <a:rPr kumimoji="0" sz="1100" b="1" i="0" u="none" strike="noStrike" kern="0" cap="none" spc="-25" normalizeH="0" baseline="0" noProof="0" dirty="0">
                <a:ln>
                  <a:noFill/>
                </a:ln>
                <a:solidFill>
                  <a:sysClr val="windowText" lastClr="000000"/>
                </a:solidFill>
                <a:effectLst/>
                <a:uLnTx/>
                <a:uFillTx/>
                <a:latin typeface="Arial"/>
                <a:cs typeface="Arial"/>
              </a:rPr>
              <a:t>Sys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grpSp>
        <p:nvGrpSpPr>
          <p:cNvPr id="102" name="object 102"/>
          <p:cNvGrpSpPr/>
          <p:nvPr/>
        </p:nvGrpSpPr>
        <p:grpSpPr>
          <a:xfrm>
            <a:off x="7159117" y="1349883"/>
            <a:ext cx="1473200" cy="560070"/>
            <a:chOff x="7159117" y="1349883"/>
            <a:chExt cx="1473200" cy="560070"/>
          </a:xfrm>
        </p:grpSpPr>
        <p:sp>
          <p:nvSpPr>
            <p:cNvPr id="103" name="object 103"/>
            <p:cNvSpPr/>
            <p:nvPr/>
          </p:nvSpPr>
          <p:spPr>
            <a:xfrm>
              <a:off x="7171817" y="1362583"/>
              <a:ext cx="1447800" cy="479425"/>
            </a:xfrm>
            <a:custGeom>
              <a:avLst/>
              <a:gdLst/>
              <a:ahLst/>
              <a:cxnLst/>
              <a:rect l="l" t="t" r="r" b="b"/>
              <a:pathLst>
                <a:path w="1447800" h="479425">
                  <a:moveTo>
                    <a:pt x="1447800" y="0"/>
                  </a:moveTo>
                  <a:lnTo>
                    <a:pt x="0" y="0"/>
                  </a:lnTo>
                  <a:lnTo>
                    <a:pt x="0" y="479425"/>
                  </a:lnTo>
                  <a:lnTo>
                    <a:pt x="1447800" y="479425"/>
                  </a:lnTo>
                  <a:lnTo>
                    <a:pt x="1447800" y="0"/>
                  </a:lnTo>
                  <a:close/>
                </a:path>
              </a:pathLst>
            </a:custGeom>
            <a:solidFill>
              <a:srgbClr val="6F2F9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object 104"/>
            <p:cNvSpPr/>
            <p:nvPr/>
          </p:nvSpPr>
          <p:spPr>
            <a:xfrm>
              <a:off x="7171817" y="1356233"/>
              <a:ext cx="1447800" cy="492125"/>
            </a:xfrm>
            <a:custGeom>
              <a:avLst/>
              <a:gdLst/>
              <a:ahLst/>
              <a:cxnLst/>
              <a:rect l="l" t="t" r="r" b="b"/>
              <a:pathLst>
                <a:path w="1447800" h="492125">
                  <a:moveTo>
                    <a:pt x="0" y="0"/>
                  </a:moveTo>
                  <a:lnTo>
                    <a:pt x="0" y="492125"/>
                  </a:lnTo>
                </a:path>
                <a:path w="1447800" h="492125">
                  <a:moveTo>
                    <a:pt x="1447800" y="0"/>
                  </a:moveTo>
                  <a:lnTo>
                    <a:pt x="1447800" y="492125"/>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object 105"/>
            <p:cNvSpPr/>
            <p:nvPr/>
          </p:nvSpPr>
          <p:spPr>
            <a:xfrm>
              <a:off x="7165467" y="1356233"/>
              <a:ext cx="1460500" cy="12700"/>
            </a:xfrm>
            <a:custGeom>
              <a:avLst/>
              <a:gdLst/>
              <a:ahLst/>
              <a:cxnLst/>
              <a:rect l="l" t="t" r="r" b="b"/>
              <a:pathLst>
                <a:path w="1460500" h="12700">
                  <a:moveTo>
                    <a:pt x="0" y="12700"/>
                  </a:moveTo>
                  <a:lnTo>
                    <a:pt x="1460500" y="12700"/>
                  </a:lnTo>
                  <a:lnTo>
                    <a:pt x="1460500" y="0"/>
                  </a:lnTo>
                  <a:lnTo>
                    <a:pt x="0" y="0"/>
                  </a:lnTo>
                  <a:lnTo>
                    <a:pt x="0" y="1270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object 106"/>
            <p:cNvSpPr/>
            <p:nvPr/>
          </p:nvSpPr>
          <p:spPr>
            <a:xfrm>
              <a:off x="7165467" y="1842008"/>
              <a:ext cx="1460500" cy="0"/>
            </a:xfrm>
            <a:custGeom>
              <a:avLst/>
              <a:gdLst/>
              <a:ahLst/>
              <a:cxnLst/>
              <a:rect l="l" t="t" r="r" b="b"/>
              <a:pathLst>
                <a:path w="1460500">
                  <a:moveTo>
                    <a:pt x="0" y="0"/>
                  </a:moveTo>
                  <a:lnTo>
                    <a:pt x="1460500"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07" name="object 107"/>
            <p:cNvPicPr/>
            <p:nvPr/>
          </p:nvPicPr>
          <p:blipFill>
            <a:blip r:embed="rId38" cstate="print"/>
            <a:stretch>
              <a:fillRect/>
            </a:stretch>
          </p:blipFill>
          <p:spPr>
            <a:xfrm>
              <a:off x="7543800" y="1352486"/>
              <a:ext cx="747712" cy="376237"/>
            </a:xfrm>
            <a:prstGeom prst="rect">
              <a:avLst/>
            </a:prstGeom>
          </p:spPr>
        </p:pic>
        <p:pic>
          <p:nvPicPr>
            <p:cNvPr id="108" name="object 108"/>
            <p:cNvPicPr/>
            <p:nvPr/>
          </p:nvPicPr>
          <p:blipFill>
            <a:blip r:embed="rId39" cstate="print"/>
            <a:stretch>
              <a:fillRect/>
            </a:stretch>
          </p:blipFill>
          <p:spPr>
            <a:xfrm>
              <a:off x="7162800" y="1533461"/>
              <a:ext cx="1457325" cy="376237"/>
            </a:xfrm>
            <a:prstGeom prst="rect">
              <a:avLst/>
            </a:prstGeom>
          </p:spPr>
        </p:pic>
      </p:grpSp>
      <p:grpSp>
        <p:nvGrpSpPr>
          <p:cNvPr id="109" name="object 109"/>
          <p:cNvGrpSpPr/>
          <p:nvPr/>
        </p:nvGrpSpPr>
        <p:grpSpPr>
          <a:xfrm>
            <a:off x="4829175" y="1923986"/>
            <a:ext cx="2224405" cy="4224655"/>
            <a:chOff x="4829175" y="1923986"/>
            <a:chExt cx="2224405" cy="4224655"/>
          </a:xfrm>
        </p:grpSpPr>
        <p:pic>
          <p:nvPicPr>
            <p:cNvPr id="110" name="object 110"/>
            <p:cNvPicPr/>
            <p:nvPr/>
          </p:nvPicPr>
          <p:blipFill>
            <a:blip r:embed="rId40" cstate="print"/>
            <a:stretch>
              <a:fillRect/>
            </a:stretch>
          </p:blipFill>
          <p:spPr>
            <a:xfrm>
              <a:off x="5324475" y="3438461"/>
              <a:ext cx="1366774" cy="890587"/>
            </a:xfrm>
            <a:prstGeom prst="rect">
              <a:avLst/>
            </a:prstGeom>
          </p:spPr>
        </p:pic>
        <p:pic>
          <p:nvPicPr>
            <p:cNvPr id="111" name="object 111"/>
            <p:cNvPicPr/>
            <p:nvPr/>
          </p:nvPicPr>
          <p:blipFill>
            <a:blip r:embed="rId41" cstate="print"/>
            <a:stretch>
              <a:fillRect/>
            </a:stretch>
          </p:blipFill>
          <p:spPr>
            <a:xfrm>
              <a:off x="5372100" y="3486149"/>
              <a:ext cx="1228725" cy="752475"/>
            </a:xfrm>
            <a:prstGeom prst="rect">
              <a:avLst/>
            </a:prstGeom>
          </p:spPr>
        </p:pic>
        <p:sp>
          <p:nvSpPr>
            <p:cNvPr id="112" name="object 112"/>
            <p:cNvSpPr/>
            <p:nvPr/>
          </p:nvSpPr>
          <p:spPr>
            <a:xfrm>
              <a:off x="5370576" y="3484498"/>
              <a:ext cx="1231900" cy="755650"/>
            </a:xfrm>
            <a:custGeom>
              <a:avLst/>
              <a:gdLst/>
              <a:ahLst/>
              <a:cxnLst/>
              <a:rect l="l" t="t" r="r" b="b"/>
              <a:pathLst>
                <a:path w="1231900" h="755650">
                  <a:moveTo>
                    <a:pt x="0" y="755650"/>
                  </a:moveTo>
                  <a:lnTo>
                    <a:pt x="1231900" y="755650"/>
                  </a:lnTo>
                  <a:lnTo>
                    <a:pt x="1231900" y="0"/>
                  </a:lnTo>
                  <a:lnTo>
                    <a:pt x="0" y="0"/>
                  </a:lnTo>
                  <a:lnTo>
                    <a:pt x="0" y="755650"/>
                  </a:lnTo>
                  <a:close/>
                </a:path>
              </a:pathLst>
            </a:custGeom>
            <a:ln w="31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13" name="object 113"/>
            <p:cNvPicPr/>
            <p:nvPr/>
          </p:nvPicPr>
          <p:blipFill>
            <a:blip r:embed="rId42" cstate="print"/>
            <a:stretch>
              <a:fillRect/>
            </a:stretch>
          </p:blipFill>
          <p:spPr>
            <a:xfrm>
              <a:off x="5905500" y="4410011"/>
              <a:ext cx="1138237" cy="690562"/>
            </a:xfrm>
            <a:prstGeom prst="rect">
              <a:avLst/>
            </a:prstGeom>
          </p:spPr>
        </p:pic>
        <p:pic>
          <p:nvPicPr>
            <p:cNvPr id="114" name="object 114"/>
            <p:cNvPicPr/>
            <p:nvPr/>
          </p:nvPicPr>
          <p:blipFill>
            <a:blip r:embed="rId43" cstate="print"/>
            <a:stretch>
              <a:fillRect/>
            </a:stretch>
          </p:blipFill>
          <p:spPr>
            <a:xfrm>
              <a:off x="5953125" y="4457700"/>
              <a:ext cx="1000125" cy="552450"/>
            </a:xfrm>
            <a:prstGeom prst="rect">
              <a:avLst/>
            </a:prstGeom>
          </p:spPr>
        </p:pic>
        <p:sp>
          <p:nvSpPr>
            <p:cNvPr id="115" name="object 115"/>
            <p:cNvSpPr/>
            <p:nvPr/>
          </p:nvSpPr>
          <p:spPr>
            <a:xfrm>
              <a:off x="5951600" y="4456048"/>
              <a:ext cx="1003300" cy="555625"/>
            </a:xfrm>
            <a:custGeom>
              <a:avLst/>
              <a:gdLst/>
              <a:ahLst/>
              <a:cxnLst/>
              <a:rect l="l" t="t" r="r" b="b"/>
              <a:pathLst>
                <a:path w="1003300" h="555625">
                  <a:moveTo>
                    <a:pt x="0" y="555625"/>
                  </a:moveTo>
                  <a:lnTo>
                    <a:pt x="1003300" y="555625"/>
                  </a:lnTo>
                  <a:lnTo>
                    <a:pt x="1003300" y="0"/>
                  </a:lnTo>
                  <a:lnTo>
                    <a:pt x="0" y="0"/>
                  </a:lnTo>
                  <a:lnTo>
                    <a:pt x="0" y="555625"/>
                  </a:lnTo>
                  <a:close/>
                </a:path>
              </a:pathLst>
            </a:custGeom>
            <a:ln w="31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16" name="object 116"/>
            <p:cNvPicPr/>
            <p:nvPr/>
          </p:nvPicPr>
          <p:blipFill>
            <a:blip r:embed="rId44" cstate="print"/>
            <a:stretch>
              <a:fillRect/>
            </a:stretch>
          </p:blipFill>
          <p:spPr>
            <a:xfrm>
              <a:off x="5514975" y="1923986"/>
              <a:ext cx="976312" cy="700087"/>
            </a:xfrm>
            <a:prstGeom prst="rect">
              <a:avLst/>
            </a:prstGeom>
          </p:spPr>
        </p:pic>
        <p:pic>
          <p:nvPicPr>
            <p:cNvPr id="117" name="object 117"/>
            <p:cNvPicPr/>
            <p:nvPr/>
          </p:nvPicPr>
          <p:blipFill>
            <a:blip r:embed="rId45" cstate="print"/>
            <a:stretch>
              <a:fillRect/>
            </a:stretch>
          </p:blipFill>
          <p:spPr>
            <a:xfrm>
              <a:off x="5562600" y="1971674"/>
              <a:ext cx="838200" cy="561975"/>
            </a:xfrm>
            <a:prstGeom prst="rect">
              <a:avLst/>
            </a:prstGeom>
          </p:spPr>
        </p:pic>
        <p:sp>
          <p:nvSpPr>
            <p:cNvPr id="118" name="object 118"/>
            <p:cNvSpPr/>
            <p:nvPr/>
          </p:nvSpPr>
          <p:spPr>
            <a:xfrm>
              <a:off x="5561076" y="1970023"/>
              <a:ext cx="841375" cy="565150"/>
            </a:xfrm>
            <a:custGeom>
              <a:avLst/>
              <a:gdLst/>
              <a:ahLst/>
              <a:cxnLst/>
              <a:rect l="l" t="t" r="r" b="b"/>
              <a:pathLst>
                <a:path w="841375" h="565150">
                  <a:moveTo>
                    <a:pt x="0" y="565150"/>
                  </a:moveTo>
                  <a:lnTo>
                    <a:pt x="841375" y="565150"/>
                  </a:lnTo>
                  <a:lnTo>
                    <a:pt x="841375" y="0"/>
                  </a:lnTo>
                  <a:lnTo>
                    <a:pt x="0" y="0"/>
                  </a:lnTo>
                  <a:lnTo>
                    <a:pt x="0" y="565150"/>
                  </a:lnTo>
                  <a:close/>
                </a:path>
              </a:pathLst>
            </a:custGeom>
            <a:ln w="31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19" name="object 119"/>
            <p:cNvPicPr/>
            <p:nvPr/>
          </p:nvPicPr>
          <p:blipFill>
            <a:blip r:embed="rId46" cstate="print"/>
            <a:stretch>
              <a:fillRect/>
            </a:stretch>
          </p:blipFill>
          <p:spPr>
            <a:xfrm>
              <a:off x="4829175" y="2705036"/>
              <a:ext cx="1204912" cy="661987"/>
            </a:xfrm>
            <a:prstGeom prst="rect">
              <a:avLst/>
            </a:prstGeom>
          </p:spPr>
        </p:pic>
        <p:pic>
          <p:nvPicPr>
            <p:cNvPr id="120" name="object 120"/>
            <p:cNvPicPr/>
            <p:nvPr/>
          </p:nvPicPr>
          <p:blipFill>
            <a:blip r:embed="rId47" cstate="print"/>
            <a:stretch>
              <a:fillRect/>
            </a:stretch>
          </p:blipFill>
          <p:spPr>
            <a:xfrm>
              <a:off x="4876800" y="2752724"/>
              <a:ext cx="1066800" cy="523875"/>
            </a:xfrm>
            <a:prstGeom prst="rect">
              <a:avLst/>
            </a:prstGeom>
          </p:spPr>
        </p:pic>
        <p:sp>
          <p:nvSpPr>
            <p:cNvPr id="121" name="object 121"/>
            <p:cNvSpPr/>
            <p:nvPr/>
          </p:nvSpPr>
          <p:spPr>
            <a:xfrm>
              <a:off x="4875276" y="2751073"/>
              <a:ext cx="1069975" cy="527050"/>
            </a:xfrm>
            <a:custGeom>
              <a:avLst/>
              <a:gdLst/>
              <a:ahLst/>
              <a:cxnLst/>
              <a:rect l="l" t="t" r="r" b="b"/>
              <a:pathLst>
                <a:path w="1069975" h="527050">
                  <a:moveTo>
                    <a:pt x="0" y="527050"/>
                  </a:moveTo>
                  <a:lnTo>
                    <a:pt x="1069975" y="527050"/>
                  </a:lnTo>
                  <a:lnTo>
                    <a:pt x="1069975" y="0"/>
                  </a:lnTo>
                  <a:lnTo>
                    <a:pt x="0" y="0"/>
                  </a:lnTo>
                  <a:lnTo>
                    <a:pt x="0" y="527050"/>
                  </a:lnTo>
                  <a:close/>
                </a:path>
              </a:pathLst>
            </a:custGeom>
            <a:ln w="31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22" name="object 122"/>
            <p:cNvPicPr/>
            <p:nvPr/>
          </p:nvPicPr>
          <p:blipFill>
            <a:blip r:embed="rId48" cstate="print"/>
            <a:stretch>
              <a:fillRect/>
            </a:stretch>
          </p:blipFill>
          <p:spPr>
            <a:xfrm>
              <a:off x="5943600" y="2705036"/>
              <a:ext cx="1109662" cy="661987"/>
            </a:xfrm>
            <a:prstGeom prst="rect">
              <a:avLst/>
            </a:prstGeom>
          </p:spPr>
        </p:pic>
        <p:pic>
          <p:nvPicPr>
            <p:cNvPr id="123" name="object 123"/>
            <p:cNvPicPr/>
            <p:nvPr/>
          </p:nvPicPr>
          <p:blipFill>
            <a:blip r:embed="rId49" cstate="print"/>
            <a:stretch>
              <a:fillRect/>
            </a:stretch>
          </p:blipFill>
          <p:spPr>
            <a:xfrm>
              <a:off x="5991225" y="2752724"/>
              <a:ext cx="971550" cy="523875"/>
            </a:xfrm>
            <a:prstGeom prst="rect">
              <a:avLst/>
            </a:prstGeom>
          </p:spPr>
        </p:pic>
        <p:sp>
          <p:nvSpPr>
            <p:cNvPr id="124" name="object 124"/>
            <p:cNvSpPr/>
            <p:nvPr/>
          </p:nvSpPr>
          <p:spPr>
            <a:xfrm>
              <a:off x="5989700" y="2751073"/>
              <a:ext cx="974725" cy="527050"/>
            </a:xfrm>
            <a:custGeom>
              <a:avLst/>
              <a:gdLst/>
              <a:ahLst/>
              <a:cxnLst/>
              <a:rect l="l" t="t" r="r" b="b"/>
              <a:pathLst>
                <a:path w="974725" h="527050">
                  <a:moveTo>
                    <a:pt x="0" y="527050"/>
                  </a:moveTo>
                  <a:lnTo>
                    <a:pt x="974725" y="527050"/>
                  </a:lnTo>
                  <a:lnTo>
                    <a:pt x="974725" y="0"/>
                  </a:lnTo>
                  <a:lnTo>
                    <a:pt x="0" y="0"/>
                  </a:lnTo>
                  <a:lnTo>
                    <a:pt x="0" y="527050"/>
                  </a:lnTo>
                  <a:close/>
                </a:path>
              </a:pathLst>
            </a:custGeom>
            <a:ln w="31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25" name="object 125"/>
            <p:cNvPicPr/>
            <p:nvPr/>
          </p:nvPicPr>
          <p:blipFill>
            <a:blip r:embed="rId50" cstate="print"/>
            <a:stretch>
              <a:fillRect/>
            </a:stretch>
          </p:blipFill>
          <p:spPr>
            <a:xfrm>
              <a:off x="4876800" y="4410011"/>
              <a:ext cx="1128712" cy="690562"/>
            </a:xfrm>
            <a:prstGeom prst="rect">
              <a:avLst/>
            </a:prstGeom>
          </p:spPr>
        </p:pic>
        <p:pic>
          <p:nvPicPr>
            <p:cNvPr id="126" name="object 126"/>
            <p:cNvPicPr/>
            <p:nvPr/>
          </p:nvPicPr>
          <p:blipFill>
            <a:blip r:embed="rId51" cstate="print"/>
            <a:stretch>
              <a:fillRect/>
            </a:stretch>
          </p:blipFill>
          <p:spPr>
            <a:xfrm>
              <a:off x="4924425" y="4457700"/>
              <a:ext cx="990600" cy="552450"/>
            </a:xfrm>
            <a:prstGeom prst="rect">
              <a:avLst/>
            </a:prstGeom>
          </p:spPr>
        </p:pic>
        <p:sp>
          <p:nvSpPr>
            <p:cNvPr id="127" name="object 127"/>
            <p:cNvSpPr/>
            <p:nvPr/>
          </p:nvSpPr>
          <p:spPr>
            <a:xfrm>
              <a:off x="4922901" y="4456048"/>
              <a:ext cx="993775" cy="555625"/>
            </a:xfrm>
            <a:custGeom>
              <a:avLst/>
              <a:gdLst/>
              <a:ahLst/>
              <a:cxnLst/>
              <a:rect l="l" t="t" r="r" b="b"/>
              <a:pathLst>
                <a:path w="993775" h="555625">
                  <a:moveTo>
                    <a:pt x="0" y="555625"/>
                  </a:moveTo>
                  <a:lnTo>
                    <a:pt x="993775" y="555625"/>
                  </a:lnTo>
                  <a:lnTo>
                    <a:pt x="993775" y="0"/>
                  </a:lnTo>
                  <a:lnTo>
                    <a:pt x="0" y="0"/>
                  </a:lnTo>
                  <a:lnTo>
                    <a:pt x="0" y="555625"/>
                  </a:lnTo>
                  <a:close/>
                </a:path>
              </a:pathLst>
            </a:custGeom>
            <a:ln w="31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28" name="object 128"/>
            <p:cNvPicPr/>
            <p:nvPr/>
          </p:nvPicPr>
          <p:blipFill>
            <a:blip r:embed="rId52" cstate="print"/>
            <a:stretch>
              <a:fillRect/>
            </a:stretch>
          </p:blipFill>
          <p:spPr>
            <a:xfrm>
              <a:off x="5962650" y="5400675"/>
              <a:ext cx="1081087" cy="747712"/>
            </a:xfrm>
            <a:prstGeom prst="rect">
              <a:avLst/>
            </a:prstGeom>
          </p:spPr>
        </p:pic>
        <p:pic>
          <p:nvPicPr>
            <p:cNvPr id="129" name="object 129"/>
            <p:cNvPicPr/>
            <p:nvPr/>
          </p:nvPicPr>
          <p:blipFill>
            <a:blip r:embed="rId53" cstate="print"/>
            <a:stretch>
              <a:fillRect/>
            </a:stretch>
          </p:blipFill>
          <p:spPr>
            <a:xfrm>
              <a:off x="6010275" y="5448300"/>
              <a:ext cx="942975" cy="609600"/>
            </a:xfrm>
            <a:prstGeom prst="rect">
              <a:avLst/>
            </a:prstGeom>
          </p:spPr>
        </p:pic>
        <p:sp>
          <p:nvSpPr>
            <p:cNvPr id="130" name="object 130"/>
            <p:cNvSpPr/>
            <p:nvPr/>
          </p:nvSpPr>
          <p:spPr>
            <a:xfrm>
              <a:off x="6008750" y="5446712"/>
              <a:ext cx="946150" cy="612775"/>
            </a:xfrm>
            <a:custGeom>
              <a:avLst/>
              <a:gdLst/>
              <a:ahLst/>
              <a:cxnLst/>
              <a:rect l="l" t="t" r="r" b="b"/>
              <a:pathLst>
                <a:path w="946150" h="612775">
                  <a:moveTo>
                    <a:pt x="0" y="612775"/>
                  </a:moveTo>
                  <a:lnTo>
                    <a:pt x="946150" y="612775"/>
                  </a:lnTo>
                  <a:lnTo>
                    <a:pt x="946150" y="0"/>
                  </a:lnTo>
                  <a:lnTo>
                    <a:pt x="0" y="0"/>
                  </a:lnTo>
                  <a:lnTo>
                    <a:pt x="0" y="612775"/>
                  </a:lnTo>
                  <a:close/>
                </a:path>
              </a:pathLst>
            </a:custGeom>
            <a:ln w="31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31" name="object 131"/>
            <p:cNvPicPr/>
            <p:nvPr/>
          </p:nvPicPr>
          <p:blipFill>
            <a:blip r:embed="rId54" cstate="print"/>
            <a:stretch>
              <a:fillRect/>
            </a:stretch>
          </p:blipFill>
          <p:spPr>
            <a:xfrm>
              <a:off x="5000625" y="5410200"/>
              <a:ext cx="1033462" cy="738187"/>
            </a:xfrm>
            <a:prstGeom prst="rect">
              <a:avLst/>
            </a:prstGeom>
          </p:spPr>
        </p:pic>
        <p:pic>
          <p:nvPicPr>
            <p:cNvPr id="132" name="object 132"/>
            <p:cNvPicPr/>
            <p:nvPr/>
          </p:nvPicPr>
          <p:blipFill>
            <a:blip r:embed="rId55" cstate="print"/>
            <a:stretch>
              <a:fillRect/>
            </a:stretch>
          </p:blipFill>
          <p:spPr>
            <a:xfrm>
              <a:off x="5048250" y="5457825"/>
              <a:ext cx="895350" cy="600075"/>
            </a:xfrm>
            <a:prstGeom prst="rect">
              <a:avLst/>
            </a:prstGeom>
          </p:spPr>
        </p:pic>
        <p:sp>
          <p:nvSpPr>
            <p:cNvPr id="133" name="object 133"/>
            <p:cNvSpPr/>
            <p:nvPr/>
          </p:nvSpPr>
          <p:spPr>
            <a:xfrm>
              <a:off x="5046725" y="5456237"/>
              <a:ext cx="898525" cy="603250"/>
            </a:xfrm>
            <a:custGeom>
              <a:avLst/>
              <a:gdLst/>
              <a:ahLst/>
              <a:cxnLst/>
              <a:rect l="l" t="t" r="r" b="b"/>
              <a:pathLst>
                <a:path w="898525" h="603250">
                  <a:moveTo>
                    <a:pt x="0" y="603250"/>
                  </a:moveTo>
                  <a:lnTo>
                    <a:pt x="898525" y="603250"/>
                  </a:lnTo>
                  <a:lnTo>
                    <a:pt x="898525" y="0"/>
                  </a:lnTo>
                  <a:lnTo>
                    <a:pt x="0" y="0"/>
                  </a:lnTo>
                  <a:lnTo>
                    <a:pt x="0" y="603250"/>
                  </a:lnTo>
                  <a:close/>
                </a:path>
              </a:pathLst>
            </a:custGeom>
            <a:ln w="31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34" name="object 134"/>
          <p:cNvSpPr txBox="1"/>
          <p:nvPr/>
        </p:nvSpPr>
        <p:spPr>
          <a:xfrm>
            <a:off x="7256780" y="1409065"/>
            <a:ext cx="1290320" cy="389890"/>
          </a:xfrm>
          <a:prstGeom prst="rect">
            <a:avLst/>
          </a:prstGeom>
        </p:spPr>
        <p:txBody>
          <a:bodyPr vert="horz" wrap="square" lIns="0" tIns="12700" rIns="0" bIns="0" rtlCol="0">
            <a:spAutoFit/>
          </a:bodyPr>
          <a:lstStyle/>
          <a:p>
            <a:pPr marL="0" marR="0" lvl="0" indent="0" algn="ctr" defTabSz="914400" eaLnBrk="1" fontAlgn="auto" latinLnBrk="0" hangingPunct="1">
              <a:lnSpc>
                <a:spcPts val="1430"/>
              </a:lnSpc>
              <a:spcBef>
                <a:spcPts val="100"/>
              </a:spcBef>
              <a:spcAft>
                <a:spcPts val="0"/>
              </a:spcAft>
              <a:buClrTx/>
              <a:buSzTx/>
              <a:buFontTx/>
              <a:buNone/>
              <a:tabLst/>
              <a:defRPr/>
            </a:pPr>
            <a:r>
              <a:rPr kumimoji="0" sz="1200" b="1" i="0" u="none" strike="noStrike" kern="0" cap="none" spc="-10" normalizeH="0" baseline="0" noProof="0" dirty="0">
                <a:ln>
                  <a:noFill/>
                </a:ln>
                <a:solidFill>
                  <a:srgbClr val="FFFFFF"/>
                </a:solidFill>
                <a:effectLst/>
                <a:uLnTx/>
                <a:uFillTx/>
                <a:latin typeface="Arial"/>
                <a:cs typeface="Arial"/>
              </a:rPr>
              <a:t>Future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ts val="1430"/>
              </a:lnSpc>
              <a:spcBef>
                <a:spcPts val="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Arial"/>
                <a:cs typeface="Arial"/>
              </a:rPr>
              <a:t>Weapon</a:t>
            </a:r>
            <a:r>
              <a:rPr kumimoji="0" sz="1200" b="1" i="0" u="none" strike="noStrike" kern="0" cap="none" spc="-10" normalizeH="0" baseline="0" noProof="0" dirty="0">
                <a:ln>
                  <a:noFill/>
                </a:ln>
                <a:solidFill>
                  <a:srgbClr val="FFFFFF"/>
                </a:solidFill>
                <a:effectLst/>
                <a:uLnTx/>
                <a:uFillTx/>
                <a:latin typeface="Arial"/>
                <a:cs typeface="Arial"/>
              </a:rPr>
              <a:t> Systems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135" name="object 135"/>
          <p:cNvPicPr/>
          <p:nvPr/>
        </p:nvPicPr>
        <p:blipFill>
          <a:blip r:embed="rId56" cstate="print"/>
          <a:stretch>
            <a:fillRect/>
          </a:stretch>
        </p:blipFill>
        <p:spPr>
          <a:xfrm>
            <a:off x="7143750" y="1838261"/>
            <a:ext cx="1490599" cy="728662"/>
          </a:xfrm>
          <a:prstGeom prst="rect">
            <a:avLst/>
          </a:prstGeom>
        </p:spPr>
      </p:pic>
      <p:sp>
        <p:nvSpPr>
          <p:cNvPr id="136" name="object 136"/>
          <p:cNvSpPr txBox="1"/>
          <p:nvPr/>
        </p:nvSpPr>
        <p:spPr>
          <a:xfrm>
            <a:off x="7200518" y="1875790"/>
            <a:ext cx="696595" cy="17399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950" b="1" i="0" u="none" strike="noStrike" kern="0" cap="none" spc="60" normalizeH="0" baseline="0" noProof="0" dirty="0">
                <a:ln>
                  <a:noFill/>
                </a:ln>
                <a:solidFill>
                  <a:sysClr val="windowText" lastClr="000000"/>
                </a:solidFill>
                <a:effectLst/>
                <a:uLnTx/>
                <a:uFillTx/>
                <a:latin typeface="Verdana"/>
                <a:cs typeface="Verdana"/>
              </a:rPr>
              <a:t>F-</a:t>
            </a:r>
            <a:r>
              <a:rPr kumimoji="0" sz="950" b="1" i="0" u="none" strike="noStrike" kern="0" cap="none" spc="0" normalizeH="0" baseline="0" noProof="0" dirty="0">
                <a:ln>
                  <a:noFill/>
                </a:ln>
                <a:solidFill>
                  <a:sysClr val="windowText" lastClr="000000"/>
                </a:solidFill>
                <a:effectLst/>
                <a:uLnTx/>
                <a:uFillTx/>
                <a:latin typeface="Verdana"/>
                <a:cs typeface="Verdana"/>
              </a:rPr>
              <a:t>X</a:t>
            </a:r>
            <a:r>
              <a:rPr kumimoji="0" sz="950" b="1" i="0" u="none" strike="noStrike" kern="0" cap="none" spc="-10" normalizeH="0" baseline="0" noProof="0" dirty="0">
                <a:ln>
                  <a:noFill/>
                </a:ln>
                <a:solidFill>
                  <a:sysClr val="windowText" lastClr="000000"/>
                </a:solidFill>
                <a:effectLst/>
                <a:uLnTx/>
                <a:uFillTx/>
                <a:latin typeface="Verdana"/>
                <a:cs typeface="Verdana"/>
              </a:rPr>
              <a:t> Laser</a:t>
            </a:r>
            <a:endParaRPr kumimoji="0" sz="950" b="0" i="0" u="none" strike="noStrike" kern="0" cap="none" spc="0" normalizeH="0" baseline="0" noProof="0">
              <a:ln>
                <a:noFill/>
              </a:ln>
              <a:solidFill>
                <a:sysClr val="windowText" lastClr="000000"/>
              </a:solidFill>
              <a:effectLst/>
              <a:uLnTx/>
              <a:uFillTx/>
              <a:latin typeface="Verdana"/>
              <a:cs typeface="Verdana"/>
            </a:endParaRPr>
          </a:p>
        </p:txBody>
      </p:sp>
      <p:pic>
        <p:nvPicPr>
          <p:cNvPr id="137" name="object 137"/>
          <p:cNvPicPr/>
          <p:nvPr/>
        </p:nvPicPr>
        <p:blipFill>
          <a:blip r:embed="rId57" cstate="print"/>
          <a:stretch>
            <a:fillRect/>
          </a:stretch>
        </p:blipFill>
        <p:spPr>
          <a:xfrm>
            <a:off x="7143750" y="2543111"/>
            <a:ext cx="1490599" cy="661987"/>
          </a:xfrm>
          <a:prstGeom prst="rect">
            <a:avLst/>
          </a:prstGeom>
        </p:spPr>
      </p:pic>
      <p:sp>
        <p:nvSpPr>
          <p:cNvPr id="138" name="object 138"/>
          <p:cNvSpPr txBox="1"/>
          <p:nvPr/>
        </p:nvSpPr>
        <p:spPr>
          <a:xfrm>
            <a:off x="7702168" y="2577782"/>
            <a:ext cx="849630" cy="17462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950" b="1" i="0" u="none" strike="noStrike" kern="0" cap="none" spc="0" normalizeH="0" baseline="0" noProof="0" dirty="0">
                <a:ln>
                  <a:noFill/>
                </a:ln>
                <a:solidFill>
                  <a:sysClr val="windowText" lastClr="000000"/>
                </a:solidFill>
                <a:effectLst/>
                <a:uLnTx/>
                <a:uFillTx/>
                <a:latin typeface="Verdana"/>
                <a:cs typeface="Verdana"/>
              </a:rPr>
              <a:t>B-21</a:t>
            </a:r>
            <a:r>
              <a:rPr kumimoji="0" sz="950" b="1" i="0" u="none" strike="noStrike" kern="0" cap="none" spc="114" normalizeH="0" baseline="0" noProof="0" dirty="0">
                <a:ln>
                  <a:noFill/>
                </a:ln>
                <a:solidFill>
                  <a:sysClr val="windowText" lastClr="000000"/>
                </a:solidFill>
                <a:effectLst/>
                <a:uLnTx/>
                <a:uFillTx/>
                <a:latin typeface="Verdana"/>
                <a:cs typeface="Verdana"/>
              </a:rPr>
              <a:t> </a:t>
            </a:r>
            <a:r>
              <a:rPr kumimoji="0" sz="950" b="1" i="0" u="none" strike="noStrike" kern="0" cap="none" spc="-10" normalizeH="0" baseline="0" noProof="0" dirty="0">
                <a:ln>
                  <a:noFill/>
                </a:ln>
                <a:solidFill>
                  <a:sysClr val="windowText" lastClr="000000"/>
                </a:solidFill>
                <a:effectLst/>
                <a:uLnTx/>
                <a:uFillTx/>
                <a:latin typeface="Verdana"/>
                <a:cs typeface="Verdana"/>
              </a:rPr>
              <a:t>Raider</a:t>
            </a:r>
            <a:endParaRPr kumimoji="0" sz="950" b="0" i="0" u="none" strike="noStrike" kern="0" cap="none" spc="0" normalizeH="0" baseline="0" noProof="0">
              <a:ln>
                <a:noFill/>
              </a:ln>
              <a:solidFill>
                <a:sysClr val="windowText" lastClr="000000"/>
              </a:solidFill>
              <a:effectLst/>
              <a:uLnTx/>
              <a:uFillTx/>
              <a:latin typeface="Verdana"/>
              <a:cs typeface="Verdana"/>
            </a:endParaRPr>
          </a:p>
        </p:txBody>
      </p:sp>
      <p:pic>
        <p:nvPicPr>
          <p:cNvPr id="139" name="object 139"/>
          <p:cNvPicPr/>
          <p:nvPr/>
        </p:nvPicPr>
        <p:blipFill>
          <a:blip r:embed="rId58" cstate="print"/>
          <a:stretch>
            <a:fillRect/>
          </a:stretch>
        </p:blipFill>
        <p:spPr>
          <a:xfrm>
            <a:off x="7134225" y="3200336"/>
            <a:ext cx="1490599" cy="709612"/>
          </a:xfrm>
          <a:prstGeom prst="rect">
            <a:avLst/>
          </a:prstGeom>
        </p:spPr>
      </p:pic>
      <p:sp>
        <p:nvSpPr>
          <p:cNvPr id="140" name="object 140"/>
          <p:cNvSpPr txBox="1"/>
          <p:nvPr/>
        </p:nvSpPr>
        <p:spPr>
          <a:xfrm>
            <a:off x="7160006" y="3725164"/>
            <a:ext cx="848994" cy="17399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950" b="1" i="0" u="none" strike="noStrike" kern="0" cap="none" spc="55" normalizeH="0" baseline="0" noProof="0" dirty="0">
                <a:ln>
                  <a:noFill/>
                </a:ln>
                <a:solidFill>
                  <a:sysClr val="windowText" lastClr="000000"/>
                </a:solidFill>
                <a:effectLst/>
                <a:uLnTx/>
                <a:uFillTx/>
                <a:latin typeface="Verdana"/>
                <a:cs typeface="Verdana"/>
              </a:rPr>
              <a:t>C-</a:t>
            </a:r>
            <a:r>
              <a:rPr kumimoji="0" sz="950" b="1" i="0" u="none" strike="noStrike" kern="0" cap="none" spc="0" normalizeH="0" baseline="0" noProof="0" dirty="0">
                <a:ln>
                  <a:noFill/>
                </a:ln>
                <a:solidFill>
                  <a:sysClr val="windowText" lastClr="000000"/>
                </a:solidFill>
                <a:effectLst/>
                <a:uLnTx/>
                <a:uFillTx/>
                <a:latin typeface="Verdana"/>
                <a:cs typeface="Verdana"/>
              </a:rPr>
              <a:t>X </a:t>
            </a:r>
            <a:r>
              <a:rPr kumimoji="0" sz="950" b="1" i="0" u="none" strike="noStrike" kern="0" cap="none" spc="-10" normalizeH="0" baseline="0" noProof="0" dirty="0">
                <a:ln>
                  <a:noFill/>
                </a:ln>
                <a:solidFill>
                  <a:sysClr val="windowText" lastClr="000000"/>
                </a:solidFill>
                <a:effectLst/>
                <a:uLnTx/>
                <a:uFillTx/>
                <a:latin typeface="Verdana"/>
                <a:cs typeface="Verdana"/>
              </a:rPr>
              <a:t>V/STOL</a:t>
            </a:r>
            <a:endParaRPr kumimoji="0" sz="950" b="0" i="0" u="none" strike="noStrike" kern="0" cap="none" spc="0" normalizeH="0" baseline="0" noProof="0">
              <a:ln>
                <a:noFill/>
              </a:ln>
              <a:solidFill>
                <a:sysClr val="windowText" lastClr="000000"/>
              </a:solidFill>
              <a:effectLst/>
              <a:uLnTx/>
              <a:uFillTx/>
              <a:latin typeface="Verdana"/>
              <a:cs typeface="Verdana"/>
            </a:endParaRPr>
          </a:p>
        </p:txBody>
      </p:sp>
      <p:grpSp>
        <p:nvGrpSpPr>
          <p:cNvPr id="141" name="object 141"/>
          <p:cNvGrpSpPr/>
          <p:nvPr/>
        </p:nvGrpSpPr>
        <p:grpSpPr>
          <a:xfrm>
            <a:off x="7134225" y="3876611"/>
            <a:ext cx="1500505" cy="2500630"/>
            <a:chOff x="7134225" y="3876611"/>
            <a:chExt cx="1500505" cy="2500630"/>
          </a:xfrm>
        </p:grpSpPr>
        <p:pic>
          <p:nvPicPr>
            <p:cNvPr id="142" name="object 142"/>
            <p:cNvPicPr/>
            <p:nvPr/>
          </p:nvPicPr>
          <p:blipFill>
            <a:blip r:embed="rId59" cstate="print"/>
            <a:stretch>
              <a:fillRect/>
            </a:stretch>
          </p:blipFill>
          <p:spPr>
            <a:xfrm>
              <a:off x="7134225" y="3876611"/>
              <a:ext cx="1500124" cy="633412"/>
            </a:xfrm>
            <a:prstGeom prst="rect">
              <a:avLst/>
            </a:prstGeom>
          </p:spPr>
        </p:pic>
        <p:pic>
          <p:nvPicPr>
            <p:cNvPr id="143" name="object 143"/>
            <p:cNvPicPr/>
            <p:nvPr/>
          </p:nvPicPr>
          <p:blipFill>
            <a:blip r:embed="rId60" cstate="print"/>
            <a:stretch>
              <a:fillRect/>
            </a:stretch>
          </p:blipFill>
          <p:spPr>
            <a:xfrm>
              <a:off x="7134225" y="5695950"/>
              <a:ext cx="1500124" cy="681037"/>
            </a:xfrm>
            <a:prstGeom prst="rect">
              <a:avLst/>
            </a:prstGeom>
          </p:spPr>
        </p:pic>
      </p:grpSp>
      <p:sp>
        <p:nvSpPr>
          <p:cNvPr id="144" name="object 144"/>
          <p:cNvSpPr txBox="1"/>
          <p:nvPr/>
        </p:nvSpPr>
        <p:spPr>
          <a:xfrm>
            <a:off x="7188834" y="6195377"/>
            <a:ext cx="791845" cy="17399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950" b="1" i="0" u="none" strike="noStrike" kern="0" cap="none" spc="0" normalizeH="0" baseline="0" noProof="0" dirty="0">
                <a:ln>
                  <a:noFill/>
                </a:ln>
                <a:solidFill>
                  <a:sysClr val="windowText" lastClr="000000"/>
                </a:solidFill>
                <a:effectLst/>
                <a:uLnTx/>
                <a:uFillTx/>
                <a:latin typeface="Verdana"/>
                <a:cs typeface="Verdana"/>
              </a:rPr>
              <a:t>T-7</a:t>
            </a:r>
            <a:r>
              <a:rPr kumimoji="0" sz="950" b="1" i="0" u="none" strike="noStrike" kern="0" cap="none" spc="55" normalizeH="0" baseline="0" noProof="0" dirty="0">
                <a:ln>
                  <a:noFill/>
                </a:ln>
                <a:solidFill>
                  <a:sysClr val="windowText" lastClr="000000"/>
                </a:solidFill>
                <a:effectLst/>
                <a:uLnTx/>
                <a:uFillTx/>
                <a:latin typeface="Verdana"/>
                <a:cs typeface="Verdana"/>
              </a:rPr>
              <a:t> </a:t>
            </a:r>
            <a:r>
              <a:rPr kumimoji="0" sz="950" b="1" i="0" u="none" strike="noStrike" kern="0" cap="none" spc="-10" normalizeH="0" baseline="0" noProof="0" dirty="0">
                <a:ln>
                  <a:noFill/>
                </a:ln>
                <a:solidFill>
                  <a:sysClr val="windowText" lastClr="000000"/>
                </a:solidFill>
                <a:effectLst/>
                <a:uLnTx/>
                <a:uFillTx/>
                <a:latin typeface="Verdana"/>
                <a:cs typeface="Verdana"/>
              </a:rPr>
              <a:t>Trainer</a:t>
            </a:r>
            <a:endParaRPr kumimoji="0" sz="950" b="0" i="0" u="none" strike="noStrike" kern="0" cap="none" spc="0" normalizeH="0" baseline="0" noProof="0">
              <a:ln>
                <a:noFill/>
              </a:ln>
              <a:solidFill>
                <a:sysClr val="windowText" lastClr="000000"/>
              </a:solidFill>
              <a:effectLst/>
              <a:uLnTx/>
              <a:uFillTx/>
              <a:latin typeface="Verdana"/>
              <a:cs typeface="Verdana"/>
            </a:endParaRPr>
          </a:p>
        </p:txBody>
      </p:sp>
      <p:pic>
        <p:nvPicPr>
          <p:cNvPr id="145" name="object 145"/>
          <p:cNvPicPr/>
          <p:nvPr/>
        </p:nvPicPr>
        <p:blipFill>
          <a:blip r:embed="rId61" cstate="print"/>
          <a:stretch>
            <a:fillRect/>
          </a:stretch>
        </p:blipFill>
        <p:spPr>
          <a:xfrm>
            <a:off x="7134225" y="5019675"/>
            <a:ext cx="1500124" cy="700087"/>
          </a:xfrm>
          <a:prstGeom prst="rect">
            <a:avLst/>
          </a:prstGeom>
        </p:spPr>
      </p:pic>
      <p:sp>
        <p:nvSpPr>
          <p:cNvPr id="146" name="object 146"/>
          <p:cNvSpPr txBox="1"/>
          <p:nvPr/>
        </p:nvSpPr>
        <p:spPr>
          <a:xfrm>
            <a:off x="7802880" y="5048567"/>
            <a:ext cx="810260" cy="32766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950" b="1" i="0" u="none" strike="noStrike" kern="0" cap="none" spc="-10" normalizeH="0" baseline="0" noProof="0" dirty="0">
                <a:ln>
                  <a:noFill/>
                </a:ln>
                <a:solidFill>
                  <a:sysClr val="windowText" lastClr="000000"/>
                </a:solidFill>
                <a:effectLst/>
                <a:uLnTx/>
                <a:uFillTx/>
                <a:latin typeface="Verdana"/>
                <a:cs typeface="Verdana"/>
              </a:rPr>
              <a:t>Hypersonic</a:t>
            </a:r>
            <a:endParaRPr kumimoji="0" sz="950" b="0" i="0" u="none" strike="noStrike" kern="0" cap="none" spc="0" normalizeH="0" baseline="0" noProof="0">
              <a:ln>
                <a:noFill/>
              </a:ln>
              <a:solidFill>
                <a:sysClr val="windowText" lastClr="000000"/>
              </a:solidFill>
              <a:effectLst/>
              <a:uLnTx/>
              <a:uFillTx/>
              <a:latin typeface="Verdana"/>
              <a:cs typeface="Verdana"/>
            </a:endParaRPr>
          </a:p>
          <a:p>
            <a:pPr marL="431800" marR="0" lvl="0" indent="0" defTabSz="914400" eaLnBrk="1" fontAlgn="auto" latinLnBrk="0" hangingPunct="1">
              <a:lnSpc>
                <a:spcPct val="100000"/>
              </a:lnSpc>
              <a:spcBef>
                <a:spcPts val="65"/>
              </a:spcBef>
              <a:spcAft>
                <a:spcPts val="0"/>
              </a:spcAft>
              <a:buClrTx/>
              <a:buSzTx/>
              <a:buFontTx/>
              <a:buNone/>
              <a:tabLst/>
              <a:defRPr/>
            </a:pPr>
            <a:r>
              <a:rPr kumimoji="0" sz="950" b="1" i="0" u="none" strike="noStrike" kern="0" cap="none" spc="-20" normalizeH="0" baseline="0" noProof="0" dirty="0">
                <a:ln>
                  <a:noFill/>
                </a:ln>
                <a:solidFill>
                  <a:sysClr val="windowText" lastClr="000000"/>
                </a:solidFill>
                <a:effectLst/>
                <a:uLnTx/>
                <a:uFillTx/>
                <a:latin typeface="Verdana"/>
                <a:cs typeface="Verdana"/>
              </a:rPr>
              <a:t>ICBM</a:t>
            </a:r>
            <a:endParaRPr kumimoji="0" sz="950" b="0" i="0" u="none" strike="noStrike" kern="0" cap="none" spc="0" normalizeH="0" baseline="0" noProof="0">
              <a:ln>
                <a:noFill/>
              </a:ln>
              <a:solidFill>
                <a:sysClr val="windowText" lastClr="000000"/>
              </a:solidFill>
              <a:effectLst/>
              <a:uLnTx/>
              <a:uFillTx/>
              <a:latin typeface="Verdana"/>
              <a:cs typeface="Verdana"/>
            </a:endParaRPr>
          </a:p>
        </p:txBody>
      </p:sp>
      <p:pic>
        <p:nvPicPr>
          <p:cNvPr id="147" name="object 147"/>
          <p:cNvPicPr/>
          <p:nvPr/>
        </p:nvPicPr>
        <p:blipFill>
          <a:blip r:embed="rId62" cstate="print"/>
          <a:stretch>
            <a:fillRect/>
          </a:stretch>
        </p:blipFill>
        <p:spPr>
          <a:xfrm>
            <a:off x="7134225" y="4486211"/>
            <a:ext cx="1500124" cy="547687"/>
          </a:xfrm>
          <a:prstGeom prst="rect">
            <a:avLst/>
          </a:prstGeom>
        </p:spPr>
      </p:pic>
      <p:sp>
        <p:nvSpPr>
          <p:cNvPr id="148" name="object 148"/>
          <p:cNvSpPr txBox="1"/>
          <p:nvPr/>
        </p:nvSpPr>
        <p:spPr>
          <a:xfrm>
            <a:off x="7915656" y="4239577"/>
            <a:ext cx="678815" cy="457200"/>
          </a:xfrm>
          <a:prstGeom prst="rect">
            <a:avLst/>
          </a:prstGeom>
        </p:spPr>
        <p:txBody>
          <a:bodyPr vert="horz" wrap="square" lIns="0" tIns="83185" rIns="0" bIns="0" rtlCol="0">
            <a:spAutoFit/>
          </a:bodyPr>
          <a:lstStyle/>
          <a:p>
            <a:pPr marL="12700" marR="0" lvl="0" indent="0" defTabSz="914400" eaLnBrk="1" fontAlgn="auto" latinLnBrk="0" hangingPunct="1">
              <a:lnSpc>
                <a:spcPct val="100000"/>
              </a:lnSpc>
              <a:spcBef>
                <a:spcPts val="655"/>
              </a:spcBef>
              <a:spcAft>
                <a:spcPts val="0"/>
              </a:spcAft>
              <a:buClrTx/>
              <a:buSzTx/>
              <a:buFontTx/>
              <a:buNone/>
              <a:tabLst/>
              <a:defRPr/>
            </a:pPr>
            <a:r>
              <a:rPr kumimoji="0" sz="950" b="1" i="0" u="none" strike="noStrike" kern="0" cap="none" spc="-10" normalizeH="0" baseline="0" noProof="0" dirty="0">
                <a:ln>
                  <a:noFill/>
                </a:ln>
                <a:solidFill>
                  <a:sysClr val="windowText" lastClr="000000"/>
                </a:solidFill>
                <a:effectLst/>
                <a:uLnTx/>
                <a:uFillTx/>
                <a:latin typeface="Verdana"/>
                <a:cs typeface="Verdana"/>
              </a:rPr>
              <a:t>Scramjet</a:t>
            </a:r>
            <a:endParaRPr kumimoji="0" sz="950" b="0" i="0" u="none" strike="noStrike" kern="0" cap="none" spc="0" normalizeH="0" baseline="0" noProof="0">
              <a:ln>
                <a:noFill/>
              </a:ln>
              <a:solidFill>
                <a:sysClr val="windowText" lastClr="000000"/>
              </a:solidFill>
              <a:effectLst/>
              <a:uLnTx/>
              <a:uFillTx/>
              <a:latin typeface="Verdana"/>
              <a:cs typeface="Verdana"/>
            </a:endParaRPr>
          </a:p>
          <a:p>
            <a:pPr marL="389255" marR="0" lvl="0" indent="0" defTabSz="914400" eaLnBrk="1" fontAlgn="auto" latinLnBrk="0" hangingPunct="1">
              <a:lnSpc>
                <a:spcPct val="100000"/>
              </a:lnSpc>
              <a:spcBef>
                <a:spcPts val="560"/>
              </a:spcBef>
              <a:spcAft>
                <a:spcPts val="0"/>
              </a:spcAft>
              <a:buClrTx/>
              <a:buSzTx/>
              <a:buFontTx/>
              <a:buNone/>
              <a:tabLst/>
              <a:defRPr/>
            </a:pPr>
            <a:r>
              <a:rPr kumimoji="0" sz="950" b="1" i="0" u="none" strike="noStrike" kern="0" cap="none" spc="0" normalizeH="0" baseline="0" noProof="0" dirty="0">
                <a:ln>
                  <a:noFill/>
                </a:ln>
                <a:solidFill>
                  <a:sysClr val="windowText" lastClr="000000"/>
                </a:solidFill>
                <a:effectLst/>
                <a:uLnTx/>
                <a:uFillTx/>
                <a:latin typeface="Verdana"/>
                <a:cs typeface="Verdana"/>
              </a:rPr>
              <a:t>M-</a:t>
            </a:r>
            <a:r>
              <a:rPr kumimoji="0" sz="950" b="1" i="0" u="none" strike="noStrike" kern="0" cap="none" spc="-50" normalizeH="0" baseline="0" noProof="0" dirty="0">
                <a:ln>
                  <a:noFill/>
                </a:ln>
                <a:solidFill>
                  <a:sysClr val="windowText" lastClr="000000"/>
                </a:solidFill>
                <a:effectLst/>
                <a:uLnTx/>
                <a:uFillTx/>
                <a:latin typeface="Verdana"/>
                <a:cs typeface="Verdana"/>
              </a:rPr>
              <a:t>X</a:t>
            </a:r>
            <a:endParaRPr kumimoji="0" sz="950" b="0" i="0" u="none" strike="noStrike" kern="0" cap="none" spc="0" normalizeH="0" baseline="0" noProof="0">
              <a:ln>
                <a:noFill/>
              </a:ln>
              <a:solidFill>
                <a:sysClr val="windowText" lastClr="000000"/>
              </a:solidFill>
              <a:effectLst/>
              <a:uLnTx/>
              <a:uFillTx/>
              <a:latin typeface="Verdana"/>
              <a:cs typeface="Verdana"/>
            </a:endParaRPr>
          </a:p>
        </p:txBody>
      </p:sp>
      <p:sp>
        <p:nvSpPr>
          <p:cNvPr id="149" name="object 149"/>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3438408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34650" y="0"/>
            <a:ext cx="1552575" cy="1428750"/>
            <a:chOff x="10534650" y="0"/>
            <a:chExt cx="1552575" cy="142875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grpSp>
      <p:grpSp>
        <p:nvGrpSpPr>
          <p:cNvPr id="6" name="object 6"/>
          <p:cNvGrpSpPr/>
          <p:nvPr/>
        </p:nvGrpSpPr>
        <p:grpSpPr>
          <a:xfrm>
            <a:off x="85725" y="0"/>
            <a:ext cx="9434830" cy="1438275"/>
            <a:chOff x="85725" y="0"/>
            <a:chExt cx="9434830" cy="1438275"/>
          </a:xfrm>
        </p:grpSpPr>
        <p:pic>
          <p:nvPicPr>
            <p:cNvPr id="7" name="object 7"/>
            <p:cNvPicPr/>
            <p:nvPr/>
          </p:nvPicPr>
          <p:blipFill>
            <a:blip r:embed="rId4" cstate="print"/>
            <a:stretch>
              <a:fillRect/>
            </a:stretch>
          </p:blipFill>
          <p:spPr>
            <a:xfrm>
              <a:off x="85725" y="0"/>
              <a:ext cx="1581150" cy="1438275"/>
            </a:xfrm>
            <a:prstGeom prst="rect">
              <a:avLst/>
            </a:prstGeom>
          </p:spPr>
        </p:pic>
        <p:pic>
          <p:nvPicPr>
            <p:cNvPr id="8" name="object 8"/>
            <p:cNvPicPr/>
            <p:nvPr/>
          </p:nvPicPr>
          <p:blipFill>
            <a:blip r:embed="rId5" cstate="print"/>
            <a:stretch>
              <a:fillRect/>
            </a:stretch>
          </p:blipFill>
          <p:spPr>
            <a:xfrm>
              <a:off x="361950" y="152400"/>
              <a:ext cx="981075" cy="962025"/>
            </a:xfrm>
            <a:prstGeom prst="rect">
              <a:avLst/>
            </a:prstGeom>
          </p:spPr>
        </p:pic>
        <p:pic>
          <p:nvPicPr>
            <p:cNvPr id="9" name="object 9"/>
            <p:cNvPicPr/>
            <p:nvPr/>
          </p:nvPicPr>
          <p:blipFill>
            <a:blip r:embed="rId6" cstate="print"/>
            <a:stretch>
              <a:fillRect/>
            </a:stretch>
          </p:blipFill>
          <p:spPr>
            <a:xfrm>
              <a:off x="3228217" y="427317"/>
              <a:ext cx="1368393" cy="388765"/>
            </a:xfrm>
            <a:prstGeom prst="rect">
              <a:avLst/>
            </a:prstGeom>
          </p:spPr>
        </p:pic>
        <p:pic>
          <p:nvPicPr>
            <p:cNvPr id="10" name="object 10"/>
            <p:cNvPicPr/>
            <p:nvPr/>
          </p:nvPicPr>
          <p:blipFill>
            <a:blip r:embed="rId7" cstate="print"/>
            <a:stretch>
              <a:fillRect/>
            </a:stretch>
          </p:blipFill>
          <p:spPr>
            <a:xfrm>
              <a:off x="4267200" y="152336"/>
              <a:ext cx="795337" cy="1052512"/>
            </a:xfrm>
            <a:prstGeom prst="rect">
              <a:avLst/>
            </a:prstGeom>
          </p:spPr>
        </p:pic>
        <p:pic>
          <p:nvPicPr>
            <p:cNvPr id="11" name="object 11"/>
            <p:cNvPicPr/>
            <p:nvPr/>
          </p:nvPicPr>
          <p:blipFill>
            <a:blip r:embed="rId8" cstate="print"/>
            <a:stretch>
              <a:fillRect/>
            </a:stretch>
          </p:blipFill>
          <p:spPr>
            <a:xfrm>
              <a:off x="4419600" y="152336"/>
              <a:ext cx="5100701" cy="1052512"/>
            </a:xfrm>
            <a:prstGeom prst="rect">
              <a:avLst/>
            </a:prstGeom>
          </p:spPr>
        </p:pic>
      </p:grpSp>
      <p:sp>
        <p:nvSpPr>
          <p:cNvPr id="12" name="object 12"/>
          <p:cNvSpPr txBox="1">
            <a:spLocks noGrp="1"/>
          </p:cNvSpPr>
          <p:nvPr>
            <p:ph type="title"/>
          </p:nvPr>
        </p:nvSpPr>
        <p:spPr>
          <a:xfrm>
            <a:off x="3198495" y="294893"/>
            <a:ext cx="5996305" cy="575310"/>
          </a:xfrm>
          <a:prstGeom prst="rect">
            <a:avLst/>
          </a:prstGeom>
        </p:spPr>
        <p:txBody>
          <a:bodyPr vert="horz" wrap="square" lIns="0" tIns="13335" rIns="0" bIns="0" rtlCol="0">
            <a:spAutoFit/>
          </a:bodyPr>
          <a:lstStyle/>
          <a:p>
            <a:pPr marL="12700">
              <a:lnSpc>
                <a:spcPct val="100000"/>
              </a:lnSpc>
              <a:spcBef>
                <a:spcPts val="105"/>
              </a:spcBef>
            </a:pPr>
            <a:r>
              <a:rPr spc="-20" dirty="0"/>
              <a:t>Public-</a:t>
            </a:r>
            <a:r>
              <a:rPr dirty="0"/>
              <a:t>Private</a:t>
            </a:r>
            <a:r>
              <a:rPr spc="45" dirty="0"/>
              <a:t> </a:t>
            </a:r>
            <a:r>
              <a:rPr spc="-10" dirty="0"/>
              <a:t>Partnerships</a:t>
            </a:r>
          </a:p>
        </p:txBody>
      </p:sp>
      <p:grpSp>
        <p:nvGrpSpPr>
          <p:cNvPr id="13" name="object 13"/>
          <p:cNvGrpSpPr/>
          <p:nvPr/>
        </p:nvGrpSpPr>
        <p:grpSpPr>
          <a:xfrm>
            <a:off x="723900" y="1095390"/>
            <a:ext cx="6482080" cy="5762625"/>
            <a:chOff x="723900" y="1095390"/>
            <a:chExt cx="6482080" cy="5762625"/>
          </a:xfrm>
        </p:grpSpPr>
        <p:pic>
          <p:nvPicPr>
            <p:cNvPr id="14" name="object 14"/>
            <p:cNvPicPr/>
            <p:nvPr/>
          </p:nvPicPr>
          <p:blipFill>
            <a:blip r:embed="rId9" cstate="print"/>
            <a:stretch>
              <a:fillRect/>
            </a:stretch>
          </p:blipFill>
          <p:spPr>
            <a:xfrm>
              <a:off x="723900" y="1095390"/>
              <a:ext cx="5086350" cy="5657850"/>
            </a:xfrm>
            <a:prstGeom prst="rect">
              <a:avLst/>
            </a:prstGeom>
          </p:spPr>
        </p:pic>
        <p:pic>
          <p:nvPicPr>
            <p:cNvPr id="15" name="object 15"/>
            <p:cNvPicPr/>
            <p:nvPr/>
          </p:nvPicPr>
          <p:blipFill>
            <a:blip r:embed="rId10" cstate="print"/>
            <a:stretch>
              <a:fillRect/>
            </a:stretch>
          </p:blipFill>
          <p:spPr>
            <a:xfrm>
              <a:off x="933450" y="1304924"/>
              <a:ext cx="4486275" cy="5057775"/>
            </a:xfrm>
            <a:prstGeom prst="rect">
              <a:avLst/>
            </a:prstGeom>
          </p:spPr>
        </p:pic>
        <p:pic>
          <p:nvPicPr>
            <p:cNvPr id="16" name="object 16"/>
            <p:cNvPicPr/>
            <p:nvPr/>
          </p:nvPicPr>
          <p:blipFill>
            <a:blip r:embed="rId11" cstate="print"/>
            <a:stretch>
              <a:fillRect/>
            </a:stretch>
          </p:blipFill>
          <p:spPr>
            <a:xfrm>
              <a:off x="4972050" y="6486525"/>
              <a:ext cx="2233676" cy="371475"/>
            </a:xfrm>
            <a:prstGeom prst="rect">
              <a:avLst/>
            </a:prstGeom>
          </p:spPr>
        </p:pic>
      </p:grpSp>
      <p:sp>
        <p:nvSpPr>
          <p:cNvPr id="17" name="object 17"/>
          <p:cNvSpPr txBox="1">
            <a:spLocks noGrp="1"/>
          </p:cNvSpPr>
          <p:nvPr>
            <p:ph type="body" idx="1"/>
          </p:nvPr>
        </p:nvSpPr>
        <p:spPr>
          <a:prstGeom prst="rect">
            <a:avLst/>
          </a:prstGeom>
        </p:spPr>
        <p:txBody>
          <a:bodyPr vert="horz" wrap="square" lIns="0" tIns="12700" rIns="0" bIns="0" rtlCol="0">
            <a:spAutoFit/>
          </a:bodyPr>
          <a:lstStyle/>
          <a:p>
            <a:pPr marL="5546725">
              <a:lnSpc>
                <a:spcPct val="100000"/>
              </a:lnSpc>
              <a:spcBef>
                <a:spcPts val="100"/>
              </a:spcBef>
            </a:pPr>
            <a:r>
              <a:rPr dirty="0"/>
              <a:t>Partnership</a:t>
            </a:r>
            <a:r>
              <a:rPr spc="-45" dirty="0"/>
              <a:t> </a:t>
            </a:r>
            <a:r>
              <a:rPr spc="-10" dirty="0"/>
              <a:t>Execution</a:t>
            </a:r>
          </a:p>
          <a:p>
            <a:pPr marL="5775325" indent="-228600">
              <a:lnSpc>
                <a:spcPct val="100000"/>
              </a:lnSpc>
              <a:spcBef>
                <a:spcPts val="140"/>
              </a:spcBef>
              <a:buClr>
                <a:srgbClr val="0066CC"/>
              </a:buClr>
              <a:buSzPct val="75000"/>
              <a:buFont typeface="Wingdings"/>
              <a:buChar char=""/>
              <a:tabLst>
                <a:tab pos="5775325" algn="l"/>
              </a:tabLst>
            </a:pPr>
            <a:r>
              <a:rPr u="none" dirty="0"/>
              <a:t>Partnering</a:t>
            </a:r>
            <a:r>
              <a:rPr u="none" spc="-65" dirty="0"/>
              <a:t> </a:t>
            </a:r>
            <a:r>
              <a:rPr u="none" dirty="0"/>
              <a:t>Agreement</a:t>
            </a:r>
            <a:r>
              <a:rPr u="none" spc="5" dirty="0"/>
              <a:t> </a:t>
            </a:r>
            <a:r>
              <a:rPr u="none" spc="-20" dirty="0"/>
              <a:t>(PA)</a:t>
            </a:r>
          </a:p>
          <a:p>
            <a:pPr marL="6223000" marR="455930" lvl="1" indent="-229235">
              <a:lnSpc>
                <a:spcPts val="2100"/>
              </a:lnSpc>
              <a:spcBef>
                <a:spcPts val="615"/>
              </a:spcBef>
              <a:buClr>
                <a:srgbClr val="990000"/>
              </a:buClr>
              <a:buSzPct val="70000"/>
              <a:buFont typeface="Wingdings"/>
              <a:buChar char=""/>
              <a:tabLst>
                <a:tab pos="6223635" algn="l"/>
              </a:tabLst>
            </a:pPr>
            <a:r>
              <a:rPr sz="2000" b="1" dirty="0">
                <a:latin typeface="Arial"/>
                <a:cs typeface="Arial"/>
              </a:rPr>
              <a:t>Enterprise</a:t>
            </a:r>
            <a:r>
              <a:rPr sz="2000" b="1" spc="-50" dirty="0">
                <a:latin typeface="Arial"/>
                <a:cs typeface="Arial"/>
              </a:rPr>
              <a:t> </a:t>
            </a:r>
            <a:r>
              <a:rPr sz="2000" b="1" dirty="0">
                <a:latin typeface="Arial"/>
                <a:cs typeface="Arial"/>
              </a:rPr>
              <a:t>Partnering</a:t>
            </a:r>
            <a:r>
              <a:rPr sz="2000" b="1" spc="-90" dirty="0">
                <a:latin typeface="Arial"/>
                <a:cs typeface="Arial"/>
              </a:rPr>
              <a:t> </a:t>
            </a:r>
            <a:r>
              <a:rPr sz="2000" b="1" spc="-10" dirty="0">
                <a:latin typeface="Arial"/>
                <a:cs typeface="Arial"/>
              </a:rPr>
              <a:t>Agreement </a:t>
            </a:r>
            <a:r>
              <a:rPr sz="2000" b="1" dirty="0">
                <a:latin typeface="Arial"/>
                <a:cs typeface="Arial"/>
              </a:rPr>
              <a:t>(EPA)</a:t>
            </a:r>
            <a:r>
              <a:rPr sz="2000" b="1" spc="35" dirty="0">
                <a:latin typeface="Arial"/>
                <a:cs typeface="Arial"/>
              </a:rPr>
              <a:t> </a:t>
            </a:r>
            <a:r>
              <a:rPr sz="2000" b="1" dirty="0">
                <a:latin typeface="Arial"/>
                <a:cs typeface="Arial"/>
              </a:rPr>
              <a:t>established</a:t>
            </a:r>
            <a:r>
              <a:rPr sz="2000" b="1" spc="-90" dirty="0">
                <a:latin typeface="Arial"/>
                <a:cs typeface="Arial"/>
              </a:rPr>
              <a:t> </a:t>
            </a:r>
            <a:r>
              <a:rPr sz="2000" b="1" dirty="0">
                <a:latin typeface="Arial"/>
                <a:cs typeface="Arial"/>
              </a:rPr>
              <a:t>by</a:t>
            </a:r>
            <a:r>
              <a:rPr sz="2000" b="1" spc="-135" dirty="0">
                <a:latin typeface="Arial"/>
                <a:cs typeface="Arial"/>
              </a:rPr>
              <a:t> </a:t>
            </a:r>
            <a:r>
              <a:rPr sz="2000" b="1" spc="-20" dirty="0">
                <a:latin typeface="Arial"/>
                <a:cs typeface="Arial"/>
              </a:rPr>
              <a:t>AFSC</a:t>
            </a:r>
            <a:endParaRPr sz="2000">
              <a:latin typeface="Arial"/>
              <a:cs typeface="Arial"/>
            </a:endParaRPr>
          </a:p>
          <a:p>
            <a:pPr marL="6223635" lvl="1" indent="-229235">
              <a:lnSpc>
                <a:spcPct val="100000"/>
              </a:lnSpc>
              <a:spcBef>
                <a:spcPts val="290"/>
              </a:spcBef>
              <a:buClr>
                <a:srgbClr val="990000"/>
              </a:buClr>
              <a:buSzPct val="70000"/>
              <a:buFont typeface="Wingdings"/>
              <a:buChar char=""/>
              <a:tabLst>
                <a:tab pos="6223635" algn="l"/>
              </a:tabLst>
            </a:pPr>
            <a:r>
              <a:rPr sz="2000" b="1" dirty="0">
                <a:latin typeface="Arial"/>
                <a:cs typeface="Arial"/>
              </a:rPr>
              <a:t>OO-ALC</a:t>
            </a:r>
            <a:r>
              <a:rPr sz="2000" b="1" spc="-100" dirty="0">
                <a:latin typeface="Arial"/>
                <a:cs typeface="Arial"/>
              </a:rPr>
              <a:t> </a:t>
            </a:r>
            <a:r>
              <a:rPr sz="2000" b="1" spc="-25" dirty="0">
                <a:latin typeface="Arial"/>
                <a:cs typeface="Arial"/>
              </a:rPr>
              <a:t>PA</a:t>
            </a:r>
            <a:endParaRPr sz="2000">
              <a:latin typeface="Arial"/>
              <a:cs typeface="Arial"/>
            </a:endParaRPr>
          </a:p>
          <a:p>
            <a:pPr marL="6518909" lvl="2" indent="-114935">
              <a:lnSpc>
                <a:spcPct val="100000"/>
              </a:lnSpc>
              <a:spcBef>
                <a:spcPts val="200"/>
              </a:spcBef>
              <a:buFont typeface="Arial"/>
              <a:buChar char="•"/>
              <a:tabLst>
                <a:tab pos="6518909" algn="l"/>
              </a:tabLst>
            </a:pPr>
            <a:r>
              <a:rPr sz="1800" b="1" dirty="0">
                <a:latin typeface="Arial"/>
                <a:cs typeface="Arial"/>
              </a:rPr>
              <a:t>Allow</a:t>
            </a:r>
            <a:r>
              <a:rPr sz="1800" b="1" spc="-20" dirty="0">
                <a:latin typeface="Arial"/>
                <a:cs typeface="Arial"/>
              </a:rPr>
              <a:t> </a:t>
            </a:r>
            <a:r>
              <a:rPr sz="1800" b="1" dirty="0">
                <a:latin typeface="Arial"/>
                <a:cs typeface="Arial"/>
              </a:rPr>
              <a:t>for</a:t>
            </a:r>
            <a:r>
              <a:rPr sz="1800" b="1" spc="-70" dirty="0">
                <a:latin typeface="Arial"/>
                <a:cs typeface="Arial"/>
              </a:rPr>
              <a:t> </a:t>
            </a:r>
            <a:r>
              <a:rPr sz="1800" b="1" dirty="0">
                <a:latin typeface="Arial"/>
                <a:cs typeface="Arial"/>
              </a:rPr>
              <a:t>tailored</a:t>
            </a:r>
            <a:r>
              <a:rPr sz="1800" b="1" spc="60" dirty="0">
                <a:latin typeface="Arial"/>
                <a:cs typeface="Arial"/>
              </a:rPr>
              <a:t> </a:t>
            </a:r>
            <a:r>
              <a:rPr sz="1800" b="1" spc="-10" dirty="0">
                <a:latin typeface="Arial"/>
                <a:cs typeface="Arial"/>
              </a:rPr>
              <a:t>relationships</a:t>
            </a:r>
            <a:endParaRPr sz="1800">
              <a:latin typeface="Arial"/>
              <a:cs typeface="Arial"/>
            </a:endParaRPr>
          </a:p>
          <a:p>
            <a:pPr marL="5534025" lvl="2">
              <a:lnSpc>
                <a:spcPct val="100000"/>
              </a:lnSpc>
              <a:spcBef>
                <a:spcPts val="30"/>
              </a:spcBef>
              <a:buFont typeface="Arial"/>
              <a:buChar char="•"/>
            </a:pPr>
            <a:endParaRPr sz="2100"/>
          </a:p>
          <a:p>
            <a:pPr marL="5775325" indent="-228600">
              <a:lnSpc>
                <a:spcPct val="100000"/>
              </a:lnSpc>
              <a:spcBef>
                <a:spcPts val="5"/>
              </a:spcBef>
              <a:buClr>
                <a:srgbClr val="0066CC"/>
              </a:buClr>
              <a:buSzPct val="76744"/>
              <a:buFont typeface="Wingdings"/>
              <a:buChar char=""/>
              <a:tabLst>
                <a:tab pos="5775325" algn="l"/>
              </a:tabLst>
            </a:pPr>
            <a:r>
              <a:rPr sz="2150" u="none" dirty="0"/>
              <a:t>Implementation</a:t>
            </a:r>
            <a:r>
              <a:rPr sz="2150" u="none" spc="180" dirty="0"/>
              <a:t> </a:t>
            </a:r>
            <a:r>
              <a:rPr sz="2150" u="none" dirty="0"/>
              <a:t>Agreement</a:t>
            </a:r>
            <a:r>
              <a:rPr sz="2150" u="none" spc="434" dirty="0"/>
              <a:t> </a:t>
            </a:r>
            <a:r>
              <a:rPr sz="2150" u="none" spc="-20" dirty="0"/>
              <a:t>(IA)</a:t>
            </a:r>
            <a:endParaRPr sz="2150"/>
          </a:p>
          <a:p>
            <a:pPr marL="6223635" lvl="1" indent="-229235">
              <a:lnSpc>
                <a:spcPct val="100000"/>
              </a:lnSpc>
              <a:spcBef>
                <a:spcPts val="195"/>
              </a:spcBef>
              <a:buClr>
                <a:srgbClr val="990000"/>
              </a:buClr>
              <a:buSzPct val="70000"/>
              <a:buFont typeface="Wingdings"/>
              <a:buChar char=""/>
              <a:tabLst>
                <a:tab pos="6223635" algn="l"/>
              </a:tabLst>
            </a:pPr>
            <a:r>
              <a:rPr sz="2000" b="1" dirty="0">
                <a:latin typeface="Arial"/>
                <a:cs typeface="Arial"/>
              </a:rPr>
              <a:t>Details</a:t>
            </a:r>
            <a:r>
              <a:rPr sz="2000" b="1" spc="-105" dirty="0">
                <a:latin typeface="Arial"/>
                <a:cs typeface="Arial"/>
              </a:rPr>
              <a:t> </a:t>
            </a:r>
            <a:r>
              <a:rPr sz="2000" b="1" dirty="0">
                <a:latin typeface="Arial"/>
                <a:cs typeface="Arial"/>
              </a:rPr>
              <a:t>for</a:t>
            </a:r>
            <a:r>
              <a:rPr sz="2000" b="1" spc="-60" dirty="0">
                <a:latin typeface="Arial"/>
                <a:cs typeface="Arial"/>
              </a:rPr>
              <a:t> </a:t>
            </a:r>
            <a:r>
              <a:rPr sz="2000" b="1" dirty="0">
                <a:latin typeface="Arial"/>
                <a:cs typeface="Arial"/>
              </a:rPr>
              <a:t>the</a:t>
            </a:r>
            <a:r>
              <a:rPr sz="2000" b="1" spc="80" dirty="0">
                <a:latin typeface="Arial"/>
                <a:cs typeface="Arial"/>
              </a:rPr>
              <a:t> </a:t>
            </a:r>
            <a:r>
              <a:rPr sz="2000" b="1" dirty="0">
                <a:latin typeface="Arial"/>
                <a:cs typeface="Arial"/>
              </a:rPr>
              <a:t>execution</a:t>
            </a:r>
            <a:r>
              <a:rPr sz="2000" b="1" spc="-145" dirty="0">
                <a:latin typeface="Arial"/>
                <a:cs typeface="Arial"/>
              </a:rPr>
              <a:t> </a:t>
            </a:r>
            <a:r>
              <a:rPr sz="2000" b="1" dirty="0">
                <a:latin typeface="Arial"/>
                <a:cs typeface="Arial"/>
              </a:rPr>
              <a:t>of</a:t>
            </a:r>
            <a:r>
              <a:rPr sz="2000" b="1" spc="-10" dirty="0">
                <a:latin typeface="Arial"/>
                <a:cs typeface="Arial"/>
              </a:rPr>
              <a:t> workload</a:t>
            </a:r>
            <a:endParaRPr sz="2000">
              <a:latin typeface="Arial"/>
              <a:cs typeface="Arial"/>
            </a:endParaRPr>
          </a:p>
          <a:p>
            <a:pPr marL="6518909" lvl="2" indent="-114935">
              <a:lnSpc>
                <a:spcPct val="100000"/>
              </a:lnSpc>
              <a:spcBef>
                <a:spcPts val="280"/>
              </a:spcBef>
              <a:buFont typeface="Arial"/>
              <a:buChar char="•"/>
              <a:tabLst>
                <a:tab pos="6518909" algn="l"/>
              </a:tabLst>
            </a:pPr>
            <a:r>
              <a:rPr sz="1800" b="1" dirty="0">
                <a:latin typeface="Arial"/>
                <a:cs typeface="Arial"/>
              </a:rPr>
              <a:t>Roles</a:t>
            </a:r>
            <a:r>
              <a:rPr sz="1800" b="1" spc="-15" dirty="0">
                <a:latin typeface="Arial"/>
                <a:cs typeface="Arial"/>
              </a:rPr>
              <a:t> </a:t>
            </a:r>
            <a:r>
              <a:rPr sz="1800" b="1" dirty="0">
                <a:latin typeface="Arial"/>
                <a:cs typeface="Arial"/>
              </a:rPr>
              <a:t>and</a:t>
            </a:r>
            <a:r>
              <a:rPr sz="1800" b="1" spc="-30" dirty="0">
                <a:latin typeface="Arial"/>
                <a:cs typeface="Arial"/>
              </a:rPr>
              <a:t> </a:t>
            </a:r>
            <a:r>
              <a:rPr sz="1800" b="1" spc="-10" dirty="0">
                <a:latin typeface="Arial"/>
                <a:cs typeface="Arial"/>
              </a:rPr>
              <a:t>responsibilities</a:t>
            </a:r>
            <a:endParaRPr sz="1800">
              <a:latin typeface="Arial"/>
              <a:cs typeface="Arial"/>
            </a:endParaRPr>
          </a:p>
          <a:p>
            <a:pPr marL="6518909" lvl="2" indent="-114935">
              <a:lnSpc>
                <a:spcPct val="100000"/>
              </a:lnSpc>
              <a:spcBef>
                <a:spcPts val="170"/>
              </a:spcBef>
              <a:buFont typeface="Arial"/>
              <a:buChar char="•"/>
              <a:tabLst>
                <a:tab pos="6518909" algn="l"/>
              </a:tabLst>
            </a:pPr>
            <a:r>
              <a:rPr sz="1800" b="1" dirty="0">
                <a:latin typeface="Arial"/>
                <a:cs typeface="Arial"/>
              </a:rPr>
              <a:t>Legal</a:t>
            </a:r>
            <a:r>
              <a:rPr sz="1800" b="1" spc="-40" dirty="0">
                <a:latin typeface="Arial"/>
                <a:cs typeface="Arial"/>
              </a:rPr>
              <a:t> </a:t>
            </a:r>
            <a:r>
              <a:rPr sz="1800" b="1" spc="-10" dirty="0">
                <a:latin typeface="Arial"/>
                <a:cs typeface="Arial"/>
              </a:rPr>
              <a:t>requirements</a:t>
            </a:r>
            <a:endParaRPr sz="1800">
              <a:latin typeface="Arial"/>
              <a:cs typeface="Arial"/>
            </a:endParaRPr>
          </a:p>
          <a:p>
            <a:pPr marL="6223000" marR="160655" lvl="1" indent="-229235">
              <a:lnSpc>
                <a:spcPct val="90800"/>
              </a:lnSpc>
              <a:spcBef>
                <a:spcPts val="484"/>
              </a:spcBef>
              <a:buClr>
                <a:srgbClr val="990000"/>
              </a:buClr>
              <a:buSzPct val="70000"/>
              <a:buFont typeface="Wingdings"/>
              <a:buChar char=""/>
              <a:tabLst>
                <a:tab pos="6223635" algn="l"/>
              </a:tabLst>
            </a:pPr>
            <a:r>
              <a:rPr sz="2000" b="1" dirty="0">
                <a:latin typeface="Arial"/>
                <a:cs typeface="Arial"/>
              </a:rPr>
              <a:t>Partnering</a:t>
            </a:r>
            <a:r>
              <a:rPr sz="2000" b="1" spc="-150" dirty="0">
                <a:latin typeface="Arial"/>
                <a:cs typeface="Arial"/>
              </a:rPr>
              <a:t> </a:t>
            </a:r>
            <a:r>
              <a:rPr sz="2000" b="1" dirty="0">
                <a:latin typeface="Arial"/>
                <a:cs typeface="Arial"/>
              </a:rPr>
              <a:t>Team</a:t>
            </a:r>
            <a:r>
              <a:rPr sz="2000" b="1" spc="-10" dirty="0">
                <a:latin typeface="Arial"/>
                <a:cs typeface="Arial"/>
              </a:rPr>
              <a:t> </a:t>
            </a:r>
            <a:r>
              <a:rPr sz="2000" b="1" dirty="0">
                <a:latin typeface="Arial"/>
                <a:cs typeface="Arial"/>
              </a:rPr>
              <a:t>will</a:t>
            </a:r>
            <a:r>
              <a:rPr sz="2000" b="1" spc="-65" dirty="0">
                <a:latin typeface="Arial"/>
                <a:cs typeface="Arial"/>
              </a:rPr>
              <a:t> </a:t>
            </a:r>
            <a:r>
              <a:rPr sz="2000" b="1" dirty="0">
                <a:latin typeface="Arial"/>
                <a:cs typeface="Arial"/>
              </a:rPr>
              <a:t>lead</a:t>
            </a:r>
            <a:r>
              <a:rPr sz="2000" b="1" spc="-65" dirty="0">
                <a:latin typeface="Arial"/>
                <a:cs typeface="Arial"/>
              </a:rPr>
              <a:t> </a:t>
            </a:r>
            <a:r>
              <a:rPr sz="2000" b="1" dirty="0">
                <a:latin typeface="Arial"/>
                <a:cs typeface="Arial"/>
              </a:rPr>
              <a:t>the</a:t>
            </a:r>
            <a:r>
              <a:rPr sz="2000" b="1" spc="75" dirty="0">
                <a:latin typeface="Arial"/>
                <a:cs typeface="Arial"/>
              </a:rPr>
              <a:t> </a:t>
            </a:r>
            <a:r>
              <a:rPr sz="2000" b="1" spc="-25" dirty="0">
                <a:latin typeface="Arial"/>
                <a:cs typeface="Arial"/>
              </a:rPr>
              <a:t>IA </a:t>
            </a:r>
            <a:r>
              <a:rPr sz="2000" b="1" dirty="0">
                <a:latin typeface="Arial"/>
                <a:cs typeface="Arial"/>
              </a:rPr>
              <a:t>development</a:t>
            </a:r>
            <a:r>
              <a:rPr sz="2000" b="1" spc="-180" dirty="0">
                <a:latin typeface="Arial"/>
                <a:cs typeface="Arial"/>
              </a:rPr>
              <a:t> </a:t>
            </a:r>
            <a:r>
              <a:rPr sz="2000" b="1" dirty="0">
                <a:latin typeface="Arial"/>
                <a:cs typeface="Arial"/>
              </a:rPr>
              <a:t>ensuring</a:t>
            </a:r>
            <a:r>
              <a:rPr sz="2000" b="1" spc="-125" dirty="0">
                <a:latin typeface="Arial"/>
                <a:cs typeface="Arial"/>
              </a:rPr>
              <a:t> </a:t>
            </a:r>
            <a:r>
              <a:rPr sz="2000" b="1" dirty="0">
                <a:latin typeface="Arial"/>
                <a:cs typeface="Arial"/>
              </a:rPr>
              <a:t>the</a:t>
            </a:r>
            <a:r>
              <a:rPr sz="2000" b="1" spc="15" dirty="0">
                <a:latin typeface="Arial"/>
                <a:cs typeface="Arial"/>
              </a:rPr>
              <a:t> </a:t>
            </a:r>
            <a:r>
              <a:rPr sz="2000" b="1" dirty="0">
                <a:latin typeface="Arial"/>
                <a:cs typeface="Arial"/>
              </a:rPr>
              <a:t>IA</a:t>
            </a:r>
            <a:r>
              <a:rPr sz="2000" b="1" spc="65" dirty="0">
                <a:latin typeface="Arial"/>
                <a:cs typeface="Arial"/>
              </a:rPr>
              <a:t> </a:t>
            </a:r>
            <a:r>
              <a:rPr sz="2000" b="1" spc="-10" dirty="0">
                <a:latin typeface="Arial"/>
                <a:cs typeface="Arial"/>
              </a:rPr>
              <a:t>meets </a:t>
            </a:r>
            <a:r>
              <a:rPr sz="2000" b="1" dirty="0">
                <a:latin typeface="Arial"/>
                <a:cs typeface="Arial"/>
              </a:rPr>
              <a:t>the</a:t>
            </a:r>
            <a:r>
              <a:rPr sz="2000" b="1" spc="-35" dirty="0">
                <a:latin typeface="Arial"/>
                <a:cs typeface="Arial"/>
              </a:rPr>
              <a:t> </a:t>
            </a:r>
            <a:r>
              <a:rPr sz="2000" b="1" dirty="0">
                <a:latin typeface="Arial"/>
                <a:cs typeface="Arial"/>
              </a:rPr>
              <a:t>intent</a:t>
            </a:r>
            <a:r>
              <a:rPr sz="2000" b="1" spc="-120" dirty="0">
                <a:latin typeface="Arial"/>
                <a:cs typeface="Arial"/>
              </a:rPr>
              <a:t> </a:t>
            </a:r>
            <a:r>
              <a:rPr sz="2000" b="1" dirty="0">
                <a:latin typeface="Arial"/>
                <a:cs typeface="Arial"/>
              </a:rPr>
              <a:t>of</a:t>
            </a:r>
            <a:r>
              <a:rPr sz="2000" b="1" spc="60" dirty="0">
                <a:latin typeface="Arial"/>
                <a:cs typeface="Arial"/>
              </a:rPr>
              <a:t> </a:t>
            </a:r>
            <a:r>
              <a:rPr sz="2000" b="1" dirty="0">
                <a:latin typeface="Arial"/>
                <a:cs typeface="Arial"/>
              </a:rPr>
              <a:t>the</a:t>
            </a:r>
            <a:r>
              <a:rPr sz="2000" b="1" spc="-35" dirty="0">
                <a:latin typeface="Arial"/>
                <a:cs typeface="Arial"/>
              </a:rPr>
              <a:t> </a:t>
            </a:r>
            <a:r>
              <a:rPr sz="2000" b="1" spc="-10" dirty="0">
                <a:latin typeface="Arial"/>
                <a:cs typeface="Arial"/>
              </a:rPr>
              <a:t>Contract</a:t>
            </a:r>
            <a:endParaRPr sz="2000">
              <a:latin typeface="Arial"/>
              <a:cs typeface="Arial"/>
            </a:endParaRPr>
          </a:p>
        </p:txBody>
      </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618823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85725" y="0"/>
            <a:ext cx="12001500" cy="6800850"/>
            <a:chOff x="85725" y="0"/>
            <a:chExt cx="12001500" cy="6800850"/>
          </a:xfrm>
        </p:grpSpPr>
        <p:pic>
          <p:nvPicPr>
            <p:cNvPr id="4" name="object 4"/>
            <p:cNvPicPr/>
            <p:nvPr/>
          </p:nvPicPr>
          <p:blipFill>
            <a:blip r:embed="rId2" cstate="print"/>
            <a:stretch>
              <a:fillRect/>
            </a:stretch>
          </p:blipFill>
          <p:spPr>
            <a:xfrm>
              <a:off x="5095614" y="6610350"/>
              <a:ext cx="1996050" cy="190500"/>
            </a:xfrm>
            <a:prstGeom prst="rect">
              <a:avLst/>
            </a:prstGeom>
          </p:spPr>
        </p:pic>
        <p:pic>
          <p:nvPicPr>
            <p:cNvPr id="5" name="object 5"/>
            <p:cNvPicPr/>
            <p:nvPr/>
          </p:nvPicPr>
          <p:blipFill>
            <a:blip r:embed="rId3" cstate="print"/>
            <a:stretch>
              <a:fillRect/>
            </a:stretch>
          </p:blipFill>
          <p:spPr>
            <a:xfrm>
              <a:off x="10534650" y="0"/>
              <a:ext cx="1552575" cy="1428750"/>
            </a:xfrm>
            <a:prstGeom prst="rect">
              <a:avLst/>
            </a:prstGeom>
          </p:spPr>
        </p:pic>
        <p:pic>
          <p:nvPicPr>
            <p:cNvPr id="6" name="object 6"/>
            <p:cNvPicPr/>
            <p:nvPr/>
          </p:nvPicPr>
          <p:blipFill>
            <a:blip r:embed="rId4" cstate="print"/>
            <a:stretch>
              <a:fillRect/>
            </a:stretch>
          </p:blipFill>
          <p:spPr>
            <a:xfrm>
              <a:off x="10810875" y="152400"/>
              <a:ext cx="952500" cy="952500"/>
            </a:xfrm>
            <a:prstGeom prst="rect">
              <a:avLst/>
            </a:prstGeom>
          </p:spPr>
        </p:pic>
        <p:pic>
          <p:nvPicPr>
            <p:cNvPr id="7" name="object 7"/>
            <p:cNvPicPr/>
            <p:nvPr/>
          </p:nvPicPr>
          <p:blipFill>
            <a:blip r:embed="rId5" cstate="print"/>
            <a:stretch>
              <a:fillRect/>
            </a:stretch>
          </p:blipFill>
          <p:spPr>
            <a:xfrm>
              <a:off x="85725" y="0"/>
              <a:ext cx="1581150" cy="1438275"/>
            </a:xfrm>
            <a:prstGeom prst="rect">
              <a:avLst/>
            </a:prstGeom>
          </p:spPr>
        </p:pic>
        <p:pic>
          <p:nvPicPr>
            <p:cNvPr id="8" name="object 8"/>
            <p:cNvPicPr/>
            <p:nvPr/>
          </p:nvPicPr>
          <p:blipFill>
            <a:blip r:embed="rId6" cstate="print"/>
            <a:stretch>
              <a:fillRect/>
            </a:stretch>
          </p:blipFill>
          <p:spPr>
            <a:xfrm>
              <a:off x="361950" y="152400"/>
              <a:ext cx="981075" cy="962025"/>
            </a:xfrm>
            <a:prstGeom prst="rect">
              <a:avLst/>
            </a:prstGeom>
          </p:spPr>
        </p:pic>
        <p:pic>
          <p:nvPicPr>
            <p:cNvPr id="9" name="object 9"/>
            <p:cNvPicPr/>
            <p:nvPr/>
          </p:nvPicPr>
          <p:blipFill>
            <a:blip r:embed="rId7" cstate="print"/>
            <a:stretch>
              <a:fillRect/>
            </a:stretch>
          </p:blipFill>
          <p:spPr>
            <a:xfrm>
              <a:off x="5170953" y="168892"/>
              <a:ext cx="721317" cy="394082"/>
            </a:xfrm>
            <a:prstGeom prst="rect">
              <a:avLst/>
            </a:prstGeom>
          </p:spPr>
        </p:pic>
        <p:pic>
          <p:nvPicPr>
            <p:cNvPr id="10" name="object 10"/>
            <p:cNvPicPr/>
            <p:nvPr/>
          </p:nvPicPr>
          <p:blipFill>
            <a:blip r:embed="rId8" cstate="print"/>
            <a:stretch>
              <a:fillRect/>
            </a:stretch>
          </p:blipFill>
          <p:spPr>
            <a:xfrm>
              <a:off x="5562600" y="0"/>
              <a:ext cx="795337" cy="947674"/>
            </a:xfrm>
            <a:prstGeom prst="rect">
              <a:avLst/>
            </a:prstGeom>
          </p:spPr>
        </p:pic>
        <p:pic>
          <p:nvPicPr>
            <p:cNvPr id="11" name="object 11"/>
            <p:cNvPicPr/>
            <p:nvPr/>
          </p:nvPicPr>
          <p:blipFill>
            <a:blip r:embed="rId9" cstate="print"/>
            <a:stretch>
              <a:fillRect/>
            </a:stretch>
          </p:blipFill>
          <p:spPr>
            <a:xfrm>
              <a:off x="5715000" y="0"/>
              <a:ext cx="1719326" cy="947674"/>
            </a:xfrm>
            <a:prstGeom prst="rect">
              <a:avLst/>
            </a:prstGeom>
          </p:spPr>
        </p:pic>
        <p:pic>
          <p:nvPicPr>
            <p:cNvPr id="12" name="object 12"/>
            <p:cNvPicPr/>
            <p:nvPr/>
          </p:nvPicPr>
          <p:blipFill>
            <a:blip r:embed="rId10" cstate="print"/>
            <a:stretch>
              <a:fillRect/>
            </a:stretch>
          </p:blipFill>
          <p:spPr>
            <a:xfrm>
              <a:off x="2762250" y="438086"/>
              <a:ext cx="2005076" cy="1052512"/>
            </a:xfrm>
            <a:prstGeom prst="rect">
              <a:avLst/>
            </a:prstGeom>
          </p:spPr>
        </p:pic>
        <p:pic>
          <p:nvPicPr>
            <p:cNvPr id="13" name="object 13"/>
            <p:cNvPicPr/>
            <p:nvPr/>
          </p:nvPicPr>
          <p:blipFill>
            <a:blip r:embed="rId11" cstate="print"/>
            <a:stretch>
              <a:fillRect/>
            </a:stretch>
          </p:blipFill>
          <p:spPr>
            <a:xfrm>
              <a:off x="4124325" y="438086"/>
              <a:ext cx="795337" cy="1052512"/>
            </a:xfrm>
            <a:prstGeom prst="rect">
              <a:avLst/>
            </a:prstGeom>
          </p:spPr>
        </p:pic>
        <p:pic>
          <p:nvPicPr>
            <p:cNvPr id="14" name="object 14"/>
            <p:cNvPicPr/>
            <p:nvPr/>
          </p:nvPicPr>
          <p:blipFill>
            <a:blip r:embed="rId12" cstate="print"/>
            <a:stretch>
              <a:fillRect/>
            </a:stretch>
          </p:blipFill>
          <p:spPr>
            <a:xfrm>
              <a:off x="4276725" y="438086"/>
              <a:ext cx="5100701" cy="1052512"/>
            </a:xfrm>
            <a:prstGeom prst="rect">
              <a:avLst/>
            </a:prstGeom>
          </p:spPr>
        </p:pic>
      </p:grpSp>
      <p:sp>
        <p:nvSpPr>
          <p:cNvPr id="15" name="object 15"/>
          <p:cNvSpPr txBox="1">
            <a:spLocks noGrp="1"/>
          </p:cNvSpPr>
          <p:nvPr>
            <p:ph type="title"/>
          </p:nvPr>
        </p:nvSpPr>
        <p:spPr>
          <a:xfrm>
            <a:off x="3056635" y="37465"/>
            <a:ext cx="5995035" cy="1118870"/>
          </a:xfrm>
          <a:prstGeom prst="rect">
            <a:avLst/>
          </a:prstGeom>
        </p:spPr>
        <p:txBody>
          <a:bodyPr vert="horz" wrap="square" lIns="0" tIns="13335" rIns="0" bIns="0" rtlCol="0">
            <a:spAutoFit/>
          </a:bodyPr>
          <a:lstStyle/>
          <a:p>
            <a:pPr marL="3810" algn="ctr">
              <a:lnSpc>
                <a:spcPts val="4300"/>
              </a:lnSpc>
              <a:spcBef>
                <a:spcPts val="105"/>
              </a:spcBef>
            </a:pPr>
            <a:r>
              <a:rPr spc="-20" dirty="0"/>
              <a:t>OO-</a:t>
            </a:r>
            <a:r>
              <a:rPr spc="-25" dirty="0"/>
              <a:t>ALC</a:t>
            </a:r>
          </a:p>
          <a:p>
            <a:pPr algn="ctr">
              <a:lnSpc>
                <a:spcPts val="4300"/>
              </a:lnSpc>
            </a:pPr>
            <a:r>
              <a:rPr spc="-20" dirty="0"/>
              <a:t>Public-</a:t>
            </a:r>
            <a:r>
              <a:rPr dirty="0"/>
              <a:t>Private</a:t>
            </a:r>
            <a:r>
              <a:rPr spc="45" dirty="0"/>
              <a:t> </a:t>
            </a:r>
            <a:r>
              <a:rPr spc="-10" dirty="0"/>
              <a:t>Partnerships</a:t>
            </a:r>
          </a:p>
        </p:txBody>
      </p:sp>
      <p:grpSp>
        <p:nvGrpSpPr>
          <p:cNvPr id="16" name="object 16"/>
          <p:cNvGrpSpPr/>
          <p:nvPr/>
        </p:nvGrpSpPr>
        <p:grpSpPr>
          <a:xfrm>
            <a:off x="9525" y="1162050"/>
            <a:ext cx="12182475" cy="5544185"/>
            <a:chOff x="9525" y="1162050"/>
            <a:chExt cx="12182475" cy="5544185"/>
          </a:xfrm>
        </p:grpSpPr>
        <p:pic>
          <p:nvPicPr>
            <p:cNvPr id="17" name="object 17"/>
            <p:cNvPicPr/>
            <p:nvPr/>
          </p:nvPicPr>
          <p:blipFill>
            <a:blip r:embed="rId13" cstate="print"/>
            <a:stretch>
              <a:fillRect/>
            </a:stretch>
          </p:blipFill>
          <p:spPr>
            <a:xfrm>
              <a:off x="4695825" y="5124500"/>
              <a:ext cx="3419475" cy="1581150"/>
            </a:xfrm>
            <a:prstGeom prst="rect">
              <a:avLst/>
            </a:prstGeom>
          </p:spPr>
        </p:pic>
        <p:pic>
          <p:nvPicPr>
            <p:cNvPr id="18" name="object 18"/>
            <p:cNvPicPr/>
            <p:nvPr/>
          </p:nvPicPr>
          <p:blipFill>
            <a:blip r:embed="rId14" cstate="print"/>
            <a:stretch>
              <a:fillRect/>
            </a:stretch>
          </p:blipFill>
          <p:spPr>
            <a:xfrm>
              <a:off x="4905375" y="5334000"/>
              <a:ext cx="2819400" cy="981075"/>
            </a:xfrm>
            <a:prstGeom prst="rect">
              <a:avLst/>
            </a:prstGeom>
          </p:spPr>
        </p:pic>
        <p:pic>
          <p:nvPicPr>
            <p:cNvPr id="19" name="object 19"/>
            <p:cNvPicPr/>
            <p:nvPr/>
          </p:nvPicPr>
          <p:blipFill>
            <a:blip r:embed="rId15" cstate="print"/>
            <a:stretch>
              <a:fillRect/>
            </a:stretch>
          </p:blipFill>
          <p:spPr>
            <a:xfrm>
              <a:off x="123374" y="4132783"/>
              <a:ext cx="3067839" cy="1183359"/>
            </a:xfrm>
            <a:prstGeom prst="rect">
              <a:avLst/>
            </a:prstGeom>
          </p:spPr>
        </p:pic>
        <p:pic>
          <p:nvPicPr>
            <p:cNvPr id="20" name="object 20"/>
            <p:cNvPicPr/>
            <p:nvPr/>
          </p:nvPicPr>
          <p:blipFill>
            <a:blip r:embed="rId16" cstate="print"/>
            <a:stretch>
              <a:fillRect/>
            </a:stretch>
          </p:blipFill>
          <p:spPr>
            <a:xfrm>
              <a:off x="257175" y="4267200"/>
              <a:ext cx="2600325" cy="733425"/>
            </a:xfrm>
            <a:prstGeom prst="rect">
              <a:avLst/>
            </a:prstGeom>
          </p:spPr>
        </p:pic>
        <p:pic>
          <p:nvPicPr>
            <p:cNvPr id="21" name="object 21"/>
            <p:cNvPicPr/>
            <p:nvPr/>
          </p:nvPicPr>
          <p:blipFill>
            <a:blip r:embed="rId17" cstate="print"/>
            <a:stretch>
              <a:fillRect/>
            </a:stretch>
          </p:blipFill>
          <p:spPr>
            <a:xfrm>
              <a:off x="257175" y="4838750"/>
              <a:ext cx="4038600" cy="1866900"/>
            </a:xfrm>
            <a:prstGeom prst="rect">
              <a:avLst/>
            </a:prstGeom>
          </p:spPr>
        </p:pic>
        <p:pic>
          <p:nvPicPr>
            <p:cNvPr id="22" name="object 22"/>
            <p:cNvPicPr/>
            <p:nvPr/>
          </p:nvPicPr>
          <p:blipFill>
            <a:blip r:embed="rId18" cstate="print"/>
            <a:stretch>
              <a:fillRect/>
            </a:stretch>
          </p:blipFill>
          <p:spPr>
            <a:xfrm>
              <a:off x="466725" y="5048250"/>
              <a:ext cx="3438525" cy="1266825"/>
            </a:xfrm>
            <a:prstGeom prst="rect">
              <a:avLst/>
            </a:prstGeom>
          </p:spPr>
        </p:pic>
        <p:pic>
          <p:nvPicPr>
            <p:cNvPr id="23" name="object 23"/>
            <p:cNvPicPr/>
            <p:nvPr/>
          </p:nvPicPr>
          <p:blipFill>
            <a:blip r:embed="rId19" cstate="print"/>
            <a:stretch>
              <a:fillRect/>
            </a:stretch>
          </p:blipFill>
          <p:spPr>
            <a:xfrm>
              <a:off x="10286693" y="4170623"/>
              <a:ext cx="1629491" cy="1392715"/>
            </a:xfrm>
            <a:prstGeom prst="rect">
              <a:avLst/>
            </a:prstGeom>
          </p:spPr>
        </p:pic>
        <p:pic>
          <p:nvPicPr>
            <p:cNvPr id="24" name="object 24"/>
            <p:cNvPicPr/>
            <p:nvPr/>
          </p:nvPicPr>
          <p:blipFill>
            <a:blip r:embed="rId20" cstate="print"/>
            <a:stretch>
              <a:fillRect/>
            </a:stretch>
          </p:blipFill>
          <p:spPr>
            <a:xfrm>
              <a:off x="10439400" y="4267200"/>
              <a:ext cx="1162050" cy="962025"/>
            </a:xfrm>
            <a:prstGeom prst="rect">
              <a:avLst/>
            </a:prstGeom>
          </p:spPr>
        </p:pic>
        <p:pic>
          <p:nvPicPr>
            <p:cNvPr id="25" name="object 25"/>
            <p:cNvPicPr/>
            <p:nvPr/>
          </p:nvPicPr>
          <p:blipFill>
            <a:blip r:embed="rId21" cstate="print"/>
            <a:stretch>
              <a:fillRect/>
            </a:stretch>
          </p:blipFill>
          <p:spPr>
            <a:xfrm>
              <a:off x="5714866" y="3075869"/>
              <a:ext cx="2600724" cy="1429925"/>
            </a:xfrm>
            <a:prstGeom prst="rect">
              <a:avLst/>
            </a:prstGeom>
          </p:spPr>
        </p:pic>
        <p:pic>
          <p:nvPicPr>
            <p:cNvPr id="26" name="object 26"/>
            <p:cNvPicPr/>
            <p:nvPr/>
          </p:nvPicPr>
          <p:blipFill>
            <a:blip r:embed="rId22" cstate="print"/>
            <a:stretch>
              <a:fillRect/>
            </a:stretch>
          </p:blipFill>
          <p:spPr>
            <a:xfrm>
              <a:off x="5886450" y="3228975"/>
              <a:ext cx="2114550" cy="923925"/>
            </a:xfrm>
            <a:prstGeom prst="rect">
              <a:avLst/>
            </a:prstGeom>
          </p:spPr>
        </p:pic>
        <p:pic>
          <p:nvPicPr>
            <p:cNvPr id="27" name="object 27"/>
            <p:cNvPicPr/>
            <p:nvPr/>
          </p:nvPicPr>
          <p:blipFill>
            <a:blip r:embed="rId23" cstate="print"/>
            <a:stretch>
              <a:fillRect/>
            </a:stretch>
          </p:blipFill>
          <p:spPr>
            <a:xfrm>
              <a:off x="7981950" y="3305225"/>
              <a:ext cx="4210050" cy="1181176"/>
            </a:xfrm>
            <a:prstGeom prst="rect">
              <a:avLst/>
            </a:prstGeom>
          </p:spPr>
        </p:pic>
        <p:pic>
          <p:nvPicPr>
            <p:cNvPr id="28" name="object 28"/>
            <p:cNvPicPr/>
            <p:nvPr/>
          </p:nvPicPr>
          <p:blipFill>
            <a:blip r:embed="rId24" cstate="print"/>
            <a:stretch>
              <a:fillRect/>
            </a:stretch>
          </p:blipFill>
          <p:spPr>
            <a:xfrm>
              <a:off x="8191500" y="3514725"/>
              <a:ext cx="3619500" cy="581025"/>
            </a:xfrm>
            <a:prstGeom prst="rect">
              <a:avLst/>
            </a:prstGeom>
          </p:spPr>
        </p:pic>
        <p:pic>
          <p:nvPicPr>
            <p:cNvPr id="29" name="object 29"/>
            <p:cNvPicPr/>
            <p:nvPr/>
          </p:nvPicPr>
          <p:blipFill>
            <a:blip r:embed="rId25" cstate="print"/>
            <a:stretch>
              <a:fillRect/>
            </a:stretch>
          </p:blipFill>
          <p:spPr>
            <a:xfrm>
              <a:off x="7210425" y="4238625"/>
              <a:ext cx="2295525" cy="1276477"/>
            </a:xfrm>
            <a:prstGeom prst="rect">
              <a:avLst/>
            </a:prstGeom>
          </p:spPr>
        </p:pic>
        <p:pic>
          <p:nvPicPr>
            <p:cNvPr id="30" name="object 30"/>
            <p:cNvPicPr/>
            <p:nvPr/>
          </p:nvPicPr>
          <p:blipFill>
            <a:blip r:embed="rId26" cstate="print"/>
            <a:stretch>
              <a:fillRect/>
            </a:stretch>
          </p:blipFill>
          <p:spPr>
            <a:xfrm>
              <a:off x="7419975" y="4448175"/>
              <a:ext cx="1695450" cy="676275"/>
            </a:xfrm>
            <a:prstGeom prst="rect">
              <a:avLst/>
            </a:prstGeom>
          </p:spPr>
        </p:pic>
        <p:pic>
          <p:nvPicPr>
            <p:cNvPr id="31" name="object 31"/>
            <p:cNvPicPr/>
            <p:nvPr/>
          </p:nvPicPr>
          <p:blipFill>
            <a:blip r:embed="rId27" cstate="print"/>
            <a:stretch>
              <a:fillRect/>
            </a:stretch>
          </p:blipFill>
          <p:spPr>
            <a:xfrm>
              <a:off x="561852" y="2218347"/>
              <a:ext cx="2886319" cy="935570"/>
            </a:xfrm>
            <a:prstGeom prst="rect">
              <a:avLst/>
            </a:prstGeom>
          </p:spPr>
        </p:pic>
        <p:pic>
          <p:nvPicPr>
            <p:cNvPr id="32" name="object 32"/>
            <p:cNvPicPr/>
            <p:nvPr/>
          </p:nvPicPr>
          <p:blipFill>
            <a:blip r:embed="rId28" cstate="print"/>
            <a:stretch>
              <a:fillRect/>
            </a:stretch>
          </p:blipFill>
          <p:spPr>
            <a:xfrm>
              <a:off x="733425" y="2371725"/>
              <a:ext cx="2362200" cy="447675"/>
            </a:xfrm>
            <a:prstGeom prst="rect">
              <a:avLst/>
            </a:prstGeom>
          </p:spPr>
        </p:pic>
        <p:pic>
          <p:nvPicPr>
            <p:cNvPr id="33" name="object 33"/>
            <p:cNvPicPr/>
            <p:nvPr/>
          </p:nvPicPr>
          <p:blipFill>
            <a:blip r:embed="rId29" cstate="print"/>
            <a:stretch>
              <a:fillRect/>
            </a:stretch>
          </p:blipFill>
          <p:spPr>
            <a:xfrm>
              <a:off x="66675" y="1162050"/>
              <a:ext cx="3724275" cy="1352677"/>
            </a:xfrm>
            <a:prstGeom prst="rect">
              <a:avLst/>
            </a:prstGeom>
          </p:spPr>
        </p:pic>
        <p:pic>
          <p:nvPicPr>
            <p:cNvPr id="34" name="object 34"/>
            <p:cNvPicPr/>
            <p:nvPr/>
          </p:nvPicPr>
          <p:blipFill>
            <a:blip r:embed="rId30" cstate="print"/>
            <a:stretch>
              <a:fillRect/>
            </a:stretch>
          </p:blipFill>
          <p:spPr>
            <a:xfrm>
              <a:off x="276225" y="1371600"/>
              <a:ext cx="3124200" cy="752475"/>
            </a:xfrm>
            <a:prstGeom prst="rect">
              <a:avLst/>
            </a:prstGeom>
          </p:spPr>
        </p:pic>
        <p:pic>
          <p:nvPicPr>
            <p:cNvPr id="35" name="object 35"/>
            <p:cNvPicPr/>
            <p:nvPr/>
          </p:nvPicPr>
          <p:blipFill>
            <a:blip r:embed="rId31" cstate="print"/>
            <a:stretch>
              <a:fillRect/>
            </a:stretch>
          </p:blipFill>
          <p:spPr>
            <a:xfrm>
              <a:off x="8553450" y="1238250"/>
              <a:ext cx="3638550" cy="1419225"/>
            </a:xfrm>
            <a:prstGeom prst="rect">
              <a:avLst/>
            </a:prstGeom>
          </p:spPr>
        </p:pic>
        <p:pic>
          <p:nvPicPr>
            <p:cNvPr id="36" name="object 36"/>
            <p:cNvPicPr/>
            <p:nvPr/>
          </p:nvPicPr>
          <p:blipFill>
            <a:blip r:embed="rId32" cstate="print"/>
            <a:stretch>
              <a:fillRect/>
            </a:stretch>
          </p:blipFill>
          <p:spPr>
            <a:xfrm>
              <a:off x="8763000" y="1447800"/>
              <a:ext cx="3181350" cy="819150"/>
            </a:xfrm>
            <a:prstGeom prst="rect">
              <a:avLst/>
            </a:prstGeom>
          </p:spPr>
        </p:pic>
        <p:pic>
          <p:nvPicPr>
            <p:cNvPr id="37" name="object 37"/>
            <p:cNvPicPr/>
            <p:nvPr/>
          </p:nvPicPr>
          <p:blipFill>
            <a:blip r:embed="rId33" cstate="print"/>
            <a:stretch>
              <a:fillRect/>
            </a:stretch>
          </p:blipFill>
          <p:spPr>
            <a:xfrm>
              <a:off x="8620125" y="2276475"/>
              <a:ext cx="3571875" cy="1543050"/>
            </a:xfrm>
            <a:prstGeom prst="rect">
              <a:avLst/>
            </a:prstGeom>
          </p:spPr>
        </p:pic>
        <p:pic>
          <p:nvPicPr>
            <p:cNvPr id="38" name="object 38"/>
            <p:cNvPicPr/>
            <p:nvPr/>
          </p:nvPicPr>
          <p:blipFill>
            <a:blip r:embed="rId34" cstate="print"/>
            <a:stretch>
              <a:fillRect/>
            </a:stretch>
          </p:blipFill>
          <p:spPr>
            <a:xfrm>
              <a:off x="8829675" y="2486025"/>
              <a:ext cx="3143250" cy="942975"/>
            </a:xfrm>
            <a:prstGeom prst="rect">
              <a:avLst/>
            </a:prstGeom>
          </p:spPr>
        </p:pic>
        <p:pic>
          <p:nvPicPr>
            <p:cNvPr id="39" name="object 39"/>
            <p:cNvPicPr/>
            <p:nvPr/>
          </p:nvPicPr>
          <p:blipFill>
            <a:blip r:embed="rId35" cstate="print"/>
            <a:stretch>
              <a:fillRect/>
            </a:stretch>
          </p:blipFill>
          <p:spPr>
            <a:xfrm>
              <a:off x="8029575" y="5200650"/>
              <a:ext cx="4143375" cy="1438275"/>
            </a:xfrm>
            <a:prstGeom prst="rect">
              <a:avLst/>
            </a:prstGeom>
          </p:spPr>
        </p:pic>
        <p:pic>
          <p:nvPicPr>
            <p:cNvPr id="40" name="object 40"/>
            <p:cNvPicPr/>
            <p:nvPr/>
          </p:nvPicPr>
          <p:blipFill>
            <a:blip r:embed="rId36" cstate="print"/>
            <a:stretch>
              <a:fillRect/>
            </a:stretch>
          </p:blipFill>
          <p:spPr>
            <a:xfrm>
              <a:off x="8239125" y="5410200"/>
              <a:ext cx="3543300" cy="838200"/>
            </a:xfrm>
            <a:prstGeom prst="rect">
              <a:avLst/>
            </a:prstGeom>
          </p:spPr>
        </p:pic>
        <p:pic>
          <p:nvPicPr>
            <p:cNvPr id="41" name="object 41"/>
            <p:cNvPicPr/>
            <p:nvPr/>
          </p:nvPicPr>
          <p:blipFill>
            <a:blip r:embed="rId37" cstate="print"/>
            <a:stretch>
              <a:fillRect/>
            </a:stretch>
          </p:blipFill>
          <p:spPr>
            <a:xfrm>
              <a:off x="2914650" y="3381375"/>
              <a:ext cx="3105150" cy="1295527"/>
            </a:xfrm>
            <a:prstGeom prst="rect">
              <a:avLst/>
            </a:prstGeom>
          </p:spPr>
        </p:pic>
        <p:pic>
          <p:nvPicPr>
            <p:cNvPr id="42" name="object 42"/>
            <p:cNvPicPr/>
            <p:nvPr/>
          </p:nvPicPr>
          <p:blipFill>
            <a:blip r:embed="rId38" cstate="print"/>
            <a:stretch>
              <a:fillRect/>
            </a:stretch>
          </p:blipFill>
          <p:spPr>
            <a:xfrm>
              <a:off x="3124200" y="3590925"/>
              <a:ext cx="2505075" cy="695325"/>
            </a:xfrm>
            <a:prstGeom prst="rect">
              <a:avLst/>
            </a:prstGeom>
          </p:spPr>
        </p:pic>
        <p:pic>
          <p:nvPicPr>
            <p:cNvPr id="43" name="object 43"/>
            <p:cNvPicPr/>
            <p:nvPr/>
          </p:nvPicPr>
          <p:blipFill>
            <a:blip r:embed="rId39" cstate="print"/>
            <a:stretch>
              <a:fillRect/>
            </a:stretch>
          </p:blipFill>
          <p:spPr>
            <a:xfrm>
              <a:off x="9525" y="3038475"/>
              <a:ext cx="3238500" cy="1152525"/>
            </a:xfrm>
            <a:prstGeom prst="rect">
              <a:avLst/>
            </a:prstGeom>
          </p:spPr>
        </p:pic>
        <p:pic>
          <p:nvPicPr>
            <p:cNvPr id="44" name="object 44"/>
            <p:cNvPicPr/>
            <p:nvPr/>
          </p:nvPicPr>
          <p:blipFill>
            <a:blip r:embed="rId40" cstate="print"/>
            <a:stretch>
              <a:fillRect/>
            </a:stretch>
          </p:blipFill>
          <p:spPr>
            <a:xfrm>
              <a:off x="219075" y="3248025"/>
              <a:ext cx="2638425" cy="552450"/>
            </a:xfrm>
            <a:prstGeom prst="rect">
              <a:avLst/>
            </a:prstGeom>
          </p:spPr>
        </p:pic>
        <p:pic>
          <p:nvPicPr>
            <p:cNvPr id="45" name="object 45"/>
            <p:cNvPicPr/>
            <p:nvPr/>
          </p:nvPicPr>
          <p:blipFill>
            <a:blip r:embed="rId41" cstate="print"/>
            <a:stretch>
              <a:fillRect/>
            </a:stretch>
          </p:blipFill>
          <p:spPr>
            <a:xfrm>
              <a:off x="4029075" y="4467225"/>
              <a:ext cx="3152775" cy="1133475"/>
            </a:xfrm>
            <a:prstGeom prst="rect">
              <a:avLst/>
            </a:prstGeom>
          </p:spPr>
        </p:pic>
        <p:pic>
          <p:nvPicPr>
            <p:cNvPr id="46" name="object 46"/>
            <p:cNvPicPr/>
            <p:nvPr/>
          </p:nvPicPr>
          <p:blipFill>
            <a:blip r:embed="rId42" cstate="print"/>
            <a:stretch>
              <a:fillRect/>
            </a:stretch>
          </p:blipFill>
          <p:spPr>
            <a:xfrm>
              <a:off x="4238625" y="4676775"/>
              <a:ext cx="2552700" cy="533400"/>
            </a:xfrm>
            <a:prstGeom prst="rect">
              <a:avLst/>
            </a:prstGeom>
          </p:spPr>
        </p:pic>
        <p:pic>
          <p:nvPicPr>
            <p:cNvPr id="47" name="object 47"/>
            <p:cNvPicPr/>
            <p:nvPr/>
          </p:nvPicPr>
          <p:blipFill>
            <a:blip r:embed="rId43" cstate="print"/>
            <a:stretch>
              <a:fillRect/>
            </a:stretch>
          </p:blipFill>
          <p:spPr>
            <a:xfrm>
              <a:off x="3600450" y="1419097"/>
              <a:ext cx="5043551" cy="1662176"/>
            </a:xfrm>
            <a:prstGeom prst="rect">
              <a:avLst/>
            </a:prstGeom>
          </p:spPr>
        </p:pic>
      </p:grpSp>
      <p:sp>
        <p:nvSpPr>
          <p:cNvPr id="48" name="object 48"/>
          <p:cNvSpPr txBox="1"/>
          <p:nvPr/>
        </p:nvSpPr>
        <p:spPr>
          <a:xfrm>
            <a:off x="3719195" y="1497266"/>
            <a:ext cx="4170679" cy="1506220"/>
          </a:xfrm>
          <a:prstGeom prst="rect">
            <a:avLst/>
          </a:prstGeom>
        </p:spPr>
        <p:txBody>
          <a:bodyPr vert="horz" wrap="square" lIns="0" tIns="10160" rIns="0" bIns="0" rtlCol="0">
            <a:spAutoFit/>
          </a:bodyPr>
          <a:lstStyle/>
          <a:p>
            <a:pPr marL="12700" marR="5080" lvl="0" indent="1067435" defTabSz="914400" eaLnBrk="1" fontAlgn="auto" latinLnBrk="0" hangingPunct="1">
              <a:lnSpc>
                <a:spcPct val="102200"/>
              </a:lnSpc>
              <a:spcBef>
                <a:spcPts val="80"/>
              </a:spcBef>
              <a:spcAft>
                <a:spcPts val="0"/>
              </a:spcAft>
              <a:buClrTx/>
              <a:buSzTx/>
              <a:buFontTx/>
              <a:buNone/>
              <a:tabLst/>
              <a:defRPr/>
            </a:pPr>
            <a:r>
              <a:rPr kumimoji="0" sz="1700" b="1" i="0" u="none" strike="noStrike" kern="0" cap="none" spc="0" normalizeH="0" baseline="0" noProof="0" dirty="0">
                <a:ln>
                  <a:noFill/>
                </a:ln>
                <a:solidFill>
                  <a:sysClr val="windowText" lastClr="000000"/>
                </a:solidFill>
                <a:effectLst/>
                <a:uLnTx/>
                <a:uFillTx/>
                <a:latin typeface="Verdana"/>
                <a:cs typeface="Verdana"/>
              </a:rPr>
              <a:t>Partnership</a:t>
            </a:r>
            <a:r>
              <a:rPr kumimoji="0" sz="1700" b="1" i="0" u="none" strike="noStrike" kern="0" cap="none" spc="-90" normalizeH="0" baseline="0" noProof="0" dirty="0">
                <a:ln>
                  <a:noFill/>
                </a:ln>
                <a:solidFill>
                  <a:sysClr val="windowText" lastClr="000000"/>
                </a:solidFill>
                <a:effectLst/>
                <a:uLnTx/>
                <a:uFillTx/>
                <a:latin typeface="Verdana"/>
                <a:cs typeface="Verdana"/>
              </a:rPr>
              <a:t> </a:t>
            </a:r>
            <a:r>
              <a:rPr kumimoji="0" sz="1700" b="1" i="0" u="none" strike="noStrike" kern="0" cap="none" spc="-10" normalizeH="0" baseline="0" noProof="0" dirty="0">
                <a:ln>
                  <a:noFill/>
                </a:ln>
                <a:solidFill>
                  <a:sysClr val="windowText" lastClr="000000"/>
                </a:solidFill>
                <a:effectLst/>
                <a:uLnTx/>
                <a:uFillTx/>
                <a:latin typeface="Verdana"/>
                <a:cs typeface="Verdana"/>
              </a:rPr>
              <a:t>Summary </a:t>
            </a:r>
            <a:r>
              <a:rPr kumimoji="0" sz="1550" b="0" i="0" u="none" strike="noStrike" kern="0" cap="none" spc="0" normalizeH="0" baseline="0" noProof="0" dirty="0">
                <a:ln>
                  <a:noFill/>
                </a:ln>
                <a:solidFill>
                  <a:sysClr val="windowText" lastClr="000000"/>
                </a:solidFill>
                <a:effectLst/>
                <a:uLnTx/>
                <a:uFillTx/>
                <a:latin typeface="Verdana"/>
                <a:cs typeface="Verdana"/>
              </a:rPr>
              <a:t>FY21</a:t>
            </a:r>
            <a:r>
              <a:rPr kumimoji="0" sz="1550" b="0" i="0" u="none" strike="noStrike" kern="0" cap="none" spc="114"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Earned</a:t>
            </a:r>
            <a:r>
              <a:rPr kumimoji="0" sz="1550" b="0" i="0" u="none" strike="noStrike" kern="0" cap="none" spc="60"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Hours:</a:t>
            </a:r>
            <a:r>
              <a:rPr kumimoji="0" sz="1550" b="0" i="0" u="none" strike="noStrike" kern="0" cap="none" spc="105"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843k</a:t>
            </a:r>
            <a:r>
              <a:rPr kumimoji="0" sz="1550" b="0" i="0" u="none" strike="noStrike" kern="0" cap="none" spc="185"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(10%</a:t>
            </a:r>
            <a:r>
              <a:rPr kumimoji="0" sz="1550" b="0" i="0" u="none" strike="noStrike" kern="0" cap="none" spc="100"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of</a:t>
            </a:r>
            <a:r>
              <a:rPr kumimoji="0" sz="1550" b="0" i="0" u="none" strike="noStrike" kern="0" cap="none" spc="35" normalizeH="0" baseline="0" noProof="0" dirty="0">
                <a:ln>
                  <a:noFill/>
                </a:ln>
                <a:solidFill>
                  <a:sysClr val="windowText" lastClr="000000"/>
                </a:solidFill>
                <a:effectLst/>
                <a:uLnTx/>
                <a:uFillTx/>
                <a:latin typeface="Verdana"/>
                <a:cs typeface="Verdana"/>
              </a:rPr>
              <a:t> </a:t>
            </a:r>
            <a:r>
              <a:rPr kumimoji="0" sz="1550" b="0" i="0" u="none" strike="noStrike" kern="0" cap="none" spc="-10" normalizeH="0" baseline="0" noProof="0" dirty="0">
                <a:ln>
                  <a:noFill/>
                </a:ln>
                <a:solidFill>
                  <a:sysClr val="windowText" lastClr="000000"/>
                </a:solidFill>
                <a:effectLst/>
                <a:uLnTx/>
                <a:uFillTx/>
                <a:latin typeface="Verdana"/>
                <a:cs typeface="Verdana"/>
              </a:rPr>
              <a:t>total) </a:t>
            </a:r>
            <a:r>
              <a:rPr kumimoji="0" sz="1550" b="0" i="0" u="none" strike="noStrike" kern="0" cap="none" spc="0" normalizeH="0" baseline="0" noProof="0" dirty="0">
                <a:ln>
                  <a:noFill/>
                </a:ln>
                <a:solidFill>
                  <a:sysClr val="windowText" lastClr="000000"/>
                </a:solidFill>
                <a:effectLst/>
                <a:uLnTx/>
                <a:uFillTx/>
                <a:latin typeface="Verdana"/>
                <a:cs typeface="Verdana"/>
              </a:rPr>
              <a:t>FY21</a:t>
            </a:r>
            <a:r>
              <a:rPr kumimoji="0" sz="1550" b="0" i="0" u="none" strike="noStrike" kern="0" cap="none" spc="110"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Revenue:</a:t>
            </a:r>
            <a:r>
              <a:rPr kumimoji="0" sz="1550" b="0" i="0" u="none" strike="noStrike" kern="0" cap="none" spc="95" normalizeH="0" baseline="0" noProof="0" dirty="0">
                <a:ln>
                  <a:noFill/>
                </a:ln>
                <a:solidFill>
                  <a:sysClr val="windowText" lastClr="000000"/>
                </a:solidFill>
                <a:effectLst/>
                <a:uLnTx/>
                <a:uFillTx/>
                <a:latin typeface="Verdana"/>
                <a:cs typeface="Verdana"/>
              </a:rPr>
              <a:t> </a:t>
            </a:r>
            <a:r>
              <a:rPr kumimoji="0" sz="1550" b="0" i="0" u="none" strike="noStrike" kern="0" cap="none" spc="-10" normalizeH="0" baseline="0" noProof="0" dirty="0">
                <a:ln>
                  <a:noFill/>
                </a:ln>
                <a:solidFill>
                  <a:sysClr val="windowText" lastClr="000000"/>
                </a:solidFill>
                <a:effectLst/>
                <a:uLnTx/>
                <a:uFillTx/>
                <a:latin typeface="Verdana"/>
                <a:cs typeface="Verdana"/>
              </a:rPr>
              <a:t>$127M</a:t>
            </a:r>
            <a:endParaRPr kumimoji="0" sz="1550" b="0" i="0" u="none" strike="noStrike" kern="0" cap="none" spc="0" normalizeH="0" baseline="0" noProof="0">
              <a:ln>
                <a:noFill/>
              </a:ln>
              <a:solidFill>
                <a:sysClr val="windowText" lastClr="000000"/>
              </a:solidFill>
              <a:effectLst/>
              <a:uLnTx/>
              <a:uFillTx/>
              <a:latin typeface="Verdana"/>
              <a:cs typeface="Verdana"/>
            </a:endParaRPr>
          </a:p>
          <a:p>
            <a:pPr marL="12700" marR="329565" lvl="0" indent="0" defTabSz="914400" eaLnBrk="1" fontAlgn="auto" latinLnBrk="0" hangingPunct="1">
              <a:lnSpc>
                <a:spcPct val="103000"/>
              </a:lnSpc>
              <a:spcBef>
                <a:spcPts val="40"/>
              </a:spcBef>
              <a:spcAft>
                <a:spcPts val="0"/>
              </a:spcAft>
              <a:buClrTx/>
              <a:buSzTx/>
              <a:buFontTx/>
              <a:buNone/>
              <a:tabLst/>
              <a:defRPr/>
            </a:pPr>
            <a:r>
              <a:rPr kumimoji="0" sz="1550" b="0" i="0" u="none" strike="noStrike" kern="0" cap="none" spc="0" normalizeH="0" baseline="0" noProof="0" dirty="0">
                <a:ln>
                  <a:noFill/>
                </a:ln>
                <a:solidFill>
                  <a:sysClr val="windowText" lastClr="000000"/>
                </a:solidFill>
                <a:effectLst/>
                <a:uLnTx/>
                <a:uFillTx/>
                <a:latin typeface="Verdana"/>
                <a:cs typeface="Verdana"/>
              </a:rPr>
              <a:t>Partnership</a:t>
            </a:r>
            <a:r>
              <a:rPr kumimoji="0" sz="1550" b="0" i="0" u="none" strike="noStrike" kern="0" cap="none" spc="155"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Agreements</a:t>
            </a:r>
            <a:r>
              <a:rPr kumimoji="0" sz="1550" b="0" i="0" u="none" strike="noStrike" kern="0" cap="none" spc="250"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(PA):</a:t>
            </a:r>
            <a:r>
              <a:rPr kumimoji="0" sz="1550" b="0" i="0" u="none" strike="noStrike" kern="0" cap="none" spc="40" normalizeH="0" baseline="0" noProof="0" dirty="0">
                <a:ln>
                  <a:noFill/>
                </a:ln>
                <a:solidFill>
                  <a:sysClr val="windowText" lastClr="000000"/>
                </a:solidFill>
                <a:effectLst/>
                <a:uLnTx/>
                <a:uFillTx/>
                <a:latin typeface="Verdana"/>
                <a:cs typeface="Verdana"/>
              </a:rPr>
              <a:t> </a:t>
            </a:r>
            <a:r>
              <a:rPr kumimoji="0" sz="1550" b="0" i="0" u="none" strike="noStrike" kern="0" cap="none" spc="-35" normalizeH="0" baseline="0" noProof="0" dirty="0">
                <a:ln>
                  <a:noFill/>
                </a:ln>
                <a:solidFill>
                  <a:sysClr val="windowText" lastClr="000000"/>
                </a:solidFill>
                <a:effectLst/>
                <a:uLnTx/>
                <a:uFillTx/>
                <a:latin typeface="Verdana"/>
                <a:cs typeface="Verdana"/>
              </a:rPr>
              <a:t>45 </a:t>
            </a:r>
            <a:r>
              <a:rPr kumimoji="0" sz="1550" b="0" i="0" u="none" strike="noStrike" kern="0" cap="none" spc="0" normalizeH="0" baseline="0" noProof="0" dirty="0">
                <a:ln>
                  <a:noFill/>
                </a:ln>
                <a:solidFill>
                  <a:sysClr val="windowText" lastClr="000000"/>
                </a:solidFill>
                <a:effectLst/>
                <a:uLnTx/>
                <a:uFillTx/>
                <a:latin typeface="Verdana"/>
                <a:cs typeface="Verdana"/>
              </a:rPr>
              <a:t>Implementation</a:t>
            </a:r>
            <a:r>
              <a:rPr kumimoji="0" sz="1550" b="0" i="0" u="none" strike="noStrike" kern="0" cap="none" spc="290"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Agreements</a:t>
            </a:r>
            <a:r>
              <a:rPr kumimoji="0" sz="1550" b="0" i="0" u="none" strike="noStrike" kern="0" cap="none" spc="160"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(IA):</a:t>
            </a:r>
            <a:r>
              <a:rPr kumimoji="0" sz="1550" b="0" i="0" u="none" strike="noStrike" kern="0" cap="none" spc="195" normalizeH="0" baseline="0" noProof="0" dirty="0">
                <a:ln>
                  <a:noFill/>
                </a:ln>
                <a:solidFill>
                  <a:sysClr val="windowText" lastClr="000000"/>
                </a:solidFill>
                <a:effectLst/>
                <a:uLnTx/>
                <a:uFillTx/>
                <a:latin typeface="Verdana"/>
                <a:cs typeface="Verdana"/>
              </a:rPr>
              <a:t> </a:t>
            </a:r>
            <a:r>
              <a:rPr kumimoji="0" sz="1550" b="0" i="0" u="none" strike="noStrike" kern="0" cap="none" spc="-25" normalizeH="0" baseline="0" noProof="0" dirty="0">
                <a:ln>
                  <a:noFill/>
                </a:ln>
                <a:solidFill>
                  <a:sysClr val="windowText" lastClr="000000"/>
                </a:solidFill>
                <a:effectLst/>
                <a:uLnTx/>
                <a:uFillTx/>
                <a:latin typeface="Verdana"/>
                <a:cs typeface="Verdana"/>
              </a:rPr>
              <a:t>54 </a:t>
            </a:r>
            <a:r>
              <a:rPr kumimoji="0" sz="1550" b="0" i="0" u="none" strike="noStrike" kern="0" cap="none" spc="0" normalizeH="0" baseline="0" noProof="0" dirty="0">
                <a:ln>
                  <a:noFill/>
                </a:ln>
                <a:solidFill>
                  <a:sysClr val="windowText" lastClr="000000"/>
                </a:solidFill>
                <a:effectLst/>
                <a:uLnTx/>
                <a:uFillTx/>
                <a:latin typeface="Verdana"/>
                <a:cs typeface="Verdana"/>
              </a:rPr>
              <a:t>New</a:t>
            </a:r>
            <a:r>
              <a:rPr kumimoji="0" sz="1550" b="0" i="0" u="none" strike="noStrike" kern="0" cap="none" spc="45"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IAs</a:t>
            </a:r>
            <a:r>
              <a:rPr kumimoji="0" sz="1550" b="0" i="0" u="none" strike="noStrike" kern="0" cap="none" spc="140"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in</a:t>
            </a:r>
            <a:r>
              <a:rPr kumimoji="0" sz="1550" b="0" i="0" u="none" strike="noStrike" kern="0" cap="none" spc="35" normalizeH="0" baseline="0" noProof="0" dirty="0">
                <a:ln>
                  <a:noFill/>
                </a:ln>
                <a:solidFill>
                  <a:sysClr val="windowText" lastClr="000000"/>
                </a:solidFill>
                <a:effectLst/>
                <a:uLnTx/>
                <a:uFillTx/>
                <a:latin typeface="Verdana"/>
                <a:cs typeface="Verdana"/>
              </a:rPr>
              <a:t> </a:t>
            </a:r>
            <a:r>
              <a:rPr kumimoji="0" sz="1550" b="0" i="0" u="none" strike="noStrike" kern="0" cap="none" spc="0" normalizeH="0" baseline="0" noProof="0" dirty="0">
                <a:ln>
                  <a:noFill/>
                </a:ln>
                <a:solidFill>
                  <a:sysClr val="windowText" lastClr="000000"/>
                </a:solidFill>
                <a:effectLst/>
                <a:uLnTx/>
                <a:uFillTx/>
                <a:latin typeface="Verdana"/>
                <a:cs typeface="Verdana"/>
              </a:rPr>
              <a:t>work:</a:t>
            </a:r>
            <a:r>
              <a:rPr kumimoji="0" sz="1550" b="0" i="0" u="none" strike="noStrike" kern="0" cap="none" spc="90" normalizeH="0" baseline="0" noProof="0" dirty="0">
                <a:ln>
                  <a:noFill/>
                </a:ln>
                <a:solidFill>
                  <a:sysClr val="windowText" lastClr="000000"/>
                </a:solidFill>
                <a:effectLst/>
                <a:uLnTx/>
                <a:uFillTx/>
                <a:latin typeface="Verdana"/>
                <a:cs typeface="Verdana"/>
              </a:rPr>
              <a:t> </a:t>
            </a:r>
            <a:r>
              <a:rPr kumimoji="0" sz="1550" b="0" i="0" u="none" strike="noStrike" kern="0" cap="none" spc="-50" normalizeH="0" baseline="0" noProof="0" dirty="0">
                <a:ln>
                  <a:noFill/>
                </a:ln>
                <a:solidFill>
                  <a:sysClr val="windowText" lastClr="000000"/>
                </a:solidFill>
                <a:effectLst/>
                <a:uLnTx/>
                <a:uFillTx/>
                <a:latin typeface="Verdana"/>
                <a:cs typeface="Verdana"/>
              </a:rPr>
              <a:t>2</a:t>
            </a:r>
            <a:endParaRPr kumimoji="0" sz="1550" b="0" i="0" u="none" strike="noStrike" kern="0" cap="none" spc="0" normalizeH="0" baseline="0" noProof="0">
              <a:ln>
                <a:noFill/>
              </a:ln>
              <a:solidFill>
                <a:sysClr val="windowText" lastClr="000000"/>
              </a:solidFill>
              <a:effectLst/>
              <a:uLnTx/>
              <a:uFillTx/>
              <a:latin typeface="Verdana"/>
              <a:cs typeface="Verdana"/>
            </a:endParaRPr>
          </a:p>
        </p:txBody>
      </p:sp>
      <p:sp>
        <p:nvSpPr>
          <p:cNvPr id="49" name="object 49"/>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3166030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2714625" y="152336"/>
            <a:ext cx="6796405" cy="1062355"/>
            <a:chOff x="2714625" y="152336"/>
            <a:chExt cx="6796405" cy="1062355"/>
          </a:xfrm>
        </p:grpSpPr>
        <p:pic>
          <p:nvPicPr>
            <p:cNvPr id="4" name="object 4"/>
            <p:cNvPicPr/>
            <p:nvPr/>
          </p:nvPicPr>
          <p:blipFill>
            <a:blip r:embed="rId2" cstate="print"/>
            <a:stretch>
              <a:fillRect/>
            </a:stretch>
          </p:blipFill>
          <p:spPr>
            <a:xfrm>
              <a:off x="2714625" y="152336"/>
              <a:ext cx="1347724" cy="1062037"/>
            </a:xfrm>
            <a:prstGeom prst="rect">
              <a:avLst/>
            </a:prstGeom>
          </p:spPr>
        </p:pic>
        <p:pic>
          <p:nvPicPr>
            <p:cNvPr id="5" name="object 5"/>
            <p:cNvPicPr/>
            <p:nvPr/>
          </p:nvPicPr>
          <p:blipFill>
            <a:blip r:embed="rId3" cstate="print"/>
            <a:stretch>
              <a:fillRect/>
            </a:stretch>
          </p:blipFill>
          <p:spPr>
            <a:xfrm>
              <a:off x="3419475" y="152336"/>
              <a:ext cx="795337" cy="1062037"/>
            </a:xfrm>
            <a:prstGeom prst="rect">
              <a:avLst/>
            </a:prstGeom>
          </p:spPr>
        </p:pic>
        <p:pic>
          <p:nvPicPr>
            <p:cNvPr id="6" name="object 6"/>
            <p:cNvPicPr/>
            <p:nvPr/>
          </p:nvPicPr>
          <p:blipFill>
            <a:blip r:embed="rId4" cstate="print"/>
            <a:stretch>
              <a:fillRect/>
            </a:stretch>
          </p:blipFill>
          <p:spPr>
            <a:xfrm>
              <a:off x="3571875" y="152336"/>
              <a:ext cx="5938901" cy="1062037"/>
            </a:xfrm>
            <a:prstGeom prst="rect">
              <a:avLst/>
            </a:prstGeom>
          </p:spPr>
        </p:pic>
      </p:grpSp>
      <p:grpSp>
        <p:nvGrpSpPr>
          <p:cNvPr id="7" name="object 7"/>
          <p:cNvGrpSpPr/>
          <p:nvPr/>
        </p:nvGrpSpPr>
        <p:grpSpPr>
          <a:xfrm>
            <a:off x="85725" y="0"/>
            <a:ext cx="12001500" cy="6443980"/>
            <a:chOff x="85725" y="0"/>
            <a:chExt cx="12001500" cy="6443980"/>
          </a:xfrm>
        </p:grpSpPr>
        <p:pic>
          <p:nvPicPr>
            <p:cNvPr id="8" name="object 8"/>
            <p:cNvPicPr/>
            <p:nvPr/>
          </p:nvPicPr>
          <p:blipFill>
            <a:blip r:embed="rId5" cstate="print"/>
            <a:stretch>
              <a:fillRect/>
            </a:stretch>
          </p:blipFill>
          <p:spPr>
            <a:xfrm>
              <a:off x="10534650" y="0"/>
              <a:ext cx="1552575" cy="1428750"/>
            </a:xfrm>
            <a:prstGeom prst="rect">
              <a:avLst/>
            </a:prstGeom>
          </p:spPr>
        </p:pic>
        <p:pic>
          <p:nvPicPr>
            <p:cNvPr id="9" name="object 9"/>
            <p:cNvPicPr/>
            <p:nvPr/>
          </p:nvPicPr>
          <p:blipFill>
            <a:blip r:embed="rId6" cstate="print"/>
            <a:stretch>
              <a:fillRect/>
            </a:stretch>
          </p:blipFill>
          <p:spPr>
            <a:xfrm>
              <a:off x="10810875" y="152400"/>
              <a:ext cx="952500" cy="952500"/>
            </a:xfrm>
            <a:prstGeom prst="rect">
              <a:avLst/>
            </a:prstGeom>
          </p:spPr>
        </p:pic>
        <p:pic>
          <p:nvPicPr>
            <p:cNvPr id="10" name="object 10"/>
            <p:cNvPicPr/>
            <p:nvPr/>
          </p:nvPicPr>
          <p:blipFill>
            <a:blip r:embed="rId7" cstate="print"/>
            <a:stretch>
              <a:fillRect/>
            </a:stretch>
          </p:blipFill>
          <p:spPr>
            <a:xfrm>
              <a:off x="85725" y="0"/>
              <a:ext cx="1581150" cy="1438275"/>
            </a:xfrm>
            <a:prstGeom prst="rect">
              <a:avLst/>
            </a:prstGeom>
          </p:spPr>
        </p:pic>
        <p:pic>
          <p:nvPicPr>
            <p:cNvPr id="11" name="object 11"/>
            <p:cNvPicPr/>
            <p:nvPr/>
          </p:nvPicPr>
          <p:blipFill>
            <a:blip r:embed="rId8" cstate="print"/>
            <a:stretch>
              <a:fillRect/>
            </a:stretch>
          </p:blipFill>
          <p:spPr>
            <a:xfrm>
              <a:off x="361950" y="152400"/>
              <a:ext cx="981075" cy="962025"/>
            </a:xfrm>
            <a:prstGeom prst="rect">
              <a:avLst/>
            </a:prstGeom>
          </p:spPr>
        </p:pic>
        <p:pic>
          <p:nvPicPr>
            <p:cNvPr id="12" name="object 12"/>
            <p:cNvPicPr/>
            <p:nvPr/>
          </p:nvPicPr>
          <p:blipFill>
            <a:blip r:embed="rId9" cstate="print"/>
            <a:stretch>
              <a:fillRect/>
            </a:stretch>
          </p:blipFill>
          <p:spPr>
            <a:xfrm>
              <a:off x="1066800" y="1556657"/>
              <a:ext cx="4795501" cy="4650377"/>
            </a:xfrm>
            <a:prstGeom prst="rect">
              <a:avLst/>
            </a:prstGeom>
          </p:spPr>
        </p:pic>
        <p:pic>
          <p:nvPicPr>
            <p:cNvPr id="13" name="object 13"/>
            <p:cNvPicPr/>
            <p:nvPr/>
          </p:nvPicPr>
          <p:blipFill>
            <a:blip r:embed="rId10" cstate="print"/>
            <a:stretch>
              <a:fillRect/>
            </a:stretch>
          </p:blipFill>
          <p:spPr>
            <a:xfrm>
              <a:off x="6324600" y="1498336"/>
              <a:ext cx="4861794" cy="4699921"/>
            </a:xfrm>
            <a:prstGeom prst="rect">
              <a:avLst/>
            </a:prstGeom>
          </p:spPr>
        </p:pic>
        <p:pic>
          <p:nvPicPr>
            <p:cNvPr id="14" name="object 14"/>
            <p:cNvPicPr/>
            <p:nvPr/>
          </p:nvPicPr>
          <p:blipFill>
            <a:blip r:embed="rId11" cstate="print"/>
            <a:stretch>
              <a:fillRect/>
            </a:stretch>
          </p:blipFill>
          <p:spPr>
            <a:xfrm>
              <a:off x="447675" y="1314386"/>
              <a:ext cx="11139551" cy="5129276"/>
            </a:xfrm>
            <a:prstGeom prst="rect">
              <a:avLst/>
            </a:prstGeom>
          </p:spPr>
        </p:pic>
        <p:sp>
          <p:nvSpPr>
            <p:cNvPr id="15" name="object 15"/>
            <p:cNvSpPr/>
            <p:nvPr/>
          </p:nvSpPr>
          <p:spPr>
            <a:xfrm>
              <a:off x="533400" y="1362075"/>
              <a:ext cx="10972800" cy="4962525"/>
            </a:xfrm>
            <a:custGeom>
              <a:avLst/>
              <a:gdLst/>
              <a:ahLst/>
              <a:cxnLst/>
              <a:rect l="l" t="t" r="r" b="b"/>
              <a:pathLst>
                <a:path w="10972800" h="4962525">
                  <a:moveTo>
                    <a:pt x="0" y="827151"/>
                  </a:moveTo>
                  <a:lnTo>
                    <a:pt x="1404" y="778549"/>
                  </a:lnTo>
                  <a:lnTo>
                    <a:pt x="5564" y="730688"/>
                  </a:lnTo>
                  <a:lnTo>
                    <a:pt x="12403" y="683643"/>
                  </a:lnTo>
                  <a:lnTo>
                    <a:pt x="21844" y="637494"/>
                  </a:lnTo>
                  <a:lnTo>
                    <a:pt x="33808" y="592316"/>
                  </a:lnTo>
                  <a:lnTo>
                    <a:pt x="48219" y="548188"/>
                  </a:lnTo>
                  <a:lnTo>
                    <a:pt x="64998" y="505188"/>
                  </a:lnTo>
                  <a:lnTo>
                    <a:pt x="84068" y="463392"/>
                  </a:lnTo>
                  <a:lnTo>
                    <a:pt x="105352" y="422879"/>
                  </a:lnTo>
                  <a:lnTo>
                    <a:pt x="128772" y="383726"/>
                  </a:lnTo>
                  <a:lnTo>
                    <a:pt x="154250" y="346011"/>
                  </a:lnTo>
                  <a:lnTo>
                    <a:pt x="181709" y="309811"/>
                  </a:lnTo>
                  <a:lnTo>
                    <a:pt x="211071" y="275204"/>
                  </a:lnTo>
                  <a:lnTo>
                    <a:pt x="242258" y="242268"/>
                  </a:lnTo>
                  <a:lnTo>
                    <a:pt x="275194" y="211079"/>
                  </a:lnTo>
                  <a:lnTo>
                    <a:pt x="309801" y="181717"/>
                  </a:lnTo>
                  <a:lnTo>
                    <a:pt x="346000" y="154257"/>
                  </a:lnTo>
                  <a:lnTo>
                    <a:pt x="383715" y="128778"/>
                  </a:lnTo>
                  <a:lnTo>
                    <a:pt x="422868" y="105357"/>
                  </a:lnTo>
                  <a:lnTo>
                    <a:pt x="463381" y="84073"/>
                  </a:lnTo>
                  <a:lnTo>
                    <a:pt x="505177" y="65002"/>
                  </a:lnTo>
                  <a:lnTo>
                    <a:pt x="548178" y="48222"/>
                  </a:lnTo>
                  <a:lnTo>
                    <a:pt x="592307" y="33810"/>
                  </a:lnTo>
                  <a:lnTo>
                    <a:pt x="637486" y="21845"/>
                  </a:lnTo>
                  <a:lnTo>
                    <a:pt x="683637" y="12404"/>
                  </a:lnTo>
                  <a:lnTo>
                    <a:pt x="730683" y="5564"/>
                  </a:lnTo>
                  <a:lnTo>
                    <a:pt x="778547" y="1404"/>
                  </a:lnTo>
                  <a:lnTo>
                    <a:pt x="827151" y="0"/>
                  </a:lnTo>
                  <a:lnTo>
                    <a:pt x="10145649" y="0"/>
                  </a:lnTo>
                  <a:lnTo>
                    <a:pt x="10194250" y="1404"/>
                  </a:lnTo>
                  <a:lnTo>
                    <a:pt x="10242111" y="5564"/>
                  </a:lnTo>
                  <a:lnTo>
                    <a:pt x="10289156" y="12404"/>
                  </a:lnTo>
                  <a:lnTo>
                    <a:pt x="10335305" y="21845"/>
                  </a:lnTo>
                  <a:lnTo>
                    <a:pt x="10380483" y="33810"/>
                  </a:lnTo>
                  <a:lnTo>
                    <a:pt x="10424611" y="48222"/>
                  </a:lnTo>
                  <a:lnTo>
                    <a:pt x="10467611" y="65002"/>
                  </a:lnTo>
                  <a:lnTo>
                    <a:pt x="10509407" y="84073"/>
                  </a:lnTo>
                  <a:lnTo>
                    <a:pt x="10549920" y="105357"/>
                  </a:lnTo>
                  <a:lnTo>
                    <a:pt x="10589073" y="128778"/>
                  </a:lnTo>
                  <a:lnTo>
                    <a:pt x="10626788" y="154257"/>
                  </a:lnTo>
                  <a:lnTo>
                    <a:pt x="10662988" y="181717"/>
                  </a:lnTo>
                  <a:lnTo>
                    <a:pt x="10697595" y="211079"/>
                  </a:lnTo>
                  <a:lnTo>
                    <a:pt x="10730531" y="242268"/>
                  </a:lnTo>
                  <a:lnTo>
                    <a:pt x="10761720" y="275204"/>
                  </a:lnTo>
                  <a:lnTo>
                    <a:pt x="10791082" y="309811"/>
                  </a:lnTo>
                  <a:lnTo>
                    <a:pt x="10818542" y="346011"/>
                  </a:lnTo>
                  <a:lnTo>
                    <a:pt x="10844021" y="383726"/>
                  </a:lnTo>
                  <a:lnTo>
                    <a:pt x="10867442" y="422879"/>
                  </a:lnTo>
                  <a:lnTo>
                    <a:pt x="10888726" y="463392"/>
                  </a:lnTo>
                  <a:lnTo>
                    <a:pt x="10907797" y="505188"/>
                  </a:lnTo>
                  <a:lnTo>
                    <a:pt x="10924577" y="548188"/>
                  </a:lnTo>
                  <a:lnTo>
                    <a:pt x="10938989" y="592316"/>
                  </a:lnTo>
                  <a:lnTo>
                    <a:pt x="10950954" y="637494"/>
                  </a:lnTo>
                  <a:lnTo>
                    <a:pt x="10960395" y="683643"/>
                  </a:lnTo>
                  <a:lnTo>
                    <a:pt x="10967235" y="730688"/>
                  </a:lnTo>
                  <a:lnTo>
                    <a:pt x="10971395" y="778549"/>
                  </a:lnTo>
                  <a:lnTo>
                    <a:pt x="10972800" y="827151"/>
                  </a:lnTo>
                  <a:lnTo>
                    <a:pt x="10972800" y="4135374"/>
                  </a:lnTo>
                  <a:lnTo>
                    <a:pt x="10971395" y="4183977"/>
                  </a:lnTo>
                  <a:lnTo>
                    <a:pt x="10967235" y="4231841"/>
                  </a:lnTo>
                  <a:lnTo>
                    <a:pt x="10960395" y="4278887"/>
                  </a:lnTo>
                  <a:lnTo>
                    <a:pt x="10950954" y="4325038"/>
                  </a:lnTo>
                  <a:lnTo>
                    <a:pt x="10938989" y="4370217"/>
                  </a:lnTo>
                  <a:lnTo>
                    <a:pt x="10924577" y="4414346"/>
                  </a:lnTo>
                  <a:lnTo>
                    <a:pt x="10907797" y="4457347"/>
                  </a:lnTo>
                  <a:lnTo>
                    <a:pt x="10888726" y="4499143"/>
                  </a:lnTo>
                  <a:lnTo>
                    <a:pt x="10867442" y="4539656"/>
                  </a:lnTo>
                  <a:lnTo>
                    <a:pt x="10844021" y="4578809"/>
                  </a:lnTo>
                  <a:lnTo>
                    <a:pt x="10818542" y="4616524"/>
                  </a:lnTo>
                  <a:lnTo>
                    <a:pt x="10791082" y="4652723"/>
                  </a:lnTo>
                  <a:lnTo>
                    <a:pt x="10761720" y="4687330"/>
                  </a:lnTo>
                  <a:lnTo>
                    <a:pt x="10730531" y="4720266"/>
                  </a:lnTo>
                  <a:lnTo>
                    <a:pt x="10697595" y="4751453"/>
                  </a:lnTo>
                  <a:lnTo>
                    <a:pt x="10662988" y="4780815"/>
                  </a:lnTo>
                  <a:lnTo>
                    <a:pt x="10626788" y="4808274"/>
                  </a:lnTo>
                  <a:lnTo>
                    <a:pt x="10589073" y="4833752"/>
                  </a:lnTo>
                  <a:lnTo>
                    <a:pt x="10549920" y="4857172"/>
                  </a:lnTo>
                  <a:lnTo>
                    <a:pt x="10509407" y="4878456"/>
                  </a:lnTo>
                  <a:lnTo>
                    <a:pt x="10467611" y="4897526"/>
                  </a:lnTo>
                  <a:lnTo>
                    <a:pt x="10424611" y="4914305"/>
                  </a:lnTo>
                  <a:lnTo>
                    <a:pt x="10380483" y="4928716"/>
                  </a:lnTo>
                  <a:lnTo>
                    <a:pt x="10335305" y="4940680"/>
                  </a:lnTo>
                  <a:lnTo>
                    <a:pt x="10289156" y="4950121"/>
                  </a:lnTo>
                  <a:lnTo>
                    <a:pt x="10242111" y="4956960"/>
                  </a:lnTo>
                  <a:lnTo>
                    <a:pt x="10194250" y="4961120"/>
                  </a:lnTo>
                  <a:lnTo>
                    <a:pt x="10145649" y="4962525"/>
                  </a:lnTo>
                  <a:lnTo>
                    <a:pt x="827151" y="4962525"/>
                  </a:lnTo>
                  <a:lnTo>
                    <a:pt x="778547" y="4961120"/>
                  </a:lnTo>
                  <a:lnTo>
                    <a:pt x="730683" y="4956960"/>
                  </a:lnTo>
                  <a:lnTo>
                    <a:pt x="683637" y="4950121"/>
                  </a:lnTo>
                  <a:lnTo>
                    <a:pt x="637486" y="4940680"/>
                  </a:lnTo>
                  <a:lnTo>
                    <a:pt x="592307" y="4928716"/>
                  </a:lnTo>
                  <a:lnTo>
                    <a:pt x="548178" y="4914305"/>
                  </a:lnTo>
                  <a:lnTo>
                    <a:pt x="505177" y="4897526"/>
                  </a:lnTo>
                  <a:lnTo>
                    <a:pt x="463381" y="4878456"/>
                  </a:lnTo>
                  <a:lnTo>
                    <a:pt x="422868" y="4857172"/>
                  </a:lnTo>
                  <a:lnTo>
                    <a:pt x="383715" y="4833752"/>
                  </a:lnTo>
                  <a:lnTo>
                    <a:pt x="346000" y="4808274"/>
                  </a:lnTo>
                  <a:lnTo>
                    <a:pt x="309801" y="4780815"/>
                  </a:lnTo>
                  <a:lnTo>
                    <a:pt x="275194" y="4751453"/>
                  </a:lnTo>
                  <a:lnTo>
                    <a:pt x="242258" y="4720266"/>
                  </a:lnTo>
                  <a:lnTo>
                    <a:pt x="211071" y="4687330"/>
                  </a:lnTo>
                  <a:lnTo>
                    <a:pt x="181709" y="4652723"/>
                  </a:lnTo>
                  <a:lnTo>
                    <a:pt x="154250" y="4616524"/>
                  </a:lnTo>
                  <a:lnTo>
                    <a:pt x="128772" y="4578809"/>
                  </a:lnTo>
                  <a:lnTo>
                    <a:pt x="105352" y="4539656"/>
                  </a:lnTo>
                  <a:lnTo>
                    <a:pt x="84068" y="4499143"/>
                  </a:lnTo>
                  <a:lnTo>
                    <a:pt x="64998" y="4457347"/>
                  </a:lnTo>
                  <a:lnTo>
                    <a:pt x="48219" y="4414346"/>
                  </a:lnTo>
                  <a:lnTo>
                    <a:pt x="33808" y="4370217"/>
                  </a:lnTo>
                  <a:lnTo>
                    <a:pt x="21844" y="4325038"/>
                  </a:lnTo>
                  <a:lnTo>
                    <a:pt x="12403" y="4278887"/>
                  </a:lnTo>
                  <a:lnTo>
                    <a:pt x="5564" y="4231841"/>
                  </a:lnTo>
                  <a:lnTo>
                    <a:pt x="1404" y="4183977"/>
                  </a:lnTo>
                  <a:lnTo>
                    <a:pt x="0" y="4135374"/>
                  </a:lnTo>
                  <a:lnTo>
                    <a:pt x="0" y="827151"/>
                  </a:lnTo>
                  <a:close/>
                </a:path>
              </a:pathLst>
            </a:custGeom>
            <a:ln w="381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6" name="object 16"/>
          <p:cNvSpPr txBox="1">
            <a:spLocks noGrp="1"/>
          </p:cNvSpPr>
          <p:nvPr>
            <p:ph type="title"/>
          </p:nvPr>
        </p:nvSpPr>
        <p:spPr>
          <a:xfrm>
            <a:off x="3009010" y="300355"/>
            <a:ext cx="6178550" cy="575310"/>
          </a:xfrm>
          <a:prstGeom prst="rect">
            <a:avLst/>
          </a:prstGeom>
        </p:spPr>
        <p:txBody>
          <a:bodyPr vert="horz" wrap="square" lIns="0" tIns="13335" rIns="0" bIns="0" rtlCol="0">
            <a:spAutoFit/>
          </a:bodyPr>
          <a:lstStyle/>
          <a:p>
            <a:pPr marL="12700">
              <a:lnSpc>
                <a:spcPct val="100000"/>
              </a:lnSpc>
              <a:spcBef>
                <a:spcPts val="105"/>
              </a:spcBef>
            </a:pPr>
            <a:r>
              <a:rPr spc="-30" dirty="0"/>
              <a:t>OO-</a:t>
            </a:r>
            <a:r>
              <a:rPr dirty="0"/>
              <a:t>ALC</a:t>
            </a:r>
            <a:r>
              <a:rPr spc="125" dirty="0"/>
              <a:t> </a:t>
            </a:r>
            <a:r>
              <a:rPr dirty="0"/>
              <a:t>Business</a:t>
            </a:r>
            <a:r>
              <a:rPr spc="-145" dirty="0"/>
              <a:t> </a:t>
            </a:r>
            <a:r>
              <a:rPr spc="-10" dirty="0"/>
              <a:t>Guideline</a:t>
            </a:r>
          </a:p>
        </p:txBody>
      </p:sp>
      <p:pic>
        <p:nvPicPr>
          <p:cNvPr id="17" name="object 17"/>
          <p:cNvPicPr/>
          <p:nvPr/>
        </p:nvPicPr>
        <p:blipFill>
          <a:blip r:embed="rId12" cstate="print"/>
          <a:stretch>
            <a:fillRect/>
          </a:stretch>
        </p:blipFill>
        <p:spPr>
          <a:xfrm>
            <a:off x="5095614" y="6610350"/>
            <a:ext cx="1996050" cy="190500"/>
          </a:xfrm>
          <a:prstGeom prst="rect">
            <a:avLst/>
          </a:prstGeom>
        </p:spPr>
      </p:pic>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988139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34650" y="0"/>
            <a:ext cx="1552575" cy="1428750"/>
            <a:chOff x="10534650" y="0"/>
            <a:chExt cx="1552575" cy="142875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grpSp>
      <p:grpSp>
        <p:nvGrpSpPr>
          <p:cNvPr id="6" name="object 6"/>
          <p:cNvGrpSpPr/>
          <p:nvPr/>
        </p:nvGrpSpPr>
        <p:grpSpPr>
          <a:xfrm>
            <a:off x="85725" y="0"/>
            <a:ext cx="10168255" cy="6434455"/>
            <a:chOff x="85725" y="0"/>
            <a:chExt cx="10168255" cy="6434455"/>
          </a:xfrm>
        </p:grpSpPr>
        <p:pic>
          <p:nvPicPr>
            <p:cNvPr id="7" name="object 7"/>
            <p:cNvPicPr/>
            <p:nvPr/>
          </p:nvPicPr>
          <p:blipFill>
            <a:blip r:embed="rId4" cstate="print"/>
            <a:stretch>
              <a:fillRect/>
            </a:stretch>
          </p:blipFill>
          <p:spPr>
            <a:xfrm>
              <a:off x="7762558" y="5180472"/>
              <a:ext cx="1386455" cy="159676"/>
            </a:xfrm>
            <a:prstGeom prst="rect">
              <a:avLst/>
            </a:prstGeom>
          </p:spPr>
        </p:pic>
        <p:pic>
          <p:nvPicPr>
            <p:cNvPr id="8" name="object 8"/>
            <p:cNvPicPr/>
            <p:nvPr/>
          </p:nvPicPr>
          <p:blipFill>
            <a:blip r:embed="rId5" cstate="print"/>
            <a:stretch>
              <a:fillRect/>
            </a:stretch>
          </p:blipFill>
          <p:spPr>
            <a:xfrm>
              <a:off x="7658100" y="5257800"/>
              <a:ext cx="1481074" cy="338137"/>
            </a:xfrm>
            <a:prstGeom prst="rect">
              <a:avLst/>
            </a:prstGeom>
          </p:spPr>
        </p:pic>
        <p:pic>
          <p:nvPicPr>
            <p:cNvPr id="9" name="object 9"/>
            <p:cNvPicPr/>
            <p:nvPr/>
          </p:nvPicPr>
          <p:blipFill>
            <a:blip r:embed="rId6" cstate="print"/>
            <a:stretch>
              <a:fillRect/>
            </a:stretch>
          </p:blipFill>
          <p:spPr>
            <a:xfrm>
              <a:off x="7658100" y="5419725"/>
              <a:ext cx="1738376" cy="338137"/>
            </a:xfrm>
            <a:prstGeom prst="rect">
              <a:avLst/>
            </a:prstGeom>
          </p:spPr>
        </p:pic>
        <p:pic>
          <p:nvPicPr>
            <p:cNvPr id="10" name="object 10"/>
            <p:cNvPicPr/>
            <p:nvPr/>
          </p:nvPicPr>
          <p:blipFill>
            <a:blip r:embed="rId7" cstate="print"/>
            <a:stretch>
              <a:fillRect/>
            </a:stretch>
          </p:blipFill>
          <p:spPr>
            <a:xfrm>
              <a:off x="7658100" y="5572125"/>
              <a:ext cx="1947926" cy="338137"/>
            </a:xfrm>
            <a:prstGeom prst="rect">
              <a:avLst/>
            </a:prstGeom>
          </p:spPr>
        </p:pic>
        <p:pic>
          <p:nvPicPr>
            <p:cNvPr id="11" name="object 11"/>
            <p:cNvPicPr/>
            <p:nvPr/>
          </p:nvPicPr>
          <p:blipFill>
            <a:blip r:embed="rId8" cstate="print"/>
            <a:stretch>
              <a:fillRect/>
            </a:stretch>
          </p:blipFill>
          <p:spPr>
            <a:xfrm>
              <a:off x="7658100" y="5734050"/>
              <a:ext cx="2262251" cy="338137"/>
            </a:xfrm>
            <a:prstGeom prst="rect">
              <a:avLst/>
            </a:prstGeom>
          </p:spPr>
        </p:pic>
        <p:pic>
          <p:nvPicPr>
            <p:cNvPr id="12" name="object 12"/>
            <p:cNvPicPr/>
            <p:nvPr/>
          </p:nvPicPr>
          <p:blipFill>
            <a:blip r:embed="rId9" cstate="print"/>
            <a:stretch>
              <a:fillRect/>
            </a:stretch>
          </p:blipFill>
          <p:spPr>
            <a:xfrm>
              <a:off x="7658100" y="5895975"/>
              <a:ext cx="2595626" cy="338137"/>
            </a:xfrm>
            <a:prstGeom prst="rect">
              <a:avLst/>
            </a:prstGeom>
          </p:spPr>
        </p:pic>
        <p:pic>
          <p:nvPicPr>
            <p:cNvPr id="13" name="object 13"/>
            <p:cNvPicPr/>
            <p:nvPr/>
          </p:nvPicPr>
          <p:blipFill>
            <a:blip r:embed="rId10" cstate="print"/>
            <a:stretch>
              <a:fillRect/>
            </a:stretch>
          </p:blipFill>
          <p:spPr>
            <a:xfrm>
              <a:off x="7658100" y="6057900"/>
              <a:ext cx="2576576" cy="338137"/>
            </a:xfrm>
            <a:prstGeom prst="rect">
              <a:avLst/>
            </a:prstGeom>
          </p:spPr>
        </p:pic>
        <p:pic>
          <p:nvPicPr>
            <p:cNvPr id="14" name="object 14"/>
            <p:cNvPicPr/>
            <p:nvPr/>
          </p:nvPicPr>
          <p:blipFill>
            <a:blip r:embed="rId11" cstate="print"/>
            <a:stretch>
              <a:fillRect/>
            </a:stretch>
          </p:blipFill>
          <p:spPr>
            <a:xfrm>
              <a:off x="4465661" y="2379569"/>
              <a:ext cx="2660365" cy="3127611"/>
            </a:xfrm>
            <a:prstGeom prst="rect">
              <a:avLst/>
            </a:prstGeom>
          </p:spPr>
        </p:pic>
        <p:pic>
          <p:nvPicPr>
            <p:cNvPr id="15" name="object 15"/>
            <p:cNvPicPr/>
            <p:nvPr/>
          </p:nvPicPr>
          <p:blipFill>
            <a:blip r:embed="rId12" cstate="print"/>
            <a:stretch>
              <a:fillRect/>
            </a:stretch>
          </p:blipFill>
          <p:spPr>
            <a:xfrm>
              <a:off x="4044060" y="2240915"/>
              <a:ext cx="3217329" cy="3217290"/>
            </a:xfrm>
            <a:prstGeom prst="rect">
              <a:avLst/>
            </a:prstGeom>
          </p:spPr>
        </p:pic>
        <p:pic>
          <p:nvPicPr>
            <p:cNvPr id="16" name="object 16"/>
            <p:cNvPicPr/>
            <p:nvPr/>
          </p:nvPicPr>
          <p:blipFill>
            <a:blip r:embed="rId13" cstate="print"/>
            <a:stretch>
              <a:fillRect/>
            </a:stretch>
          </p:blipFill>
          <p:spPr>
            <a:xfrm>
              <a:off x="2295525" y="4381563"/>
              <a:ext cx="1919351" cy="1166812"/>
            </a:xfrm>
            <a:prstGeom prst="rect">
              <a:avLst/>
            </a:prstGeom>
          </p:spPr>
        </p:pic>
        <p:pic>
          <p:nvPicPr>
            <p:cNvPr id="17" name="object 17"/>
            <p:cNvPicPr/>
            <p:nvPr/>
          </p:nvPicPr>
          <p:blipFill>
            <a:blip r:embed="rId14" cstate="print"/>
            <a:stretch>
              <a:fillRect/>
            </a:stretch>
          </p:blipFill>
          <p:spPr>
            <a:xfrm>
              <a:off x="2483708" y="4608195"/>
              <a:ext cx="1461482" cy="706500"/>
            </a:xfrm>
            <a:prstGeom prst="rect">
              <a:avLst/>
            </a:prstGeom>
          </p:spPr>
        </p:pic>
        <p:pic>
          <p:nvPicPr>
            <p:cNvPr id="18" name="object 18"/>
            <p:cNvPicPr/>
            <p:nvPr/>
          </p:nvPicPr>
          <p:blipFill>
            <a:blip r:embed="rId15" cstate="print"/>
            <a:stretch>
              <a:fillRect/>
            </a:stretch>
          </p:blipFill>
          <p:spPr>
            <a:xfrm>
              <a:off x="2381250" y="5191125"/>
              <a:ext cx="528637" cy="547687"/>
            </a:xfrm>
            <a:prstGeom prst="rect">
              <a:avLst/>
            </a:prstGeom>
          </p:spPr>
        </p:pic>
        <p:pic>
          <p:nvPicPr>
            <p:cNvPr id="19" name="object 19"/>
            <p:cNvPicPr/>
            <p:nvPr/>
          </p:nvPicPr>
          <p:blipFill>
            <a:blip r:embed="rId16" cstate="print"/>
            <a:stretch>
              <a:fillRect/>
            </a:stretch>
          </p:blipFill>
          <p:spPr>
            <a:xfrm>
              <a:off x="2564510" y="5378368"/>
              <a:ext cx="155066" cy="133732"/>
            </a:xfrm>
            <a:prstGeom prst="rect">
              <a:avLst/>
            </a:prstGeom>
          </p:spPr>
        </p:pic>
        <p:pic>
          <p:nvPicPr>
            <p:cNvPr id="20" name="object 20"/>
            <p:cNvPicPr/>
            <p:nvPr/>
          </p:nvPicPr>
          <p:blipFill>
            <a:blip r:embed="rId17" cstate="print"/>
            <a:stretch>
              <a:fillRect/>
            </a:stretch>
          </p:blipFill>
          <p:spPr>
            <a:xfrm>
              <a:off x="2552700" y="4705350"/>
              <a:ext cx="1442974" cy="947737"/>
            </a:xfrm>
            <a:prstGeom prst="rect">
              <a:avLst/>
            </a:prstGeom>
          </p:spPr>
        </p:pic>
        <p:pic>
          <p:nvPicPr>
            <p:cNvPr id="21" name="object 21"/>
            <p:cNvPicPr/>
            <p:nvPr/>
          </p:nvPicPr>
          <p:blipFill>
            <a:blip r:embed="rId18" cstate="print"/>
            <a:stretch>
              <a:fillRect/>
            </a:stretch>
          </p:blipFill>
          <p:spPr>
            <a:xfrm>
              <a:off x="2730754" y="4911216"/>
              <a:ext cx="1047305" cy="530860"/>
            </a:xfrm>
            <a:prstGeom prst="rect">
              <a:avLst/>
            </a:prstGeom>
          </p:spPr>
        </p:pic>
        <p:sp>
          <p:nvSpPr>
            <p:cNvPr id="22" name="object 22"/>
            <p:cNvSpPr/>
            <p:nvPr/>
          </p:nvSpPr>
          <p:spPr>
            <a:xfrm>
              <a:off x="3843401" y="4191000"/>
              <a:ext cx="1256030" cy="730250"/>
            </a:xfrm>
            <a:custGeom>
              <a:avLst/>
              <a:gdLst/>
              <a:ahLst/>
              <a:cxnLst/>
              <a:rect l="l" t="t" r="r" b="b"/>
              <a:pathLst>
                <a:path w="1256029" h="730250">
                  <a:moveTo>
                    <a:pt x="1184714" y="29836"/>
                  </a:moveTo>
                  <a:lnTo>
                    <a:pt x="0" y="713358"/>
                  </a:lnTo>
                  <a:lnTo>
                    <a:pt x="9398" y="729869"/>
                  </a:lnTo>
                  <a:lnTo>
                    <a:pt x="1194239" y="46345"/>
                  </a:lnTo>
                  <a:lnTo>
                    <a:pt x="1184714" y="29836"/>
                  </a:lnTo>
                  <a:close/>
                </a:path>
                <a:path w="1256029" h="730250">
                  <a:moveTo>
                    <a:pt x="1239998" y="23494"/>
                  </a:moveTo>
                  <a:lnTo>
                    <a:pt x="1195704" y="23494"/>
                  </a:lnTo>
                  <a:lnTo>
                    <a:pt x="1205229" y="40005"/>
                  </a:lnTo>
                  <a:lnTo>
                    <a:pt x="1194239" y="46345"/>
                  </a:lnTo>
                  <a:lnTo>
                    <a:pt x="1208532" y="71119"/>
                  </a:lnTo>
                  <a:lnTo>
                    <a:pt x="1239998" y="23494"/>
                  </a:lnTo>
                  <a:close/>
                </a:path>
                <a:path w="1256029" h="730250">
                  <a:moveTo>
                    <a:pt x="1195704" y="23494"/>
                  </a:moveTo>
                  <a:lnTo>
                    <a:pt x="1184714" y="29836"/>
                  </a:lnTo>
                  <a:lnTo>
                    <a:pt x="1194239" y="46345"/>
                  </a:lnTo>
                  <a:lnTo>
                    <a:pt x="1205229" y="40005"/>
                  </a:lnTo>
                  <a:lnTo>
                    <a:pt x="1195704" y="23494"/>
                  </a:lnTo>
                  <a:close/>
                </a:path>
                <a:path w="1256029" h="730250">
                  <a:moveTo>
                    <a:pt x="1255522" y="0"/>
                  </a:moveTo>
                  <a:lnTo>
                    <a:pt x="1170432" y="5080"/>
                  </a:lnTo>
                  <a:lnTo>
                    <a:pt x="1184714" y="29836"/>
                  </a:lnTo>
                  <a:lnTo>
                    <a:pt x="1195704" y="23494"/>
                  </a:lnTo>
                  <a:lnTo>
                    <a:pt x="1239998" y="23494"/>
                  </a:lnTo>
                  <a:lnTo>
                    <a:pt x="125552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23" name="object 23"/>
            <p:cNvPicPr/>
            <p:nvPr/>
          </p:nvPicPr>
          <p:blipFill>
            <a:blip r:embed="rId19" cstate="print"/>
            <a:stretch>
              <a:fillRect/>
            </a:stretch>
          </p:blipFill>
          <p:spPr>
            <a:xfrm>
              <a:off x="6115050" y="2590736"/>
              <a:ext cx="1481074" cy="423862"/>
            </a:xfrm>
            <a:prstGeom prst="rect">
              <a:avLst/>
            </a:prstGeom>
          </p:spPr>
        </p:pic>
        <p:pic>
          <p:nvPicPr>
            <p:cNvPr id="24" name="object 24"/>
            <p:cNvPicPr/>
            <p:nvPr/>
          </p:nvPicPr>
          <p:blipFill>
            <a:blip r:embed="rId20" cstate="print"/>
            <a:stretch>
              <a:fillRect/>
            </a:stretch>
          </p:blipFill>
          <p:spPr>
            <a:xfrm>
              <a:off x="6115050" y="2790761"/>
              <a:ext cx="1481074" cy="423862"/>
            </a:xfrm>
            <a:prstGeom prst="rect">
              <a:avLst/>
            </a:prstGeom>
          </p:spPr>
        </p:pic>
        <p:sp>
          <p:nvSpPr>
            <p:cNvPr id="25" name="object 25"/>
            <p:cNvSpPr/>
            <p:nvPr/>
          </p:nvSpPr>
          <p:spPr>
            <a:xfrm>
              <a:off x="5829300" y="2953511"/>
              <a:ext cx="761365" cy="454025"/>
            </a:xfrm>
            <a:custGeom>
              <a:avLst/>
              <a:gdLst/>
              <a:ahLst/>
              <a:cxnLst/>
              <a:rect l="l" t="t" r="r" b="b"/>
              <a:pathLst>
                <a:path w="761365" h="454025">
                  <a:moveTo>
                    <a:pt x="384302" y="17526"/>
                  </a:moveTo>
                  <a:lnTo>
                    <a:pt x="377063" y="0"/>
                  </a:lnTo>
                  <a:lnTo>
                    <a:pt x="66624" y="129514"/>
                  </a:lnTo>
                  <a:lnTo>
                    <a:pt x="55626" y="103124"/>
                  </a:lnTo>
                  <a:lnTo>
                    <a:pt x="0" y="167640"/>
                  </a:lnTo>
                  <a:lnTo>
                    <a:pt x="84963" y="173482"/>
                  </a:lnTo>
                  <a:lnTo>
                    <a:pt x="76009" y="152019"/>
                  </a:lnTo>
                  <a:lnTo>
                    <a:pt x="73964" y="147116"/>
                  </a:lnTo>
                  <a:lnTo>
                    <a:pt x="384302" y="17526"/>
                  </a:lnTo>
                  <a:close/>
                </a:path>
                <a:path w="761365" h="454025">
                  <a:moveTo>
                    <a:pt x="760971" y="370586"/>
                  </a:moveTo>
                  <a:lnTo>
                    <a:pt x="758063" y="351790"/>
                  </a:lnTo>
                  <a:lnTo>
                    <a:pt x="407225" y="406463"/>
                  </a:lnTo>
                  <a:lnTo>
                    <a:pt x="402844" y="378206"/>
                  </a:lnTo>
                  <a:lnTo>
                    <a:pt x="333375" y="427609"/>
                  </a:lnTo>
                  <a:lnTo>
                    <a:pt x="414528" y="453517"/>
                  </a:lnTo>
                  <a:lnTo>
                    <a:pt x="410438" y="427228"/>
                  </a:lnTo>
                  <a:lnTo>
                    <a:pt x="410146" y="425284"/>
                  </a:lnTo>
                  <a:lnTo>
                    <a:pt x="760971" y="370586"/>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26" name="object 26"/>
            <p:cNvPicPr/>
            <p:nvPr/>
          </p:nvPicPr>
          <p:blipFill>
            <a:blip r:embed="rId21" cstate="print"/>
            <a:stretch>
              <a:fillRect/>
            </a:stretch>
          </p:blipFill>
          <p:spPr>
            <a:xfrm>
              <a:off x="2305050" y="4953063"/>
              <a:ext cx="1957451" cy="1300099"/>
            </a:xfrm>
            <a:prstGeom prst="rect">
              <a:avLst/>
            </a:prstGeom>
          </p:spPr>
        </p:pic>
        <p:pic>
          <p:nvPicPr>
            <p:cNvPr id="27" name="object 27"/>
            <p:cNvPicPr/>
            <p:nvPr/>
          </p:nvPicPr>
          <p:blipFill>
            <a:blip r:embed="rId22" cstate="print"/>
            <a:stretch>
              <a:fillRect/>
            </a:stretch>
          </p:blipFill>
          <p:spPr>
            <a:xfrm>
              <a:off x="2485243" y="5175250"/>
              <a:ext cx="1523765" cy="852843"/>
            </a:xfrm>
            <a:prstGeom prst="rect">
              <a:avLst/>
            </a:prstGeom>
          </p:spPr>
        </p:pic>
        <p:pic>
          <p:nvPicPr>
            <p:cNvPr id="28" name="object 28"/>
            <p:cNvPicPr/>
            <p:nvPr/>
          </p:nvPicPr>
          <p:blipFill>
            <a:blip r:embed="rId23" cstate="print"/>
            <a:stretch>
              <a:fillRect/>
            </a:stretch>
          </p:blipFill>
          <p:spPr>
            <a:xfrm>
              <a:off x="2400300" y="5200650"/>
              <a:ext cx="1833626" cy="1233487"/>
            </a:xfrm>
            <a:prstGeom prst="rect">
              <a:avLst/>
            </a:prstGeom>
          </p:spPr>
        </p:pic>
        <p:pic>
          <p:nvPicPr>
            <p:cNvPr id="29" name="object 29"/>
            <p:cNvPicPr/>
            <p:nvPr/>
          </p:nvPicPr>
          <p:blipFill>
            <a:blip r:embed="rId24" cstate="print"/>
            <a:stretch>
              <a:fillRect/>
            </a:stretch>
          </p:blipFill>
          <p:spPr>
            <a:xfrm>
              <a:off x="2577592" y="5392407"/>
              <a:ext cx="1449578" cy="813739"/>
            </a:xfrm>
            <a:prstGeom prst="rect">
              <a:avLst/>
            </a:prstGeom>
          </p:spPr>
        </p:pic>
        <p:sp>
          <p:nvSpPr>
            <p:cNvPr id="30" name="object 30"/>
            <p:cNvSpPr/>
            <p:nvPr/>
          </p:nvSpPr>
          <p:spPr>
            <a:xfrm>
              <a:off x="4052951" y="4619625"/>
              <a:ext cx="1310005" cy="752475"/>
            </a:xfrm>
            <a:custGeom>
              <a:avLst/>
              <a:gdLst/>
              <a:ahLst/>
              <a:cxnLst/>
              <a:rect l="l" t="t" r="r" b="b"/>
              <a:pathLst>
                <a:path w="1310004" h="752475">
                  <a:moveTo>
                    <a:pt x="1239060" y="29513"/>
                  </a:moveTo>
                  <a:lnTo>
                    <a:pt x="0" y="735965"/>
                  </a:lnTo>
                  <a:lnTo>
                    <a:pt x="9398" y="752475"/>
                  </a:lnTo>
                  <a:lnTo>
                    <a:pt x="1248468" y="46017"/>
                  </a:lnTo>
                  <a:lnTo>
                    <a:pt x="1239060" y="29513"/>
                  </a:lnTo>
                  <a:close/>
                </a:path>
                <a:path w="1310004" h="752475">
                  <a:moveTo>
                    <a:pt x="1294384" y="23241"/>
                  </a:moveTo>
                  <a:lnTo>
                    <a:pt x="1250061" y="23241"/>
                  </a:lnTo>
                  <a:lnTo>
                    <a:pt x="1259459" y="39750"/>
                  </a:lnTo>
                  <a:lnTo>
                    <a:pt x="1248468" y="46017"/>
                  </a:lnTo>
                  <a:lnTo>
                    <a:pt x="1262634" y="70866"/>
                  </a:lnTo>
                  <a:lnTo>
                    <a:pt x="1294384" y="23241"/>
                  </a:lnTo>
                  <a:close/>
                </a:path>
                <a:path w="1310004" h="752475">
                  <a:moveTo>
                    <a:pt x="1250061" y="23241"/>
                  </a:moveTo>
                  <a:lnTo>
                    <a:pt x="1239060" y="29513"/>
                  </a:lnTo>
                  <a:lnTo>
                    <a:pt x="1248468" y="46017"/>
                  </a:lnTo>
                  <a:lnTo>
                    <a:pt x="1259459" y="39750"/>
                  </a:lnTo>
                  <a:lnTo>
                    <a:pt x="1250061" y="23241"/>
                  </a:lnTo>
                  <a:close/>
                </a:path>
                <a:path w="1310004" h="752475">
                  <a:moveTo>
                    <a:pt x="1309877" y="0"/>
                  </a:moveTo>
                  <a:lnTo>
                    <a:pt x="1224914" y="4699"/>
                  </a:lnTo>
                  <a:lnTo>
                    <a:pt x="1239060" y="29513"/>
                  </a:lnTo>
                  <a:lnTo>
                    <a:pt x="1250061" y="23241"/>
                  </a:lnTo>
                  <a:lnTo>
                    <a:pt x="1294384" y="23241"/>
                  </a:lnTo>
                  <a:lnTo>
                    <a:pt x="1309877"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31" name="object 31"/>
            <p:cNvPicPr/>
            <p:nvPr/>
          </p:nvPicPr>
          <p:blipFill>
            <a:blip r:embed="rId25" cstate="print"/>
            <a:stretch>
              <a:fillRect/>
            </a:stretch>
          </p:blipFill>
          <p:spPr>
            <a:xfrm>
              <a:off x="4314825" y="5181600"/>
              <a:ext cx="2347976" cy="481012"/>
            </a:xfrm>
            <a:prstGeom prst="rect">
              <a:avLst/>
            </a:prstGeom>
          </p:spPr>
        </p:pic>
        <p:pic>
          <p:nvPicPr>
            <p:cNvPr id="32" name="object 32"/>
            <p:cNvPicPr/>
            <p:nvPr/>
          </p:nvPicPr>
          <p:blipFill>
            <a:blip r:embed="rId26" cstate="print"/>
            <a:stretch>
              <a:fillRect/>
            </a:stretch>
          </p:blipFill>
          <p:spPr>
            <a:xfrm>
              <a:off x="85725" y="0"/>
              <a:ext cx="1581150" cy="1438275"/>
            </a:xfrm>
            <a:prstGeom prst="rect">
              <a:avLst/>
            </a:prstGeom>
          </p:spPr>
        </p:pic>
        <p:pic>
          <p:nvPicPr>
            <p:cNvPr id="33" name="object 33"/>
            <p:cNvPicPr/>
            <p:nvPr/>
          </p:nvPicPr>
          <p:blipFill>
            <a:blip r:embed="rId27" cstate="print"/>
            <a:stretch>
              <a:fillRect/>
            </a:stretch>
          </p:blipFill>
          <p:spPr>
            <a:xfrm>
              <a:off x="361950" y="152400"/>
              <a:ext cx="981075" cy="962025"/>
            </a:xfrm>
            <a:prstGeom prst="rect">
              <a:avLst/>
            </a:prstGeom>
          </p:spPr>
        </p:pic>
        <p:pic>
          <p:nvPicPr>
            <p:cNvPr id="34" name="object 34"/>
            <p:cNvPicPr/>
            <p:nvPr/>
          </p:nvPicPr>
          <p:blipFill>
            <a:blip r:embed="rId28" cstate="print"/>
            <a:stretch>
              <a:fillRect/>
            </a:stretch>
          </p:blipFill>
          <p:spPr>
            <a:xfrm>
              <a:off x="1333464" y="1628707"/>
              <a:ext cx="2433860" cy="1138978"/>
            </a:xfrm>
            <a:prstGeom prst="rect">
              <a:avLst/>
            </a:prstGeom>
          </p:spPr>
        </p:pic>
        <p:pic>
          <p:nvPicPr>
            <p:cNvPr id="35" name="object 35"/>
            <p:cNvPicPr/>
            <p:nvPr/>
          </p:nvPicPr>
          <p:blipFill>
            <a:blip r:embed="rId29" cstate="print"/>
            <a:stretch>
              <a:fillRect/>
            </a:stretch>
          </p:blipFill>
          <p:spPr>
            <a:xfrm>
              <a:off x="638175" y="1304861"/>
              <a:ext cx="4633976" cy="423862"/>
            </a:xfrm>
            <a:prstGeom prst="rect">
              <a:avLst/>
            </a:prstGeom>
          </p:spPr>
        </p:pic>
        <p:pic>
          <p:nvPicPr>
            <p:cNvPr id="36" name="object 36"/>
            <p:cNvPicPr/>
            <p:nvPr/>
          </p:nvPicPr>
          <p:blipFill>
            <a:blip r:embed="rId30" cstate="print"/>
            <a:stretch>
              <a:fillRect/>
            </a:stretch>
          </p:blipFill>
          <p:spPr>
            <a:xfrm>
              <a:off x="742950" y="1542986"/>
              <a:ext cx="4424426" cy="71437"/>
            </a:xfrm>
            <a:prstGeom prst="rect">
              <a:avLst/>
            </a:prstGeom>
          </p:spPr>
        </p:pic>
      </p:grpSp>
      <p:sp>
        <p:nvSpPr>
          <p:cNvPr id="37" name="object 37"/>
          <p:cNvSpPr txBox="1"/>
          <p:nvPr/>
        </p:nvSpPr>
        <p:spPr>
          <a:xfrm>
            <a:off x="4689728" y="6531927"/>
            <a:ext cx="2808605" cy="2660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550" b="1" i="1" u="none" strike="noStrike" kern="0" cap="none" spc="0" normalizeH="0" baseline="0" noProof="0" dirty="0">
                <a:ln>
                  <a:noFill/>
                </a:ln>
                <a:solidFill>
                  <a:sysClr val="windowText" lastClr="000000"/>
                </a:solidFill>
                <a:effectLst/>
                <a:uLnTx/>
                <a:uFillTx/>
                <a:latin typeface="Century Schoolbook"/>
                <a:cs typeface="Century Schoolbook"/>
              </a:rPr>
              <a:t>Built</a:t>
            </a:r>
            <a:r>
              <a:rPr kumimoji="0" sz="1550" b="1" i="1" u="none" strike="noStrike" kern="0" cap="none" spc="85" normalizeH="0" baseline="0" noProof="0" dirty="0">
                <a:ln>
                  <a:noFill/>
                </a:ln>
                <a:solidFill>
                  <a:sysClr val="windowText" lastClr="000000"/>
                </a:solidFill>
                <a:effectLst/>
                <a:uLnTx/>
                <a:uFillTx/>
                <a:latin typeface="Century Schoolbook"/>
                <a:cs typeface="Century Schoolbook"/>
              </a:rPr>
              <a:t> </a:t>
            </a:r>
            <a:r>
              <a:rPr kumimoji="0" sz="1550" b="1" i="1" u="none" strike="noStrike" kern="0" cap="none" spc="0" normalizeH="0" baseline="0" noProof="0" dirty="0">
                <a:ln>
                  <a:noFill/>
                </a:ln>
                <a:solidFill>
                  <a:sysClr val="windowText" lastClr="000000"/>
                </a:solidFill>
                <a:effectLst/>
                <a:uLnTx/>
                <a:uFillTx/>
                <a:latin typeface="Century Schoolbook"/>
                <a:cs typeface="Century Schoolbook"/>
              </a:rPr>
              <a:t>Right,</a:t>
            </a:r>
            <a:r>
              <a:rPr kumimoji="0" sz="1550" b="1" i="1" u="none" strike="noStrike" kern="0" cap="none" spc="45" normalizeH="0" baseline="0" noProof="0" dirty="0">
                <a:ln>
                  <a:noFill/>
                </a:ln>
                <a:solidFill>
                  <a:sysClr val="windowText" lastClr="000000"/>
                </a:solidFill>
                <a:effectLst/>
                <a:uLnTx/>
                <a:uFillTx/>
                <a:latin typeface="Century Schoolbook"/>
                <a:cs typeface="Century Schoolbook"/>
              </a:rPr>
              <a:t> </a:t>
            </a:r>
            <a:r>
              <a:rPr kumimoji="0" sz="1550" b="1" i="1" u="none" strike="noStrike" kern="0" cap="none" spc="0" normalizeH="0" baseline="0" noProof="0" dirty="0">
                <a:ln>
                  <a:noFill/>
                </a:ln>
                <a:solidFill>
                  <a:sysClr val="windowText" lastClr="000000"/>
                </a:solidFill>
                <a:effectLst/>
                <a:uLnTx/>
                <a:uFillTx/>
                <a:latin typeface="Century Schoolbook"/>
                <a:cs typeface="Century Schoolbook"/>
              </a:rPr>
              <a:t>Ready</a:t>
            </a:r>
            <a:r>
              <a:rPr kumimoji="0" sz="1550" b="1" i="1" u="none" strike="noStrike" kern="0" cap="none" spc="-30" normalizeH="0" baseline="0" noProof="0" dirty="0">
                <a:ln>
                  <a:noFill/>
                </a:ln>
                <a:solidFill>
                  <a:sysClr val="windowText" lastClr="000000"/>
                </a:solidFill>
                <a:effectLst/>
                <a:uLnTx/>
                <a:uFillTx/>
                <a:latin typeface="Century Schoolbook"/>
                <a:cs typeface="Century Schoolbook"/>
              </a:rPr>
              <a:t> </a:t>
            </a:r>
            <a:r>
              <a:rPr kumimoji="0" sz="1550" b="1" i="1" u="none" strike="noStrike" kern="0" cap="none" spc="0" normalizeH="0" baseline="0" noProof="0" dirty="0">
                <a:ln>
                  <a:noFill/>
                </a:ln>
                <a:solidFill>
                  <a:sysClr val="windowText" lastClr="000000"/>
                </a:solidFill>
                <a:effectLst/>
                <a:uLnTx/>
                <a:uFillTx/>
                <a:latin typeface="Century Schoolbook"/>
                <a:cs typeface="Century Schoolbook"/>
              </a:rPr>
              <a:t>to</a:t>
            </a:r>
            <a:r>
              <a:rPr kumimoji="0" sz="1550" b="1" i="1" u="none" strike="noStrike" kern="0" cap="none" spc="45" normalizeH="0" baseline="0" noProof="0" dirty="0">
                <a:ln>
                  <a:noFill/>
                </a:ln>
                <a:solidFill>
                  <a:sysClr val="windowText" lastClr="000000"/>
                </a:solidFill>
                <a:effectLst/>
                <a:uLnTx/>
                <a:uFillTx/>
                <a:latin typeface="Century Schoolbook"/>
                <a:cs typeface="Century Schoolbook"/>
              </a:rPr>
              <a:t> </a:t>
            </a:r>
            <a:r>
              <a:rPr kumimoji="0" sz="1550" b="1" i="1" u="none" strike="noStrike" kern="0" cap="none" spc="-20" normalizeH="0" baseline="0" noProof="0" dirty="0">
                <a:ln>
                  <a:noFill/>
                </a:ln>
                <a:solidFill>
                  <a:sysClr val="windowText" lastClr="000000"/>
                </a:solidFill>
                <a:effectLst/>
                <a:uLnTx/>
                <a:uFillTx/>
                <a:latin typeface="Century Schoolbook"/>
                <a:cs typeface="Century Schoolbook"/>
              </a:rPr>
              <a:t>Fight</a:t>
            </a:r>
            <a:endParaRPr kumimoji="0" sz="1550" b="0" i="0" u="none" strike="noStrike" kern="0" cap="none" spc="0" normalizeH="0" baseline="0" noProof="0">
              <a:ln>
                <a:noFill/>
              </a:ln>
              <a:solidFill>
                <a:sysClr val="windowText" lastClr="000000"/>
              </a:solidFill>
              <a:effectLst/>
              <a:uLnTx/>
              <a:uFillTx/>
              <a:latin typeface="Century Schoolbook"/>
              <a:cs typeface="Century Schoolbook"/>
            </a:endParaRPr>
          </a:p>
        </p:txBody>
      </p:sp>
      <p:sp>
        <p:nvSpPr>
          <p:cNvPr id="38" name="object 38"/>
          <p:cNvSpPr txBox="1"/>
          <p:nvPr/>
        </p:nvSpPr>
        <p:spPr>
          <a:xfrm>
            <a:off x="4447540" y="5258117"/>
            <a:ext cx="2063114" cy="2660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550" b="1" i="0" u="none" strike="noStrike" kern="0" cap="none" spc="0" normalizeH="0" baseline="0" noProof="0" dirty="0">
                <a:ln>
                  <a:noFill/>
                </a:ln>
                <a:solidFill>
                  <a:srgbClr val="0066CC"/>
                </a:solidFill>
                <a:effectLst/>
                <a:uLnTx/>
                <a:uFillTx/>
                <a:latin typeface="Verdana"/>
                <a:cs typeface="Verdana"/>
              </a:rPr>
              <a:t>Ecosystem</a:t>
            </a:r>
            <a:r>
              <a:rPr kumimoji="0" sz="1550" b="1" i="0" u="none" strike="noStrike" kern="0" cap="none" spc="155" normalizeH="0" baseline="0" noProof="0" dirty="0">
                <a:ln>
                  <a:noFill/>
                </a:ln>
                <a:solidFill>
                  <a:srgbClr val="0066CC"/>
                </a:solidFill>
                <a:effectLst/>
                <a:uLnTx/>
                <a:uFillTx/>
                <a:latin typeface="Verdana"/>
                <a:cs typeface="Verdana"/>
              </a:rPr>
              <a:t> </a:t>
            </a:r>
            <a:r>
              <a:rPr kumimoji="0" sz="1550" b="1" i="0" u="none" strike="noStrike" kern="0" cap="none" spc="-10" normalizeH="0" baseline="0" noProof="0" dirty="0">
                <a:ln>
                  <a:noFill/>
                </a:ln>
                <a:solidFill>
                  <a:srgbClr val="0066CC"/>
                </a:solidFill>
                <a:effectLst/>
                <a:uLnTx/>
                <a:uFillTx/>
                <a:latin typeface="Verdana"/>
                <a:cs typeface="Verdana"/>
              </a:rPr>
              <a:t>Engine</a:t>
            </a:r>
            <a:endParaRPr kumimoji="0" sz="1550" b="0" i="0" u="none" strike="noStrike" kern="0" cap="none" spc="0" normalizeH="0" baseline="0" noProof="0">
              <a:ln>
                <a:noFill/>
              </a:ln>
              <a:solidFill>
                <a:sysClr val="windowText" lastClr="000000"/>
              </a:solidFill>
              <a:effectLst/>
              <a:uLnTx/>
              <a:uFillTx/>
              <a:latin typeface="Verdana"/>
              <a:cs typeface="Verdana"/>
            </a:endParaRPr>
          </a:p>
        </p:txBody>
      </p:sp>
      <p:grpSp>
        <p:nvGrpSpPr>
          <p:cNvPr id="39" name="object 39"/>
          <p:cNvGrpSpPr/>
          <p:nvPr/>
        </p:nvGrpSpPr>
        <p:grpSpPr>
          <a:xfrm>
            <a:off x="1276350" y="1886330"/>
            <a:ext cx="2605405" cy="2652395"/>
            <a:chOff x="1276350" y="1886330"/>
            <a:chExt cx="2605405" cy="2652395"/>
          </a:xfrm>
        </p:grpSpPr>
        <p:pic>
          <p:nvPicPr>
            <p:cNvPr id="40" name="object 40"/>
            <p:cNvPicPr/>
            <p:nvPr/>
          </p:nvPicPr>
          <p:blipFill>
            <a:blip r:embed="rId31" cstate="print"/>
            <a:stretch>
              <a:fillRect/>
            </a:stretch>
          </p:blipFill>
          <p:spPr>
            <a:xfrm>
              <a:off x="1304925" y="3076575"/>
              <a:ext cx="2576576" cy="1462024"/>
            </a:xfrm>
            <a:prstGeom prst="rect">
              <a:avLst/>
            </a:prstGeom>
          </p:spPr>
        </p:pic>
        <p:pic>
          <p:nvPicPr>
            <p:cNvPr id="41" name="object 41"/>
            <p:cNvPicPr/>
            <p:nvPr/>
          </p:nvPicPr>
          <p:blipFill>
            <a:blip r:embed="rId32" cstate="print"/>
            <a:stretch>
              <a:fillRect/>
            </a:stretch>
          </p:blipFill>
          <p:spPr>
            <a:xfrm>
              <a:off x="1892934" y="1886330"/>
              <a:ext cx="1178559" cy="636524"/>
            </a:xfrm>
            <a:prstGeom prst="rect">
              <a:avLst/>
            </a:prstGeom>
          </p:spPr>
        </p:pic>
        <p:pic>
          <p:nvPicPr>
            <p:cNvPr id="42" name="object 42"/>
            <p:cNvPicPr/>
            <p:nvPr/>
          </p:nvPicPr>
          <p:blipFill>
            <a:blip r:embed="rId33" cstate="print"/>
            <a:stretch>
              <a:fillRect/>
            </a:stretch>
          </p:blipFill>
          <p:spPr>
            <a:xfrm>
              <a:off x="1726691" y="3507486"/>
              <a:ext cx="1388364" cy="746759"/>
            </a:xfrm>
            <a:prstGeom prst="rect">
              <a:avLst/>
            </a:prstGeom>
          </p:spPr>
        </p:pic>
        <p:pic>
          <p:nvPicPr>
            <p:cNvPr id="43" name="object 43"/>
            <p:cNvPicPr/>
            <p:nvPr/>
          </p:nvPicPr>
          <p:blipFill>
            <a:blip r:embed="rId34" cstate="print"/>
            <a:stretch>
              <a:fillRect/>
            </a:stretch>
          </p:blipFill>
          <p:spPr>
            <a:xfrm>
              <a:off x="3146805" y="3692270"/>
              <a:ext cx="499998" cy="307340"/>
            </a:xfrm>
            <a:prstGeom prst="rect">
              <a:avLst/>
            </a:prstGeom>
          </p:spPr>
        </p:pic>
        <p:pic>
          <p:nvPicPr>
            <p:cNvPr id="44" name="object 44"/>
            <p:cNvPicPr/>
            <p:nvPr/>
          </p:nvPicPr>
          <p:blipFill>
            <a:blip r:embed="rId35" cstate="print"/>
            <a:stretch>
              <a:fillRect/>
            </a:stretch>
          </p:blipFill>
          <p:spPr>
            <a:xfrm>
              <a:off x="3284473" y="3519297"/>
              <a:ext cx="393446" cy="104393"/>
            </a:xfrm>
            <a:prstGeom prst="rect">
              <a:avLst/>
            </a:prstGeom>
          </p:spPr>
        </p:pic>
        <p:pic>
          <p:nvPicPr>
            <p:cNvPr id="45" name="object 45"/>
            <p:cNvPicPr/>
            <p:nvPr/>
          </p:nvPicPr>
          <p:blipFill>
            <a:blip r:embed="rId36" cstate="print"/>
            <a:stretch>
              <a:fillRect/>
            </a:stretch>
          </p:blipFill>
          <p:spPr>
            <a:xfrm>
              <a:off x="1276350" y="2438336"/>
              <a:ext cx="2509901" cy="1119187"/>
            </a:xfrm>
            <a:prstGeom prst="rect">
              <a:avLst/>
            </a:prstGeom>
          </p:spPr>
        </p:pic>
      </p:grpSp>
      <p:sp>
        <p:nvSpPr>
          <p:cNvPr id="46" name="object 46"/>
          <p:cNvSpPr txBox="1"/>
          <p:nvPr/>
        </p:nvSpPr>
        <p:spPr>
          <a:xfrm>
            <a:off x="3242691" y="3082925"/>
            <a:ext cx="36830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dirty="0">
                <a:ln>
                  <a:noFill/>
                </a:ln>
                <a:solidFill>
                  <a:sysClr val="windowText" lastClr="000000"/>
                </a:solidFill>
                <a:effectLst/>
                <a:uLnTx/>
                <a:uFillTx/>
                <a:latin typeface="Verdana"/>
                <a:cs typeface="Verdana"/>
              </a:rPr>
              <a:t>AF </a:t>
            </a:r>
            <a:r>
              <a:rPr kumimoji="0" sz="600" b="0" i="0" u="none" strike="noStrike" kern="0" cap="none" spc="-10" normalizeH="0" baseline="0" noProof="0" dirty="0">
                <a:ln>
                  <a:noFill/>
                </a:ln>
                <a:solidFill>
                  <a:sysClr val="windowText" lastClr="000000"/>
                </a:solidFill>
                <a:effectLst/>
                <a:uLnTx/>
                <a:uFillTx/>
                <a:latin typeface="Verdana"/>
                <a:cs typeface="Verdana"/>
              </a:rPr>
              <a:t>Cloud</a:t>
            </a:r>
            <a:endParaRPr kumimoji="0" sz="600" b="0" i="0" u="none" strike="noStrike" kern="0" cap="none" spc="0" normalizeH="0" baseline="0" noProof="0">
              <a:ln>
                <a:noFill/>
              </a:ln>
              <a:solidFill>
                <a:sysClr val="windowText" lastClr="000000"/>
              </a:solidFill>
              <a:effectLst/>
              <a:uLnTx/>
              <a:uFillTx/>
              <a:latin typeface="Verdana"/>
              <a:cs typeface="Verdana"/>
            </a:endParaRPr>
          </a:p>
        </p:txBody>
      </p:sp>
      <p:sp>
        <p:nvSpPr>
          <p:cNvPr id="47" name="object 47"/>
          <p:cNvSpPr txBox="1"/>
          <p:nvPr/>
        </p:nvSpPr>
        <p:spPr>
          <a:xfrm>
            <a:off x="1964435" y="2854642"/>
            <a:ext cx="544195" cy="451484"/>
          </a:xfrm>
          <a:prstGeom prst="rect">
            <a:avLst/>
          </a:prstGeom>
        </p:spPr>
        <p:txBody>
          <a:bodyPr vert="horz" wrap="square" lIns="0" tIns="12700" rIns="0" bIns="0" rtlCol="0">
            <a:spAutoFit/>
          </a:bodyPr>
          <a:lstStyle/>
          <a:p>
            <a:pPr marL="508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10" normalizeH="0" baseline="0" noProof="0" dirty="0">
                <a:ln>
                  <a:noFill/>
                </a:ln>
                <a:solidFill>
                  <a:sysClr val="windowText" lastClr="000000"/>
                </a:solidFill>
                <a:effectLst/>
                <a:uLnTx/>
                <a:uFillTx/>
                <a:latin typeface="Verdana"/>
                <a:cs typeface="Verdana"/>
              </a:rPr>
              <a:t>Cyber</a:t>
            </a:r>
            <a:endParaRPr kumimoji="0" sz="6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35"/>
              </a:spcBef>
              <a:spcAft>
                <a:spcPts val="0"/>
              </a:spcAft>
              <a:buClrTx/>
              <a:buSzTx/>
              <a:buFontTx/>
              <a:buNone/>
              <a:tabLst/>
              <a:defRPr/>
            </a:pPr>
            <a:r>
              <a:rPr kumimoji="0" sz="600" b="0" i="0" u="none" strike="noStrike" kern="0" cap="none" spc="-10" normalizeH="0" baseline="0" noProof="0" dirty="0">
                <a:ln>
                  <a:noFill/>
                </a:ln>
                <a:solidFill>
                  <a:sysClr val="windowText" lastClr="000000"/>
                </a:solidFill>
                <a:effectLst/>
                <a:uLnTx/>
                <a:uFillTx/>
                <a:latin typeface="Verdana"/>
                <a:cs typeface="Verdana"/>
              </a:rPr>
              <a:t>Security</a:t>
            </a:r>
            <a:endParaRPr kumimoji="0" sz="600" b="0" i="0" u="none" strike="noStrike" kern="0" cap="none" spc="0" normalizeH="0" baseline="0" noProof="0">
              <a:ln>
                <a:noFill/>
              </a:ln>
              <a:solidFill>
                <a:sysClr val="windowText" lastClr="000000"/>
              </a:solidFill>
              <a:effectLst/>
              <a:uLnTx/>
              <a:uFillTx/>
              <a:latin typeface="Verdana"/>
              <a:cs typeface="Verdana"/>
            </a:endParaRPr>
          </a:p>
          <a:p>
            <a:pPr marL="241300" marR="0" lvl="0" indent="0" defTabSz="914400" eaLnBrk="1" fontAlgn="auto" latinLnBrk="0" hangingPunct="1">
              <a:lnSpc>
                <a:spcPct val="100000"/>
              </a:lnSpc>
              <a:spcBef>
                <a:spcPts val="405"/>
              </a:spcBef>
              <a:spcAft>
                <a:spcPts val="0"/>
              </a:spcAft>
              <a:buClrTx/>
              <a:buSzTx/>
              <a:buFontTx/>
              <a:buNone/>
              <a:tabLst/>
              <a:defRPr/>
            </a:pPr>
            <a:r>
              <a:rPr kumimoji="0" sz="600" b="0" i="0" u="none" strike="noStrike" kern="0" cap="none" spc="-10" normalizeH="0" baseline="0" noProof="0" dirty="0">
                <a:ln>
                  <a:noFill/>
                </a:ln>
                <a:solidFill>
                  <a:sysClr val="windowText" lastClr="000000"/>
                </a:solidFill>
                <a:effectLst/>
                <a:uLnTx/>
                <a:uFillTx/>
                <a:latin typeface="Verdana"/>
                <a:cs typeface="Verdana"/>
              </a:rPr>
              <a:t>Nuclear</a:t>
            </a:r>
            <a:endParaRPr kumimoji="0" sz="600" b="0" i="0" u="none" strike="noStrike" kern="0" cap="none" spc="0" normalizeH="0" baseline="0" noProof="0">
              <a:ln>
                <a:noFill/>
              </a:ln>
              <a:solidFill>
                <a:sysClr val="windowText" lastClr="000000"/>
              </a:solidFill>
              <a:effectLst/>
              <a:uLnTx/>
              <a:uFillTx/>
              <a:latin typeface="Verdana"/>
              <a:cs typeface="Verdana"/>
            </a:endParaRPr>
          </a:p>
          <a:p>
            <a:pPr marL="259715" marR="0" lvl="0" indent="0" defTabSz="914400" eaLnBrk="1" fontAlgn="auto" latinLnBrk="0" hangingPunct="1">
              <a:lnSpc>
                <a:spcPct val="100000"/>
              </a:lnSpc>
              <a:spcBef>
                <a:spcPts val="30"/>
              </a:spcBef>
              <a:spcAft>
                <a:spcPts val="0"/>
              </a:spcAft>
              <a:buClrTx/>
              <a:buSzTx/>
              <a:buFontTx/>
              <a:buNone/>
              <a:tabLst/>
              <a:defRPr/>
            </a:pPr>
            <a:r>
              <a:rPr kumimoji="0" sz="600" b="0" i="0" u="none" strike="noStrike" kern="0" cap="none" spc="-10" normalizeH="0" baseline="0" noProof="0" dirty="0">
                <a:ln>
                  <a:noFill/>
                </a:ln>
                <a:solidFill>
                  <a:sysClr val="windowText" lastClr="000000"/>
                </a:solidFill>
                <a:effectLst/>
                <a:uLnTx/>
                <a:uFillTx/>
                <a:latin typeface="Verdana"/>
                <a:cs typeface="Verdana"/>
              </a:rPr>
              <a:t>Surety</a:t>
            </a:r>
            <a:endParaRPr kumimoji="0" sz="600" b="0" i="0" u="none" strike="noStrike" kern="0" cap="none" spc="0" normalizeH="0" baseline="0" noProof="0">
              <a:ln>
                <a:noFill/>
              </a:ln>
              <a:solidFill>
                <a:sysClr val="windowText" lastClr="000000"/>
              </a:solidFill>
              <a:effectLst/>
              <a:uLnTx/>
              <a:uFillTx/>
              <a:latin typeface="Verdana"/>
              <a:cs typeface="Verdana"/>
            </a:endParaRPr>
          </a:p>
        </p:txBody>
      </p:sp>
      <p:sp>
        <p:nvSpPr>
          <p:cNvPr id="48" name="object 48"/>
          <p:cNvSpPr txBox="1"/>
          <p:nvPr/>
        </p:nvSpPr>
        <p:spPr>
          <a:xfrm>
            <a:off x="2552700" y="2964815"/>
            <a:ext cx="501650" cy="298450"/>
          </a:xfrm>
          <a:prstGeom prst="rect">
            <a:avLst/>
          </a:prstGeom>
        </p:spPr>
        <p:txBody>
          <a:bodyPr vert="horz" wrap="square" lIns="0" tIns="13335" rIns="0" bIns="0" rtlCol="0">
            <a:spAutoFit/>
          </a:bodyPr>
          <a:lstStyle/>
          <a:p>
            <a:pPr marL="12700" marR="5080" lvl="0" indent="0" algn="ctr" defTabSz="914400" eaLnBrk="1" fontAlgn="auto" latinLnBrk="0" hangingPunct="1">
              <a:lnSpc>
                <a:spcPct val="99200"/>
              </a:lnSpc>
              <a:spcBef>
                <a:spcPts val="105"/>
              </a:spcBef>
              <a:spcAft>
                <a:spcPts val="0"/>
              </a:spcAft>
              <a:buClrTx/>
              <a:buSzTx/>
              <a:buFontTx/>
              <a:buNone/>
              <a:tabLst/>
              <a:defRPr/>
            </a:pPr>
            <a:r>
              <a:rPr kumimoji="0" sz="600" b="0" i="0" u="none" strike="noStrike" kern="0" cap="none" spc="0" normalizeH="0" baseline="0" noProof="0" dirty="0">
                <a:ln>
                  <a:noFill/>
                </a:ln>
                <a:solidFill>
                  <a:sysClr val="windowText" lastClr="000000"/>
                </a:solidFill>
                <a:effectLst/>
                <a:uLnTx/>
                <a:uFillTx/>
                <a:latin typeface="Verdana"/>
                <a:cs typeface="Verdana"/>
              </a:rPr>
              <a:t>Model</a:t>
            </a:r>
            <a:r>
              <a:rPr kumimoji="0" sz="600" b="0" i="0" u="none" strike="noStrike" kern="0" cap="none" spc="-50" normalizeH="0" baseline="0" noProof="0" dirty="0">
                <a:ln>
                  <a:noFill/>
                </a:ln>
                <a:solidFill>
                  <a:sysClr val="windowText" lastClr="000000"/>
                </a:solidFill>
                <a:effectLst/>
                <a:uLnTx/>
                <a:uFillTx/>
                <a:latin typeface="Verdana"/>
                <a:cs typeface="Verdana"/>
              </a:rPr>
              <a:t> </a:t>
            </a:r>
            <a:r>
              <a:rPr kumimoji="0" sz="600" b="0" i="0" u="none" strike="noStrike" kern="0" cap="none" spc="-10" normalizeH="0" baseline="0" noProof="0" dirty="0">
                <a:ln>
                  <a:noFill/>
                </a:ln>
                <a:solidFill>
                  <a:sysClr val="windowText" lastClr="000000"/>
                </a:solidFill>
                <a:effectLst/>
                <a:uLnTx/>
                <a:uFillTx/>
                <a:latin typeface="Verdana"/>
                <a:cs typeface="Verdana"/>
              </a:rPr>
              <a:t>Based</a:t>
            </a:r>
            <a:r>
              <a:rPr kumimoji="0" sz="600" b="0" i="0" u="none" strike="noStrike" kern="0" cap="none" spc="500" normalizeH="0" baseline="0" noProof="0" dirty="0">
                <a:ln>
                  <a:noFill/>
                </a:ln>
                <a:solidFill>
                  <a:sysClr val="windowText" lastClr="000000"/>
                </a:solidFill>
                <a:effectLst/>
                <a:uLnTx/>
                <a:uFillTx/>
                <a:latin typeface="Verdana"/>
                <a:cs typeface="Verdana"/>
              </a:rPr>
              <a:t> </a:t>
            </a:r>
            <a:r>
              <a:rPr kumimoji="0" sz="600" b="0" i="0" u="none" strike="noStrike" kern="0" cap="none" spc="-10" normalizeH="0" baseline="0" noProof="0" dirty="0">
                <a:ln>
                  <a:noFill/>
                </a:ln>
                <a:solidFill>
                  <a:sysClr val="windowText" lastClr="000000"/>
                </a:solidFill>
                <a:effectLst/>
                <a:uLnTx/>
                <a:uFillTx/>
                <a:latin typeface="Verdana"/>
                <a:cs typeface="Verdana"/>
              </a:rPr>
              <a:t>Systems</a:t>
            </a:r>
            <a:r>
              <a:rPr kumimoji="0" sz="600" b="0" i="0" u="none" strike="noStrike" kern="0" cap="none" spc="500" normalizeH="0" baseline="0" noProof="0" dirty="0">
                <a:ln>
                  <a:noFill/>
                </a:ln>
                <a:solidFill>
                  <a:sysClr val="windowText" lastClr="000000"/>
                </a:solidFill>
                <a:effectLst/>
                <a:uLnTx/>
                <a:uFillTx/>
                <a:latin typeface="Verdana"/>
                <a:cs typeface="Verdana"/>
              </a:rPr>
              <a:t> </a:t>
            </a:r>
            <a:r>
              <a:rPr kumimoji="0" sz="600" b="0" i="0" u="none" strike="noStrike" kern="0" cap="none" spc="-10" normalizeH="0" baseline="0" noProof="0" dirty="0">
                <a:ln>
                  <a:noFill/>
                </a:ln>
                <a:solidFill>
                  <a:sysClr val="windowText" lastClr="000000"/>
                </a:solidFill>
                <a:effectLst/>
                <a:uLnTx/>
                <a:uFillTx/>
                <a:latin typeface="Verdana"/>
                <a:cs typeface="Verdana"/>
              </a:rPr>
              <a:t>Engineering</a:t>
            </a:r>
            <a:endParaRPr kumimoji="0" sz="600" b="0" i="0" u="none" strike="noStrike" kern="0" cap="none" spc="0" normalizeH="0" baseline="0" noProof="0">
              <a:ln>
                <a:noFill/>
              </a:ln>
              <a:solidFill>
                <a:sysClr val="windowText" lastClr="000000"/>
              </a:solidFill>
              <a:effectLst/>
              <a:uLnTx/>
              <a:uFillTx/>
              <a:latin typeface="Verdana"/>
              <a:cs typeface="Verdana"/>
            </a:endParaRPr>
          </a:p>
        </p:txBody>
      </p:sp>
      <p:grpSp>
        <p:nvGrpSpPr>
          <p:cNvPr id="49" name="object 49"/>
          <p:cNvGrpSpPr/>
          <p:nvPr/>
        </p:nvGrpSpPr>
        <p:grpSpPr>
          <a:xfrm>
            <a:off x="1592452" y="2489326"/>
            <a:ext cx="8223250" cy="1859280"/>
            <a:chOff x="1592452" y="2489326"/>
            <a:chExt cx="8223250" cy="1859280"/>
          </a:xfrm>
        </p:grpSpPr>
        <p:pic>
          <p:nvPicPr>
            <p:cNvPr id="50" name="object 50"/>
            <p:cNvPicPr/>
            <p:nvPr/>
          </p:nvPicPr>
          <p:blipFill>
            <a:blip r:embed="rId37" cstate="print"/>
            <a:stretch>
              <a:fillRect/>
            </a:stretch>
          </p:blipFill>
          <p:spPr>
            <a:xfrm>
              <a:off x="1592452" y="3735450"/>
              <a:ext cx="394589" cy="190626"/>
            </a:xfrm>
            <a:prstGeom prst="rect">
              <a:avLst/>
            </a:prstGeom>
          </p:spPr>
        </p:pic>
        <p:pic>
          <p:nvPicPr>
            <p:cNvPr id="51" name="object 51"/>
            <p:cNvPicPr/>
            <p:nvPr/>
          </p:nvPicPr>
          <p:blipFill>
            <a:blip r:embed="rId38" cstate="print"/>
            <a:stretch>
              <a:fillRect/>
            </a:stretch>
          </p:blipFill>
          <p:spPr>
            <a:xfrm>
              <a:off x="1713356" y="2489326"/>
              <a:ext cx="1821688" cy="440436"/>
            </a:xfrm>
            <a:prstGeom prst="rect">
              <a:avLst/>
            </a:prstGeom>
          </p:spPr>
        </p:pic>
        <p:pic>
          <p:nvPicPr>
            <p:cNvPr id="52" name="object 52"/>
            <p:cNvPicPr/>
            <p:nvPr/>
          </p:nvPicPr>
          <p:blipFill>
            <a:blip r:embed="rId39" cstate="print"/>
            <a:stretch>
              <a:fillRect/>
            </a:stretch>
          </p:blipFill>
          <p:spPr>
            <a:xfrm>
              <a:off x="7162799" y="3657536"/>
              <a:ext cx="2462276" cy="557212"/>
            </a:xfrm>
            <a:prstGeom prst="rect">
              <a:avLst/>
            </a:prstGeom>
          </p:spPr>
        </p:pic>
        <p:pic>
          <p:nvPicPr>
            <p:cNvPr id="53" name="object 53"/>
            <p:cNvPicPr/>
            <p:nvPr/>
          </p:nvPicPr>
          <p:blipFill>
            <a:blip r:embed="rId40" cstate="print"/>
            <a:stretch>
              <a:fillRect/>
            </a:stretch>
          </p:blipFill>
          <p:spPr>
            <a:xfrm>
              <a:off x="7248524" y="3981386"/>
              <a:ext cx="2005076" cy="252412"/>
            </a:xfrm>
            <a:prstGeom prst="rect">
              <a:avLst/>
            </a:prstGeom>
          </p:spPr>
        </p:pic>
        <p:pic>
          <p:nvPicPr>
            <p:cNvPr id="54" name="object 54"/>
            <p:cNvPicPr/>
            <p:nvPr/>
          </p:nvPicPr>
          <p:blipFill>
            <a:blip r:embed="rId41" cstate="print"/>
            <a:stretch>
              <a:fillRect/>
            </a:stretch>
          </p:blipFill>
          <p:spPr>
            <a:xfrm>
              <a:off x="9086849" y="3981386"/>
              <a:ext cx="214312" cy="252412"/>
            </a:xfrm>
            <a:prstGeom prst="rect">
              <a:avLst/>
            </a:prstGeom>
          </p:spPr>
        </p:pic>
        <p:pic>
          <p:nvPicPr>
            <p:cNvPr id="55" name="object 55"/>
            <p:cNvPicPr/>
            <p:nvPr/>
          </p:nvPicPr>
          <p:blipFill>
            <a:blip r:embed="rId42" cstate="print"/>
            <a:stretch>
              <a:fillRect/>
            </a:stretch>
          </p:blipFill>
          <p:spPr>
            <a:xfrm>
              <a:off x="9134474" y="3981386"/>
              <a:ext cx="681037" cy="252412"/>
            </a:xfrm>
            <a:prstGeom prst="rect">
              <a:avLst/>
            </a:prstGeom>
          </p:spPr>
        </p:pic>
        <p:pic>
          <p:nvPicPr>
            <p:cNvPr id="56" name="object 56"/>
            <p:cNvPicPr/>
            <p:nvPr/>
          </p:nvPicPr>
          <p:blipFill>
            <a:blip r:embed="rId43" cstate="print"/>
            <a:stretch>
              <a:fillRect/>
            </a:stretch>
          </p:blipFill>
          <p:spPr>
            <a:xfrm>
              <a:off x="7248524" y="4095686"/>
              <a:ext cx="1766951" cy="252412"/>
            </a:xfrm>
            <a:prstGeom prst="rect">
              <a:avLst/>
            </a:prstGeom>
          </p:spPr>
        </p:pic>
      </p:grpSp>
      <p:sp>
        <p:nvSpPr>
          <p:cNvPr id="57" name="object 57"/>
          <p:cNvSpPr txBox="1"/>
          <p:nvPr/>
        </p:nvSpPr>
        <p:spPr>
          <a:xfrm>
            <a:off x="7326376" y="3750246"/>
            <a:ext cx="2398395" cy="5314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9933"/>
                </a:solidFill>
                <a:effectLst/>
                <a:uLnTx/>
                <a:uFillTx/>
                <a:latin typeface="Verdana"/>
                <a:cs typeface="Verdana"/>
              </a:rPr>
              <a:t>DoD</a:t>
            </a:r>
            <a:r>
              <a:rPr kumimoji="0" sz="1800" b="0" i="0" u="none" strike="noStrike" kern="0" cap="none" spc="-65" normalizeH="0" baseline="0" noProof="0" dirty="0">
                <a:ln>
                  <a:noFill/>
                </a:ln>
                <a:solidFill>
                  <a:srgbClr val="FF9933"/>
                </a:solidFill>
                <a:effectLst/>
                <a:uLnTx/>
                <a:uFillTx/>
                <a:latin typeface="Verdana"/>
                <a:cs typeface="Verdana"/>
              </a:rPr>
              <a:t> </a:t>
            </a:r>
            <a:r>
              <a:rPr kumimoji="0" sz="1800" b="0" i="0" u="none" strike="noStrike" kern="0" cap="none" spc="0" normalizeH="0" baseline="0" noProof="0" dirty="0">
                <a:ln>
                  <a:noFill/>
                </a:ln>
                <a:solidFill>
                  <a:srgbClr val="FF9933"/>
                </a:solidFill>
                <a:effectLst/>
                <a:uLnTx/>
                <a:uFillTx/>
                <a:latin typeface="Verdana"/>
                <a:cs typeface="Verdana"/>
              </a:rPr>
              <a:t>AF</a:t>
            </a:r>
            <a:r>
              <a:rPr kumimoji="0" sz="1800" b="0" i="0" u="none" strike="noStrike" kern="0" cap="none" spc="65" normalizeH="0" baseline="0" noProof="0" dirty="0">
                <a:ln>
                  <a:noFill/>
                </a:ln>
                <a:solidFill>
                  <a:srgbClr val="FF9933"/>
                </a:solidFill>
                <a:effectLst/>
                <a:uLnTx/>
                <a:uFillTx/>
                <a:latin typeface="Verdana"/>
                <a:cs typeface="Verdana"/>
              </a:rPr>
              <a:t> </a:t>
            </a:r>
            <a:r>
              <a:rPr kumimoji="0" sz="1800" b="0" i="0" u="none" strike="noStrike" kern="0" cap="none" spc="-10" normalizeH="0" baseline="0" noProof="0" dirty="0">
                <a:ln>
                  <a:noFill/>
                </a:ln>
                <a:solidFill>
                  <a:srgbClr val="FF9933"/>
                </a:solidFill>
                <a:effectLst/>
                <a:uLnTx/>
                <a:uFillTx/>
                <a:latin typeface="Verdana"/>
                <a:cs typeface="Verdana"/>
              </a:rPr>
              <a:t>Resources</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20"/>
              </a:spcBef>
              <a:spcAft>
                <a:spcPts val="0"/>
              </a:spcAft>
              <a:buClrTx/>
              <a:buSzTx/>
              <a:buFontTx/>
              <a:buNone/>
              <a:tabLst/>
              <a:defRPr/>
            </a:pPr>
            <a:r>
              <a:rPr kumimoji="0" sz="750" b="0" i="0" u="none" strike="noStrike" kern="0" cap="none" spc="0" normalizeH="0" baseline="0" noProof="0" dirty="0">
                <a:ln>
                  <a:noFill/>
                </a:ln>
                <a:solidFill>
                  <a:srgbClr val="FF9933"/>
                </a:solidFill>
                <a:effectLst/>
                <a:uLnTx/>
                <a:uFillTx/>
                <a:latin typeface="Verdana"/>
                <a:cs typeface="Verdana"/>
              </a:rPr>
              <a:t>Business</a:t>
            </a:r>
            <a:r>
              <a:rPr kumimoji="0" sz="750" b="0" i="0" u="none" strike="noStrike" kern="0" cap="none" spc="110" normalizeH="0" baseline="0" noProof="0" dirty="0">
                <a:ln>
                  <a:noFill/>
                </a:ln>
                <a:solidFill>
                  <a:srgbClr val="FF9933"/>
                </a:solidFill>
                <a:effectLst/>
                <a:uLnTx/>
                <a:uFillTx/>
                <a:latin typeface="Verdana"/>
                <a:cs typeface="Verdana"/>
              </a:rPr>
              <a:t> </a:t>
            </a:r>
            <a:r>
              <a:rPr kumimoji="0" sz="750" b="0" i="0" u="none" strike="noStrike" kern="0" cap="none" spc="-10" normalizeH="0" baseline="0" noProof="0" dirty="0">
                <a:ln>
                  <a:noFill/>
                </a:ln>
                <a:solidFill>
                  <a:srgbClr val="FF9933"/>
                </a:solidFill>
                <a:effectLst/>
                <a:uLnTx/>
                <a:uFillTx/>
                <a:latin typeface="Verdana"/>
                <a:cs typeface="Verdana"/>
              </a:rPr>
              <a:t>processes,</a:t>
            </a:r>
            <a:r>
              <a:rPr kumimoji="0" sz="750" b="0" i="0" u="none" strike="noStrike" kern="0" cap="none" spc="70" normalizeH="0" baseline="0" noProof="0" dirty="0">
                <a:ln>
                  <a:noFill/>
                </a:ln>
                <a:solidFill>
                  <a:srgbClr val="FF9933"/>
                </a:solidFill>
                <a:effectLst/>
                <a:uLnTx/>
                <a:uFillTx/>
                <a:latin typeface="Verdana"/>
                <a:cs typeface="Verdana"/>
              </a:rPr>
              <a:t> </a:t>
            </a:r>
            <a:r>
              <a:rPr kumimoji="0" sz="750" b="0" i="0" u="none" strike="noStrike" kern="0" cap="none" spc="0" normalizeH="0" baseline="0" noProof="0" dirty="0">
                <a:ln>
                  <a:noFill/>
                </a:ln>
                <a:solidFill>
                  <a:srgbClr val="FF9933"/>
                </a:solidFill>
                <a:effectLst/>
                <a:uLnTx/>
                <a:uFillTx/>
                <a:latin typeface="Verdana"/>
                <a:cs typeface="Verdana"/>
              </a:rPr>
              <a:t>Traditional</a:t>
            </a:r>
            <a:r>
              <a:rPr kumimoji="0" sz="750" b="0" i="0" u="none" strike="noStrike" kern="0" cap="none" spc="-35" normalizeH="0" baseline="0" noProof="0" dirty="0">
                <a:ln>
                  <a:noFill/>
                </a:ln>
                <a:solidFill>
                  <a:srgbClr val="FF9933"/>
                </a:solidFill>
                <a:effectLst/>
                <a:uLnTx/>
                <a:uFillTx/>
                <a:latin typeface="Verdana"/>
                <a:cs typeface="Verdana"/>
              </a:rPr>
              <a:t> </a:t>
            </a:r>
            <a:r>
              <a:rPr kumimoji="0" sz="750" b="0" i="0" u="none" strike="noStrike" kern="0" cap="none" spc="0" normalizeH="0" baseline="0" noProof="0" dirty="0">
                <a:ln>
                  <a:noFill/>
                </a:ln>
                <a:solidFill>
                  <a:srgbClr val="FF9933"/>
                </a:solidFill>
                <a:effectLst/>
                <a:uLnTx/>
                <a:uFillTx/>
                <a:latin typeface="Verdana"/>
                <a:cs typeface="Verdana"/>
              </a:rPr>
              <a:t>&amp;</a:t>
            </a:r>
            <a:r>
              <a:rPr kumimoji="0" sz="750" b="0" i="0" u="none" strike="noStrike" kern="0" cap="none" spc="15" normalizeH="0" baseline="0" noProof="0" dirty="0">
                <a:ln>
                  <a:noFill/>
                </a:ln>
                <a:solidFill>
                  <a:srgbClr val="FF9933"/>
                </a:solidFill>
                <a:effectLst/>
                <a:uLnTx/>
                <a:uFillTx/>
                <a:latin typeface="Verdana"/>
                <a:cs typeface="Verdana"/>
              </a:rPr>
              <a:t> </a:t>
            </a:r>
            <a:r>
              <a:rPr kumimoji="0" sz="750" b="0" i="0" u="none" strike="noStrike" kern="0" cap="none" spc="0" normalizeH="0" baseline="0" noProof="0" dirty="0">
                <a:ln>
                  <a:noFill/>
                </a:ln>
                <a:solidFill>
                  <a:srgbClr val="FF9933"/>
                </a:solidFill>
                <a:effectLst/>
                <a:uLnTx/>
                <a:uFillTx/>
                <a:latin typeface="Verdana"/>
                <a:cs typeface="Verdana"/>
              </a:rPr>
              <a:t>Non-</a:t>
            </a:r>
            <a:r>
              <a:rPr kumimoji="0" sz="750" b="0" i="0" u="none" strike="noStrike" kern="0" cap="none" spc="-10" normalizeH="0" baseline="0" noProof="0" dirty="0">
                <a:ln>
                  <a:noFill/>
                </a:ln>
                <a:solidFill>
                  <a:srgbClr val="FF9933"/>
                </a:solidFill>
                <a:effectLst/>
                <a:uLnTx/>
                <a:uFillTx/>
                <a:latin typeface="Verdana"/>
                <a:cs typeface="Verdana"/>
              </a:rPr>
              <a:t>traditional</a:t>
            </a:r>
            <a:endParaRPr kumimoji="0" sz="75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750" b="0" i="0" u="none" strike="noStrike" kern="0" cap="none" spc="0" normalizeH="0" baseline="0" noProof="0" dirty="0">
                <a:ln>
                  <a:noFill/>
                </a:ln>
                <a:solidFill>
                  <a:srgbClr val="FF9933"/>
                </a:solidFill>
                <a:effectLst/>
                <a:uLnTx/>
                <a:uFillTx/>
                <a:latin typeface="Verdana"/>
                <a:cs typeface="Verdana"/>
              </a:rPr>
              <a:t>Contracting,</a:t>
            </a:r>
            <a:r>
              <a:rPr kumimoji="0" sz="750" b="0" i="0" u="none" strike="noStrike" kern="0" cap="none" spc="90" normalizeH="0" baseline="0" noProof="0" dirty="0">
                <a:ln>
                  <a:noFill/>
                </a:ln>
                <a:solidFill>
                  <a:srgbClr val="FF9933"/>
                </a:solidFill>
                <a:effectLst/>
                <a:uLnTx/>
                <a:uFillTx/>
                <a:latin typeface="Verdana"/>
                <a:cs typeface="Verdana"/>
              </a:rPr>
              <a:t> </a:t>
            </a:r>
            <a:r>
              <a:rPr kumimoji="0" sz="750" b="0" i="0" u="none" strike="noStrike" kern="0" cap="none" spc="-10" normalizeH="0" baseline="0" noProof="0" dirty="0">
                <a:ln>
                  <a:noFill/>
                </a:ln>
                <a:solidFill>
                  <a:srgbClr val="FF9933"/>
                </a:solidFill>
                <a:effectLst/>
                <a:uLnTx/>
                <a:uFillTx/>
                <a:latin typeface="Verdana"/>
                <a:cs typeface="Verdana"/>
              </a:rPr>
              <a:t>Engineering,</a:t>
            </a:r>
            <a:r>
              <a:rPr kumimoji="0" sz="750" b="0" i="0" u="none" strike="noStrike" kern="0" cap="none" spc="90" normalizeH="0" baseline="0" noProof="0" dirty="0">
                <a:ln>
                  <a:noFill/>
                </a:ln>
                <a:solidFill>
                  <a:srgbClr val="FF9933"/>
                </a:solidFill>
                <a:effectLst/>
                <a:uLnTx/>
                <a:uFillTx/>
                <a:latin typeface="Verdana"/>
                <a:cs typeface="Verdana"/>
              </a:rPr>
              <a:t> </a:t>
            </a:r>
            <a:r>
              <a:rPr kumimoji="0" sz="750" b="0" i="0" u="none" strike="noStrike" kern="0" cap="none" spc="-10" normalizeH="0" baseline="0" noProof="0" dirty="0">
                <a:ln>
                  <a:noFill/>
                </a:ln>
                <a:solidFill>
                  <a:srgbClr val="FF9933"/>
                </a:solidFill>
                <a:effectLst/>
                <a:uLnTx/>
                <a:uFillTx/>
                <a:latin typeface="Verdana"/>
                <a:cs typeface="Verdana"/>
              </a:rPr>
              <a:t>Grants</a:t>
            </a:r>
            <a:endParaRPr kumimoji="0" sz="750" b="0" i="0" u="none" strike="noStrike" kern="0" cap="none" spc="0" normalizeH="0" baseline="0" noProof="0">
              <a:ln>
                <a:noFill/>
              </a:ln>
              <a:solidFill>
                <a:sysClr val="windowText" lastClr="000000"/>
              </a:solidFill>
              <a:effectLst/>
              <a:uLnTx/>
              <a:uFillTx/>
              <a:latin typeface="Verdana"/>
              <a:cs typeface="Verdana"/>
            </a:endParaRPr>
          </a:p>
        </p:txBody>
      </p:sp>
      <p:grpSp>
        <p:nvGrpSpPr>
          <p:cNvPr id="58" name="object 58"/>
          <p:cNvGrpSpPr/>
          <p:nvPr/>
        </p:nvGrpSpPr>
        <p:grpSpPr>
          <a:xfrm>
            <a:off x="1597278" y="1666811"/>
            <a:ext cx="8837930" cy="3834129"/>
            <a:chOff x="1597278" y="1666811"/>
            <a:chExt cx="8837930" cy="3834129"/>
          </a:xfrm>
        </p:grpSpPr>
        <p:pic>
          <p:nvPicPr>
            <p:cNvPr id="59" name="object 59"/>
            <p:cNvPicPr/>
            <p:nvPr/>
          </p:nvPicPr>
          <p:blipFill>
            <a:blip r:embed="rId44" cstate="print"/>
            <a:stretch>
              <a:fillRect/>
            </a:stretch>
          </p:blipFill>
          <p:spPr>
            <a:xfrm>
              <a:off x="3905249" y="2209672"/>
              <a:ext cx="509587" cy="1671701"/>
            </a:xfrm>
            <a:prstGeom prst="rect">
              <a:avLst/>
            </a:prstGeom>
          </p:spPr>
        </p:pic>
        <p:pic>
          <p:nvPicPr>
            <p:cNvPr id="60" name="object 60"/>
            <p:cNvPicPr/>
            <p:nvPr/>
          </p:nvPicPr>
          <p:blipFill>
            <a:blip r:embed="rId45" cstate="print"/>
            <a:stretch>
              <a:fillRect/>
            </a:stretch>
          </p:blipFill>
          <p:spPr>
            <a:xfrm>
              <a:off x="6600825" y="4286313"/>
              <a:ext cx="976312" cy="1214437"/>
            </a:xfrm>
            <a:prstGeom prst="rect">
              <a:avLst/>
            </a:prstGeom>
          </p:spPr>
        </p:pic>
        <p:pic>
          <p:nvPicPr>
            <p:cNvPr id="61" name="object 61"/>
            <p:cNvPicPr/>
            <p:nvPr/>
          </p:nvPicPr>
          <p:blipFill>
            <a:blip r:embed="rId46" cstate="print"/>
            <a:stretch>
              <a:fillRect/>
            </a:stretch>
          </p:blipFill>
          <p:spPr>
            <a:xfrm>
              <a:off x="1597278" y="1993137"/>
              <a:ext cx="313944" cy="278384"/>
            </a:xfrm>
            <a:prstGeom prst="rect">
              <a:avLst/>
            </a:prstGeom>
          </p:spPr>
        </p:pic>
        <p:sp>
          <p:nvSpPr>
            <p:cNvPr id="62" name="object 62"/>
            <p:cNvSpPr/>
            <p:nvPr/>
          </p:nvSpPr>
          <p:spPr>
            <a:xfrm>
              <a:off x="7000875" y="4038980"/>
              <a:ext cx="318770" cy="117475"/>
            </a:xfrm>
            <a:custGeom>
              <a:avLst/>
              <a:gdLst/>
              <a:ahLst/>
              <a:cxnLst/>
              <a:rect l="l" t="t" r="r" b="b"/>
              <a:pathLst>
                <a:path w="318770" h="117475">
                  <a:moveTo>
                    <a:pt x="62356" y="43942"/>
                  </a:moveTo>
                  <a:lnTo>
                    <a:pt x="0" y="102108"/>
                  </a:lnTo>
                  <a:lnTo>
                    <a:pt x="83820" y="117094"/>
                  </a:lnTo>
                  <a:lnTo>
                    <a:pt x="76814" y="93218"/>
                  </a:lnTo>
                  <a:lnTo>
                    <a:pt x="63626" y="93218"/>
                  </a:lnTo>
                  <a:lnTo>
                    <a:pt x="58166" y="74930"/>
                  </a:lnTo>
                  <a:lnTo>
                    <a:pt x="70394" y="71335"/>
                  </a:lnTo>
                  <a:lnTo>
                    <a:pt x="62356" y="43942"/>
                  </a:lnTo>
                  <a:close/>
                </a:path>
                <a:path w="318770" h="117475">
                  <a:moveTo>
                    <a:pt x="70394" y="71335"/>
                  </a:moveTo>
                  <a:lnTo>
                    <a:pt x="58166" y="74930"/>
                  </a:lnTo>
                  <a:lnTo>
                    <a:pt x="63626" y="93218"/>
                  </a:lnTo>
                  <a:lnTo>
                    <a:pt x="75767" y="89649"/>
                  </a:lnTo>
                  <a:lnTo>
                    <a:pt x="70394" y="71335"/>
                  </a:lnTo>
                  <a:close/>
                </a:path>
                <a:path w="318770" h="117475">
                  <a:moveTo>
                    <a:pt x="75767" y="89649"/>
                  </a:moveTo>
                  <a:lnTo>
                    <a:pt x="63626" y="93218"/>
                  </a:lnTo>
                  <a:lnTo>
                    <a:pt x="76814" y="93218"/>
                  </a:lnTo>
                  <a:lnTo>
                    <a:pt x="75767" y="89649"/>
                  </a:lnTo>
                  <a:close/>
                </a:path>
                <a:path w="318770" h="117475">
                  <a:moveTo>
                    <a:pt x="313054" y="0"/>
                  </a:moveTo>
                  <a:lnTo>
                    <a:pt x="70394" y="71335"/>
                  </a:lnTo>
                  <a:lnTo>
                    <a:pt x="75767" y="89649"/>
                  </a:lnTo>
                  <a:lnTo>
                    <a:pt x="318516" y="18288"/>
                  </a:lnTo>
                  <a:lnTo>
                    <a:pt x="313054"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63" name="object 63"/>
            <p:cNvPicPr/>
            <p:nvPr/>
          </p:nvPicPr>
          <p:blipFill>
            <a:blip r:embed="rId47" cstate="print"/>
            <a:stretch>
              <a:fillRect/>
            </a:stretch>
          </p:blipFill>
          <p:spPr>
            <a:xfrm>
              <a:off x="2495550" y="4238561"/>
              <a:ext cx="1062037" cy="661987"/>
            </a:xfrm>
            <a:prstGeom prst="rect">
              <a:avLst/>
            </a:prstGeom>
          </p:spPr>
        </p:pic>
        <p:sp>
          <p:nvSpPr>
            <p:cNvPr id="64" name="object 64"/>
            <p:cNvSpPr/>
            <p:nvPr/>
          </p:nvSpPr>
          <p:spPr>
            <a:xfrm>
              <a:off x="2660268" y="4421139"/>
              <a:ext cx="713105" cy="280035"/>
            </a:xfrm>
            <a:custGeom>
              <a:avLst/>
              <a:gdLst/>
              <a:ahLst/>
              <a:cxnLst/>
              <a:rect l="l" t="t" r="r" b="b"/>
              <a:pathLst>
                <a:path w="713104" h="280035">
                  <a:moveTo>
                    <a:pt x="76581" y="138033"/>
                  </a:moveTo>
                  <a:lnTo>
                    <a:pt x="0" y="159877"/>
                  </a:lnTo>
                  <a:lnTo>
                    <a:pt x="34417" y="279765"/>
                  </a:lnTo>
                  <a:lnTo>
                    <a:pt x="50292" y="275193"/>
                  </a:lnTo>
                  <a:lnTo>
                    <a:pt x="33781" y="217535"/>
                  </a:lnTo>
                  <a:lnTo>
                    <a:pt x="83204" y="203311"/>
                  </a:lnTo>
                  <a:lnTo>
                    <a:pt x="29718" y="203311"/>
                  </a:lnTo>
                  <a:lnTo>
                    <a:pt x="20066" y="169529"/>
                  </a:lnTo>
                  <a:lnTo>
                    <a:pt x="80644" y="152130"/>
                  </a:lnTo>
                  <a:lnTo>
                    <a:pt x="76581" y="138033"/>
                  </a:lnTo>
                  <a:close/>
                </a:path>
                <a:path w="713104" h="280035">
                  <a:moveTo>
                    <a:pt x="81787" y="188452"/>
                  </a:moveTo>
                  <a:lnTo>
                    <a:pt x="29718" y="203311"/>
                  </a:lnTo>
                  <a:lnTo>
                    <a:pt x="83204" y="203311"/>
                  </a:lnTo>
                  <a:lnTo>
                    <a:pt x="85851" y="202549"/>
                  </a:lnTo>
                  <a:lnTo>
                    <a:pt x="81787" y="188452"/>
                  </a:lnTo>
                  <a:close/>
                </a:path>
                <a:path w="713104" h="280035">
                  <a:moveTo>
                    <a:pt x="133350" y="121777"/>
                  </a:moveTo>
                  <a:lnTo>
                    <a:pt x="112013" y="127873"/>
                  </a:lnTo>
                  <a:lnTo>
                    <a:pt x="102869" y="260207"/>
                  </a:lnTo>
                  <a:lnTo>
                    <a:pt x="118999" y="255508"/>
                  </a:lnTo>
                  <a:lnTo>
                    <a:pt x="121157" y="218805"/>
                  </a:lnTo>
                  <a:lnTo>
                    <a:pt x="172974" y="203946"/>
                  </a:lnTo>
                  <a:lnTo>
                    <a:pt x="193056" y="203946"/>
                  </a:lnTo>
                  <a:lnTo>
                    <a:pt x="192871" y="203692"/>
                  </a:lnTo>
                  <a:lnTo>
                    <a:pt x="122047" y="203692"/>
                  </a:lnTo>
                  <a:lnTo>
                    <a:pt x="126237" y="138795"/>
                  </a:lnTo>
                  <a:lnTo>
                    <a:pt x="145715" y="138795"/>
                  </a:lnTo>
                  <a:lnTo>
                    <a:pt x="133350" y="121777"/>
                  </a:lnTo>
                  <a:close/>
                </a:path>
                <a:path w="713104" h="280035">
                  <a:moveTo>
                    <a:pt x="193056" y="203946"/>
                  </a:moveTo>
                  <a:lnTo>
                    <a:pt x="172974" y="203946"/>
                  </a:lnTo>
                  <a:lnTo>
                    <a:pt x="194310" y="233918"/>
                  </a:lnTo>
                  <a:lnTo>
                    <a:pt x="211328" y="229092"/>
                  </a:lnTo>
                  <a:lnTo>
                    <a:pt x="193056" y="203946"/>
                  </a:lnTo>
                  <a:close/>
                </a:path>
                <a:path w="713104" h="280035">
                  <a:moveTo>
                    <a:pt x="249555" y="90916"/>
                  </a:moveTo>
                  <a:lnTo>
                    <a:pt x="244348" y="91424"/>
                  </a:lnTo>
                  <a:lnTo>
                    <a:pt x="239268" y="91805"/>
                  </a:lnTo>
                  <a:lnTo>
                    <a:pt x="233172" y="93075"/>
                  </a:lnTo>
                  <a:lnTo>
                    <a:pt x="225932" y="95234"/>
                  </a:lnTo>
                  <a:lnTo>
                    <a:pt x="192278" y="104759"/>
                  </a:lnTo>
                  <a:lnTo>
                    <a:pt x="226694" y="224647"/>
                  </a:lnTo>
                  <a:lnTo>
                    <a:pt x="242569" y="220075"/>
                  </a:lnTo>
                  <a:lnTo>
                    <a:pt x="228981" y="172450"/>
                  </a:lnTo>
                  <a:lnTo>
                    <a:pt x="251460" y="165973"/>
                  </a:lnTo>
                  <a:lnTo>
                    <a:pt x="279911" y="165973"/>
                  </a:lnTo>
                  <a:lnTo>
                    <a:pt x="269480" y="159115"/>
                  </a:lnTo>
                  <a:lnTo>
                    <a:pt x="225170" y="159115"/>
                  </a:lnTo>
                  <a:lnTo>
                    <a:pt x="212217" y="113903"/>
                  </a:lnTo>
                  <a:lnTo>
                    <a:pt x="235204" y="107299"/>
                  </a:lnTo>
                  <a:lnTo>
                    <a:pt x="239013" y="106537"/>
                  </a:lnTo>
                  <a:lnTo>
                    <a:pt x="245744" y="106029"/>
                  </a:lnTo>
                  <a:lnTo>
                    <a:pt x="277050" y="106029"/>
                  </a:lnTo>
                  <a:lnTo>
                    <a:pt x="275717" y="103616"/>
                  </a:lnTo>
                  <a:lnTo>
                    <a:pt x="272033" y="100060"/>
                  </a:lnTo>
                  <a:lnTo>
                    <a:pt x="268350" y="96631"/>
                  </a:lnTo>
                  <a:lnTo>
                    <a:pt x="264032" y="94218"/>
                  </a:lnTo>
                  <a:lnTo>
                    <a:pt x="254381" y="91424"/>
                  </a:lnTo>
                  <a:lnTo>
                    <a:pt x="249555" y="90916"/>
                  </a:lnTo>
                  <a:close/>
                </a:path>
                <a:path w="713104" h="280035">
                  <a:moveTo>
                    <a:pt x="145715" y="138795"/>
                  </a:moveTo>
                  <a:lnTo>
                    <a:pt x="126237" y="138795"/>
                  </a:lnTo>
                  <a:lnTo>
                    <a:pt x="164211" y="191627"/>
                  </a:lnTo>
                  <a:lnTo>
                    <a:pt x="122047" y="203692"/>
                  </a:lnTo>
                  <a:lnTo>
                    <a:pt x="192871" y="203692"/>
                  </a:lnTo>
                  <a:lnTo>
                    <a:pt x="145715" y="138795"/>
                  </a:lnTo>
                  <a:close/>
                </a:path>
                <a:path w="713104" h="280035">
                  <a:moveTo>
                    <a:pt x="279911" y="165973"/>
                  </a:moveTo>
                  <a:lnTo>
                    <a:pt x="251460" y="165973"/>
                  </a:lnTo>
                  <a:lnTo>
                    <a:pt x="305181" y="202168"/>
                  </a:lnTo>
                  <a:lnTo>
                    <a:pt x="325881" y="196199"/>
                  </a:lnTo>
                  <a:lnTo>
                    <a:pt x="279911" y="165973"/>
                  </a:lnTo>
                  <a:close/>
                </a:path>
                <a:path w="713104" h="280035">
                  <a:moveTo>
                    <a:pt x="277050" y="106029"/>
                  </a:moveTo>
                  <a:lnTo>
                    <a:pt x="245744" y="106029"/>
                  </a:lnTo>
                  <a:lnTo>
                    <a:pt x="248793" y="106283"/>
                  </a:lnTo>
                  <a:lnTo>
                    <a:pt x="251587" y="107172"/>
                  </a:lnTo>
                  <a:lnTo>
                    <a:pt x="265683" y="129143"/>
                  </a:lnTo>
                  <a:lnTo>
                    <a:pt x="265303" y="132445"/>
                  </a:lnTo>
                  <a:lnTo>
                    <a:pt x="265049" y="135620"/>
                  </a:lnTo>
                  <a:lnTo>
                    <a:pt x="225170" y="159115"/>
                  </a:lnTo>
                  <a:lnTo>
                    <a:pt x="269480" y="159115"/>
                  </a:lnTo>
                  <a:lnTo>
                    <a:pt x="265811" y="156702"/>
                  </a:lnTo>
                  <a:lnTo>
                    <a:pt x="272542" y="151622"/>
                  </a:lnTo>
                  <a:lnTo>
                    <a:pt x="277241" y="145526"/>
                  </a:lnTo>
                  <a:lnTo>
                    <a:pt x="282575" y="131302"/>
                  </a:lnTo>
                  <a:lnTo>
                    <a:pt x="282701" y="123555"/>
                  </a:lnTo>
                  <a:lnTo>
                    <a:pt x="280162" y="114919"/>
                  </a:lnTo>
                  <a:lnTo>
                    <a:pt x="278383" y="108442"/>
                  </a:lnTo>
                  <a:lnTo>
                    <a:pt x="277050" y="106029"/>
                  </a:lnTo>
                  <a:close/>
                </a:path>
                <a:path w="713104" h="280035">
                  <a:moveTo>
                    <a:pt x="362966" y="50022"/>
                  </a:moveTo>
                  <a:lnTo>
                    <a:pt x="348742" y="54086"/>
                  </a:lnTo>
                  <a:lnTo>
                    <a:pt x="334263" y="220329"/>
                  </a:lnTo>
                  <a:lnTo>
                    <a:pt x="348106" y="216265"/>
                  </a:lnTo>
                  <a:lnTo>
                    <a:pt x="362966" y="50022"/>
                  </a:lnTo>
                  <a:close/>
                </a:path>
                <a:path w="713104" h="280035">
                  <a:moveTo>
                    <a:pt x="409320" y="42529"/>
                  </a:moveTo>
                  <a:lnTo>
                    <a:pt x="384556" y="49641"/>
                  </a:lnTo>
                  <a:lnTo>
                    <a:pt x="418973" y="169529"/>
                  </a:lnTo>
                  <a:lnTo>
                    <a:pt x="433831" y="165211"/>
                  </a:lnTo>
                  <a:lnTo>
                    <a:pt x="403098" y="58023"/>
                  </a:lnTo>
                  <a:lnTo>
                    <a:pt x="424222" y="58023"/>
                  </a:lnTo>
                  <a:lnTo>
                    <a:pt x="409320" y="42529"/>
                  </a:lnTo>
                  <a:close/>
                </a:path>
                <a:path w="713104" h="280035">
                  <a:moveTo>
                    <a:pt x="424222" y="58023"/>
                  </a:moveTo>
                  <a:lnTo>
                    <a:pt x="403098" y="58023"/>
                  </a:lnTo>
                  <a:lnTo>
                    <a:pt x="490728" y="148955"/>
                  </a:lnTo>
                  <a:lnTo>
                    <a:pt x="510413" y="143240"/>
                  </a:lnTo>
                  <a:lnTo>
                    <a:pt x="505339" y="125587"/>
                  </a:lnTo>
                  <a:lnTo>
                    <a:pt x="489204" y="125587"/>
                  </a:lnTo>
                  <a:lnTo>
                    <a:pt x="424222" y="58023"/>
                  </a:lnTo>
                  <a:close/>
                </a:path>
                <a:path w="713104" h="280035">
                  <a:moveTo>
                    <a:pt x="475995" y="23479"/>
                  </a:moveTo>
                  <a:lnTo>
                    <a:pt x="461137" y="27670"/>
                  </a:lnTo>
                  <a:lnTo>
                    <a:pt x="489204" y="125587"/>
                  </a:lnTo>
                  <a:lnTo>
                    <a:pt x="505339" y="125587"/>
                  </a:lnTo>
                  <a:lnTo>
                    <a:pt x="475995" y="23479"/>
                  </a:lnTo>
                  <a:close/>
                </a:path>
                <a:path w="713104" h="280035">
                  <a:moveTo>
                    <a:pt x="554654" y="31446"/>
                  </a:moveTo>
                  <a:lnTo>
                    <a:pt x="518794" y="54721"/>
                  </a:lnTo>
                  <a:lnTo>
                    <a:pt x="514731" y="72167"/>
                  </a:lnTo>
                  <a:lnTo>
                    <a:pt x="515258" y="81992"/>
                  </a:lnTo>
                  <a:lnTo>
                    <a:pt x="531830" y="118534"/>
                  </a:lnTo>
                  <a:lnTo>
                    <a:pt x="563379" y="129938"/>
                  </a:lnTo>
                  <a:lnTo>
                    <a:pt x="572643" y="128127"/>
                  </a:lnTo>
                  <a:lnTo>
                    <a:pt x="581433" y="124721"/>
                  </a:lnTo>
                  <a:lnTo>
                    <a:pt x="588771" y="120030"/>
                  </a:lnTo>
                  <a:lnTo>
                    <a:pt x="591314" y="117459"/>
                  </a:lnTo>
                  <a:lnTo>
                    <a:pt x="560832" y="117459"/>
                  </a:lnTo>
                  <a:lnTo>
                    <a:pt x="553593" y="116316"/>
                  </a:lnTo>
                  <a:lnTo>
                    <a:pt x="531242" y="79865"/>
                  </a:lnTo>
                  <a:lnTo>
                    <a:pt x="530513" y="72167"/>
                  </a:lnTo>
                  <a:lnTo>
                    <a:pt x="530913" y="65922"/>
                  </a:lnTo>
                  <a:lnTo>
                    <a:pt x="532511" y="60309"/>
                  </a:lnTo>
                  <a:lnTo>
                    <a:pt x="535443" y="53314"/>
                  </a:lnTo>
                  <a:lnTo>
                    <a:pt x="541019" y="48625"/>
                  </a:lnTo>
                  <a:lnTo>
                    <a:pt x="549148" y="46339"/>
                  </a:lnTo>
                  <a:lnTo>
                    <a:pt x="557276" y="43926"/>
                  </a:lnTo>
                  <a:lnTo>
                    <a:pt x="587077" y="43926"/>
                  </a:lnTo>
                  <a:lnTo>
                    <a:pt x="586206" y="42868"/>
                  </a:lnTo>
                  <a:lnTo>
                    <a:pt x="579247" y="37322"/>
                  </a:lnTo>
                  <a:lnTo>
                    <a:pt x="571557" y="33490"/>
                  </a:lnTo>
                  <a:lnTo>
                    <a:pt x="563356" y="31527"/>
                  </a:lnTo>
                  <a:lnTo>
                    <a:pt x="554654" y="31446"/>
                  </a:lnTo>
                  <a:close/>
                </a:path>
                <a:path w="713104" h="280035">
                  <a:moveTo>
                    <a:pt x="587077" y="43926"/>
                  </a:moveTo>
                  <a:lnTo>
                    <a:pt x="557276" y="43926"/>
                  </a:lnTo>
                  <a:lnTo>
                    <a:pt x="564388" y="44942"/>
                  </a:lnTo>
                  <a:lnTo>
                    <a:pt x="570611" y="49387"/>
                  </a:lnTo>
                  <a:lnTo>
                    <a:pt x="587424" y="88122"/>
                  </a:lnTo>
                  <a:lnTo>
                    <a:pt x="587449" y="89280"/>
                  </a:lnTo>
                  <a:lnTo>
                    <a:pt x="587015" y="95283"/>
                  </a:lnTo>
                  <a:lnTo>
                    <a:pt x="585343" y="100949"/>
                  </a:lnTo>
                  <a:lnTo>
                    <a:pt x="582422" y="108061"/>
                  </a:lnTo>
                  <a:lnTo>
                    <a:pt x="576961" y="112760"/>
                  </a:lnTo>
                  <a:lnTo>
                    <a:pt x="568960" y="115046"/>
                  </a:lnTo>
                  <a:lnTo>
                    <a:pt x="560832" y="117459"/>
                  </a:lnTo>
                  <a:lnTo>
                    <a:pt x="591314" y="117459"/>
                  </a:lnTo>
                  <a:lnTo>
                    <a:pt x="594681" y="114053"/>
                  </a:lnTo>
                  <a:lnTo>
                    <a:pt x="599185" y="106791"/>
                  </a:lnTo>
                  <a:lnTo>
                    <a:pt x="602136" y="98411"/>
                  </a:lnTo>
                  <a:lnTo>
                    <a:pt x="603361" y="89280"/>
                  </a:lnTo>
                  <a:lnTo>
                    <a:pt x="602847" y="79412"/>
                  </a:lnTo>
                  <a:lnTo>
                    <a:pt x="600582" y="68818"/>
                  </a:lnTo>
                  <a:lnTo>
                    <a:pt x="596828" y="58610"/>
                  </a:lnTo>
                  <a:lnTo>
                    <a:pt x="592058" y="49974"/>
                  </a:lnTo>
                  <a:lnTo>
                    <a:pt x="587077" y="43926"/>
                  </a:lnTo>
                  <a:close/>
                </a:path>
                <a:path w="713104" h="280035">
                  <a:moveTo>
                    <a:pt x="626871" y="12557"/>
                  </a:moveTo>
                  <a:lnTo>
                    <a:pt x="611758" y="17002"/>
                  </a:lnTo>
                  <a:lnTo>
                    <a:pt x="637540" y="106791"/>
                  </a:lnTo>
                  <a:lnTo>
                    <a:pt x="652653" y="102473"/>
                  </a:lnTo>
                  <a:lnTo>
                    <a:pt x="633348" y="35417"/>
                  </a:lnTo>
                  <a:lnTo>
                    <a:pt x="636651" y="30972"/>
                  </a:lnTo>
                  <a:lnTo>
                    <a:pt x="640207" y="27162"/>
                  </a:lnTo>
                  <a:lnTo>
                    <a:pt x="645658" y="22590"/>
                  </a:lnTo>
                  <a:lnTo>
                    <a:pt x="629666" y="22590"/>
                  </a:lnTo>
                  <a:lnTo>
                    <a:pt x="626871" y="12557"/>
                  </a:lnTo>
                  <a:close/>
                </a:path>
                <a:path w="713104" h="280035">
                  <a:moveTo>
                    <a:pt x="691277" y="15605"/>
                  </a:moveTo>
                  <a:lnTo>
                    <a:pt x="663702" y="15605"/>
                  </a:lnTo>
                  <a:lnTo>
                    <a:pt x="666495" y="15859"/>
                  </a:lnTo>
                  <a:lnTo>
                    <a:pt x="669290" y="16240"/>
                  </a:lnTo>
                  <a:lnTo>
                    <a:pt x="671703" y="17383"/>
                  </a:lnTo>
                  <a:lnTo>
                    <a:pt x="673767" y="19315"/>
                  </a:lnTo>
                  <a:lnTo>
                    <a:pt x="675640" y="20939"/>
                  </a:lnTo>
                  <a:lnTo>
                    <a:pt x="677291" y="23479"/>
                  </a:lnTo>
                  <a:lnTo>
                    <a:pt x="678871" y="27162"/>
                  </a:lnTo>
                  <a:lnTo>
                    <a:pt x="680339" y="30464"/>
                  </a:lnTo>
                  <a:lnTo>
                    <a:pt x="681735" y="34274"/>
                  </a:lnTo>
                  <a:lnTo>
                    <a:pt x="682879" y="38465"/>
                  </a:lnTo>
                  <a:lnTo>
                    <a:pt x="697483" y="89646"/>
                  </a:lnTo>
                  <a:lnTo>
                    <a:pt x="712723" y="85328"/>
                  </a:lnTo>
                  <a:lnTo>
                    <a:pt x="695959" y="26908"/>
                  </a:lnTo>
                  <a:lnTo>
                    <a:pt x="693230" y="19288"/>
                  </a:lnTo>
                  <a:lnTo>
                    <a:pt x="691277" y="15605"/>
                  </a:lnTo>
                  <a:close/>
                </a:path>
                <a:path w="713104" h="280035">
                  <a:moveTo>
                    <a:pt x="669766" y="0"/>
                  </a:moveTo>
                  <a:lnTo>
                    <a:pt x="641731" y="9255"/>
                  </a:lnTo>
                  <a:lnTo>
                    <a:pt x="637285" y="12811"/>
                  </a:lnTo>
                  <a:lnTo>
                    <a:pt x="633348" y="17256"/>
                  </a:lnTo>
                  <a:lnTo>
                    <a:pt x="629666" y="22590"/>
                  </a:lnTo>
                  <a:lnTo>
                    <a:pt x="645658" y="22590"/>
                  </a:lnTo>
                  <a:lnTo>
                    <a:pt x="648081" y="20558"/>
                  </a:lnTo>
                  <a:lnTo>
                    <a:pt x="652018" y="18272"/>
                  </a:lnTo>
                  <a:lnTo>
                    <a:pt x="660272" y="15986"/>
                  </a:lnTo>
                  <a:lnTo>
                    <a:pt x="663702" y="15605"/>
                  </a:lnTo>
                  <a:lnTo>
                    <a:pt x="691277" y="15605"/>
                  </a:lnTo>
                  <a:lnTo>
                    <a:pt x="689863" y="12938"/>
                  </a:lnTo>
                  <a:lnTo>
                    <a:pt x="685815" y="7798"/>
                  </a:lnTo>
                  <a:lnTo>
                    <a:pt x="681101" y="3921"/>
                  </a:lnTo>
                  <a:lnTo>
                    <a:pt x="675695" y="1275"/>
                  </a:lnTo>
                  <a:lnTo>
                    <a:pt x="669766"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65" name="object 65"/>
            <p:cNvPicPr/>
            <p:nvPr/>
          </p:nvPicPr>
          <p:blipFill>
            <a:blip r:embed="rId48" cstate="print"/>
            <a:stretch>
              <a:fillRect/>
            </a:stretch>
          </p:blipFill>
          <p:spPr>
            <a:xfrm>
              <a:off x="3200400" y="4219511"/>
              <a:ext cx="433387" cy="481012"/>
            </a:xfrm>
            <a:prstGeom prst="rect">
              <a:avLst/>
            </a:prstGeom>
          </p:spPr>
        </p:pic>
        <p:sp>
          <p:nvSpPr>
            <p:cNvPr id="66" name="object 66"/>
            <p:cNvSpPr/>
            <p:nvPr/>
          </p:nvSpPr>
          <p:spPr>
            <a:xfrm>
              <a:off x="3378834" y="4425695"/>
              <a:ext cx="54610" cy="29209"/>
            </a:xfrm>
            <a:custGeom>
              <a:avLst/>
              <a:gdLst/>
              <a:ahLst/>
              <a:cxnLst/>
              <a:rect l="l" t="t" r="r" b="b"/>
              <a:pathLst>
                <a:path w="54610" h="29210">
                  <a:moveTo>
                    <a:pt x="50164" y="0"/>
                  </a:moveTo>
                  <a:lnTo>
                    <a:pt x="0" y="14477"/>
                  </a:lnTo>
                  <a:lnTo>
                    <a:pt x="4190" y="28955"/>
                  </a:lnTo>
                  <a:lnTo>
                    <a:pt x="54355" y="14604"/>
                  </a:lnTo>
                  <a:lnTo>
                    <a:pt x="50164"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67" name="object 67"/>
            <p:cNvPicPr/>
            <p:nvPr/>
          </p:nvPicPr>
          <p:blipFill>
            <a:blip r:embed="rId49" cstate="print"/>
            <a:stretch>
              <a:fillRect/>
            </a:stretch>
          </p:blipFill>
          <p:spPr>
            <a:xfrm>
              <a:off x="3276599" y="4124261"/>
              <a:ext cx="671512" cy="557212"/>
            </a:xfrm>
            <a:prstGeom prst="rect">
              <a:avLst/>
            </a:prstGeom>
          </p:spPr>
        </p:pic>
        <p:sp>
          <p:nvSpPr>
            <p:cNvPr id="68" name="object 68"/>
            <p:cNvSpPr/>
            <p:nvPr/>
          </p:nvSpPr>
          <p:spPr>
            <a:xfrm>
              <a:off x="3438524" y="4288916"/>
              <a:ext cx="326390" cy="189230"/>
            </a:xfrm>
            <a:custGeom>
              <a:avLst/>
              <a:gdLst/>
              <a:ahLst/>
              <a:cxnLst/>
              <a:rect l="l" t="t" r="r" b="b"/>
              <a:pathLst>
                <a:path w="326389" h="189229">
                  <a:moveTo>
                    <a:pt x="76580" y="47116"/>
                  </a:moveTo>
                  <a:lnTo>
                    <a:pt x="0" y="68960"/>
                  </a:lnTo>
                  <a:lnTo>
                    <a:pt x="34416" y="188848"/>
                  </a:lnTo>
                  <a:lnTo>
                    <a:pt x="50419" y="184276"/>
                  </a:lnTo>
                  <a:lnTo>
                    <a:pt x="33782" y="126618"/>
                  </a:lnTo>
                  <a:lnTo>
                    <a:pt x="83204" y="112394"/>
                  </a:lnTo>
                  <a:lnTo>
                    <a:pt x="29717" y="112394"/>
                  </a:lnTo>
                  <a:lnTo>
                    <a:pt x="20065" y="78612"/>
                  </a:lnTo>
                  <a:lnTo>
                    <a:pt x="80645" y="61213"/>
                  </a:lnTo>
                  <a:lnTo>
                    <a:pt x="76580" y="47116"/>
                  </a:lnTo>
                  <a:close/>
                </a:path>
                <a:path w="326389" h="189229">
                  <a:moveTo>
                    <a:pt x="81787" y="97408"/>
                  </a:moveTo>
                  <a:lnTo>
                    <a:pt x="29717" y="112394"/>
                  </a:lnTo>
                  <a:lnTo>
                    <a:pt x="83204" y="112394"/>
                  </a:lnTo>
                  <a:lnTo>
                    <a:pt x="85851" y="111632"/>
                  </a:lnTo>
                  <a:lnTo>
                    <a:pt x="81787" y="97408"/>
                  </a:lnTo>
                  <a:close/>
                </a:path>
                <a:path w="326389" h="189229">
                  <a:moveTo>
                    <a:pt x="133350" y="30733"/>
                  </a:moveTo>
                  <a:lnTo>
                    <a:pt x="112140" y="36829"/>
                  </a:lnTo>
                  <a:lnTo>
                    <a:pt x="102870" y="169163"/>
                  </a:lnTo>
                  <a:lnTo>
                    <a:pt x="118999" y="164591"/>
                  </a:lnTo>
                  <a:lnTo>
                    <a:pt x="121158" y="127761"/>
                  </a:lnTo>
                  <a:lnTo>
                    <a:pt x="172974" y="112902"/>
                  </a:lnTo>
                  <a:lnTo>
                    <a:pt x="193056" y="112902"/>
                  </a:lnTo>
                  <a:lnTo>
                    <a:pt x="122047" y="112775"/>
                  </a:lnTo>
                  <a:lnTo>
                    <a:pt x="126237" y="47878"/>
                  </a:lnTo>
                  <a:lnTo>
                    <a:pt x="145808" y="47878"/>
                  </a:lnTo>
                  <a:lnTo>
                    <a:pt x="133350" y="30733"/>
                  </a:lnTo>
                  <a:close/>
                </a:path>
                <a:path w="326389" h="189229">
                  <a:moveTo>
                    <a:pt x="193056" y="112902"/>
                  </a:moveTo>
                  <a:lnTo>
                    <a:pt x="172974" y="112902"/>
                  </a:lnTo>
                  <a:lnTo>
                    <a:pt x="194310" y="143001"/>
                  </a:lnTo>
                  <a:lnTo>
                    <a:pt x="211327" y="138048"/>
                  </a:lnTo>
                  <a:lnTo>
                    <a:pt x="193056" y="112902"/>
                  </a:lnTo>
                  <a:close/>
                </a:path>
                <a:path w="326389" h="189229">
                  <a:moveTo>
                    <a:pt x="249554" y="0"/>
                  </a:moveTo>
                  <a:lnTo>
                    <a:pt x="244348" y="507"/>
                  </a:lnTo>
                  <a:lnTo>
                    <a:pt x="239267" y="888"/>
                  </a:lnTo>
                  <a:lnTo>
                    <a:pt x="233172" y="2158"/>
                  </a:lnTo>
                  <a:lnTo>
                    <a:pt x="192277" y="13842"/>
                  </a:lnTo>
                  <a:lnTo>
                    <a:pt x="226695" y="133730"/>
                  </a:lnTo>
                  <a:lnTo>
                    <a:pt x="242570" y="129158"/>
                  </a:lnTo>
                  <a:lnTo>
                    <a:pt x="228980" y="81533"/>
                  </a:lnTo>
                  <a:lnTo>
                    <a:pt x="251460" y="75056"/>
                  </a:lnTo>
                  <a:lnTo>
                    <a:pt x="279911" y="75056"/>
                  </a:lnTo>
                  <a:lnTo>
                    <a:pt x="269480" y="68198"/>
                  </a:lnTo>
                  <a:lnTo>
                    <a:pt x="225171" y="68198"/>
                  </a:lnTo>
                  <a:lnTo>
                    <a:pt x="212216" y="22986"/>
                  </a:lnTo>
                  <a:lnTo>
                    <a:pt x="235203" y="16382"/>
                  </a:lnTo>
                  <a:lnTo>
                    <a:pt x="239013" y="15620"/>
                  </a:lnTo>
                  <a:lnTo>
                    <a:pt x="242442" y="15366"/>
                  </a:lnTo>
                  <a:lnTo>
                    <a:pt x="245745" y="14985"/>
                  </a:lnTo>
                  <a:lnTo>
                    <a:pt x="277016" y="14985"/>
                  </a:lnTo>
                  <a:lnTo>
                    <a:pt x="275716" y="12572"/>
                  </a:lnTo>
                  <a:lnTo>
                    <a:pt x="268350" y="5714"/>
                  </a:lnTo>
                  <a:lnTo>
                    <a:pt x="264033" y="3301"/>
                  </a:lnTo>
                  <a:lnTo>
                    <a:pt x="258825" y="1777"/>
                  </a:lnTo>
                  <a:lnTo>
                    <a:pt x="254380" y="380"/>
                  </a:lnTo>
                  <a:lnTo>
                    <a:pt x="249554" y="0"/>
                  </a:lnTo>
                  <a:close/>
                </a:path>
                <a:path w="326389" h="189229">
                  <a:moveTo>
                    <a:pt x="145808" y="47878"/>
                  </a:moveTo>
                  <a:lnTo>
                    <a:pt x="126237" y="47878"/>
                  </a:lnTo>
                  <a:lnTo>
                    <a:pt x="164211" y="100710"/>
                  </a:lnTo>
                  <a:lnTo>
                    <a:pt x="122047" y="112775"/>
                  </a:lnTo>
                  <a:lnTo>
                    <a:pt x="192963" y="112775"/>
                  </a:lnTo>
                  <a:lnTo>
                    <a:pt x="145808" y="47878"/>
                  </a:lnTo>
                  <a:close/>
                </a:path>
                <a:path w="326389" h="189229">
                  <a:moveTo>
                    <a:pt x="279911" y="75056"/>
                  </a:moveTo>
                  <a:lnTo>
                    <a:pt x="251460" y="75056"/>
                  </a:lnTo>
                  <a:lnTo>
                    <a:pt x="305180" y="111251"/>
                  </a:lnTo>
                  <a:lnTo>
                    <a:pt x="325882" y="105282"/>
                  </a:lnTo>
                  <a:lnTo>
                    <a:pt x="279911" y="75056"/>
                  </a:lnTo>
                  <a:close/>
                </a:path>
                <a:path w="326389" h="189229">
                  <a:moveTo>
                    <a:pt x="277016" y="14985"/>
                  </a:moveTo>
                  <a:lnTo>
                    <a:pt x="245745" y="14985"/>
                  </a:lnTo>
                  <a:lnTo>
                    <a:pt x="248792" y="15366"/>
                  </a:lnTo>
                  <a:lnTo>
                    <a:pt x="251587" y="16255"/>
                  </a:lnTo>
                  <a:lnTo>
                    <a:pt x="254888" y="17271"/>
                  </a:lnTo>
                  <a:lnTo>
                    <a:pt x="257555" y="18922"/>
                  </a:lnTo>
                  <a:lnTo>
                    <a:pt x="259461" y="21208"/>
                  </a:lnTo>
                  <a:lnTo>
                    <a:pt x="261492" y="23494"/>
                  </a:lnTo>
                  <a:lnTo>
                    <a:pt x="262889" y="26415"/>
                  </a:lnTo>
                  <a:lnTo>
                    <a:pt x="263905" y="29844"/>
                  </a:lnTo>
                  <a:lnTo>
                    <a:pt x="265175" y="34289"/>
                  </a:lnTo>
                  <a:lnTo>
                    <a:pt x="265684" y="38226"/>
                  </a:lnTo>
                  <a:lnTo>
                    <a:pt x="265302" y="41528"/>
                  </a:lnTo>
                  <a:lnTo>
                    <a:pt x="265049" y="44703"/>
                  </a:lnTo>
                  <a:lnTo>
                    <a:pt x="264033" y="47878"/>
                  </a:lnTo>
                  <a:lnTo>
                    <a:pt x="260350" y="53974"/>
                  </a:lnTo>
                  <a:lnTo>
                    <a:pt x="257555" y="56514"/>
                  </a:lnTo>
                  <a:lnTo>
                    <a:pt x="254126" y="58419"/>
                  </a:lnTo>
                  <a:lnTo>
                    <a:pt x="250571" y="60451"/>
                  </a:lnTo>
                  <a:lnTo>
                    <a:pt x="246252" y="62102"/>
                  </a:lnTo>
                  <a:lnTo>
                    <a:pt x="241300" y="63626"/>
                  </a:lnTo>
                  <a:lnTo>
                    <a:pt x="225171" y="68198"/>
                  </a:lnTo>
                  <a:lnTo>
                    <a:pt x="269480" y="68198"/>
                  </a:lnTo>
                  <a:lnTo>
                    <a:pt x="265811" y="65785"/>
                  </a:lnTo>
                  <a:lnTo>
                    <a:pt x="272541" y="60705"/>
                  </a:lnTo>
                  <a:lnTo>
                    <a:pt x="277240" y="54609"/>
                  </a:lnTo>
                  <a:lnTo>
                    <a:pt x="282575" y="40385"/>
                  </a:lnTo>
                  <a:lnTo>
                    <a:pt x="282701" y="32511"/>
                  </a:lnTo>
                  <a:lnTo>
                    <a:pt x="280174" y="23494"/>
                  </a:lnTo>
                  <a:lnTo>
                    <a:pt x="278384" y="17525"/>
                  </a:lnTo>
                  <a:lnTo>
                    <a:pt x="277016" y="14985"/>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object 69"/>
            <p:cNvSpPr/>
            <p:nvPr/>
          </p:nvSpPr>
          <p:spPr>
            <a:xfrm>
              <a:off x="3929506" y="3886200"/>
              <a:ext cx="904875" cy="461009"/>
            </a:xfrm>
            <a:custGeom>
              <a:avLst/>
              <a:gdLst/>
              <a:ahLst/>
              <a:cxnLst/>
              <a:rect l="l" t="t" r="r" b="b"/>
              <a:pathLst>
                <a:path w="904875" h="461010">
                  <a:moveTo>
                    <a:pt x="832458" y="25632"/>
                  </a:moveTo>
                  <a:lnTo>
                    <a:pt x="0" y="443992"/>
                  </a:lnTo>
                  <a:lnTo>
                    <a:pt x="8635" y="461010"/>
                  </a:lnTo>
                  <a:lnTo>
                    <a:pt x="841018" y="42688"/>
                  </a:lnTo>
                  <a:lnTo>
                    <a:pt x="832458" y="25632"/>
                  </a:lnTo>
                  <a:close/>
                </a:path>
                <a:path w="904875" h="461010">
                  <a:moveTo>
                    <a:pt x="889948" y="19938"/>
                  </a:moveTo>
                  <a:lnTo>
                    <a:pt x="843788" y="19938"/>
                  </a:lnTo>
                  <a:lnTo>
                    <a:pt x="852423" y="36956"/>
                  </a:lnTo>
                  <a:lnTo>
                    <a:pt x="841018" y="42688"/>
                  </a:lnTo>
                  <a:lnTo>
                    <a:pt x="853820" y="68199"/>
                  </a:lnTo>
                  <a:lnTo>
                    <a:pt x="889948" y="19938"/>
                  </a:lnTo>
                  <a:close/>
                </a:path>
                <a:path w="904875" h="461010">
                  <a:moveTo>
                    <a:pt x="843788" y="19938"/>
                  </a:moveTo>
                  <a:lnTo>
                    <a:pt x="832458" y="25632"/>
                  </a:lnTo>
                  <a:lnTo>
                    <a:pt x="841018" y="42688"/>
                  </a:lnTo>
                  <a:lnTo>
                    <a:pt x="852423" y="36956"/>
                  </a:lnTo>
                  <a:lnTo>
                    <a:pt x="843788" y="19938"/>
                  </a:lnTo>
                  <a:close/>
                </a:path>
                <a:path w="904875" h="461010">
                  <a:moveTo>
                    <a:pt x="904875" y="0"/>
                  </a:moveTo>
                  <a:lnTo>
                    <a:pt x="819657" y="126"/>
                  </a:lnTo>
                  <a:lnTo>
                    <a:pt x="832458" y="25632"/>
                  </a:lnTo>
                  <a:lnTo>
                    <a:pt x="843788" y="19938"/>
                  </a:lnTo>
                  <a:lnTo>
                    <a:pt x="889948" y="19938"/>
                  </a:lnTo>
                  <a:lnTo>
                    <a:pt x="90487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70" name="object 70"/>
            <p:cNvPicPr/>
            <p:nvPr/>
          </p:nvPicPr>
          <p:blipFill>
            <a:blip r:embed="rId50" cstate="print"/>
            <a:stretch>
              <a:fillRect/>
            </a:stretch>
          </p:blipFill>
          <p:spPr>
            <a:xfrm>
              <a:off x="3143250" y="1666811"/>
              <a:ext cx="4729226" cy="652462"/>
            </a:xfrm>
            <a:prstGeom prst="rect">
              <a:avLst/>
            </a:prstGeom>
          </p:spPr>
        </p:pic>
        <p:pic>
          <p:nvPicPr>
            <p:cNvPr id="71" name="object 71"/>
            <p:cNvPicPr/>
            <p:nvPr/>
          </p:nvPicPr>
          <p:blipFill>
            <a:blip r:embed="rId51" cstate="print"/>
            <a:stretch>
              <a:fillRect/>
            </a:stretch>
          </p:blipFill>
          <p:spPr>
            <a:xfrm>
              <a:off x="7458075" y="4810061"/>
              <a:ext cx="2976626" cy="414337"/>
            </a:xfrm>
            <a:prstGeom prst="rect">
              <a:avLst/>
            </a:prstGeom>
          </p:spPr>
        </p:pic>
      </p:grpSp>
      <p:sp>
        <p:nvSpPr>
          <p:cNvPr id="72" name="object 72"/>
          <p:cNvSpPr txBox="1"/>
          <p:nvPr/>
        </p:nvSpPr>
        <p:spPr>
          <a:xfrm>
            <a:off x="1363599" y="2830195"/>
            <a:ext cx="502920" cy="212090"/>
          </a:xfrm>
          <a:prstGeom prst="rect">
            <a:avLst/>
          </a:prstGeom>
        </p:spPr>
        <p:txBody>
          <a:bodyPr vert="horz" wrap="square" lIns="0" tIns="8890" rIns="0" bIns="0" rtlCol="0">
            <a:spAutoFit/>
          </a:bodyPr>
          <a:lstStyle/>
          <a:p>
            <a:pPr marL="12700" marR="5080" lvl="0" indent="47625" defTabSz="914400" eaLnBrk="1" fontAlgn="auto" latinLnBrk="0" hangingPunct="1">
              <a:lnSpc>
                <a:spcPct val="104200"/>
              </a:lnSpc>
              <a:spcBef>
                <a:spcPts val="70"/>
              </a:spcBef>
              <a:spcAft>
                <a:spcPts val="0"/>
              </a:spcAft>
              <a:buClrTx/>
              <a:buSzTx/>
              <a:buFontTx/>
              <a:buNone/>
              <a:tabLst/>
              <a:defRPr/>
            </a:pPr>
            <a:r>
              <a:rPr kumimoji="0" sz="600" b="0" i="0" u="none" strike="noStrike" kern="0" cap="none" spc="-10" normalizeH="0" baseline="0" noProof="0" dirty="0">
                <a:ln>
                  <a:noFill/>
                </a:ln>
                <a:solidFill>
                  <a:sysClr val="windowText" lastClr="000000"/>
                </a:solidFill>
                <a:effectLst/>
                <a:uLnTx/>
                <a:uFillTx/>
                <a:latin typeface="Verdana"/>
                <a:cs typeface="Verdana"/>
              </a:rPr>
              <a:t>Advanced</a:t>
            </a:r>
            <a:r>
              <a:rPr kumimoji="0" sz="600" b="0" i="0" u="none" strike="noStrike" kern="0" cap="none" spc="500" normalizeH="0" baseline="0" noProof="0" dirty="0">
                <a:ln>
                  <a:noFill/>
                </a:ln>
                <a:solidFill>
                  <a:sysClr val="windowText" lastClr="000000"/>
                </a:solidFill>
                <a:effectLst/>
                <a:uLnTx/>
                <a:uFillTx/>
                <a:latin typeface="Verdana"/>
                <a:cs typeface="Verdana"/>
              </a:rPr>
              <a:t> </a:t>
            </a:r>
            <a:r>
              <a:rPr kumimoji="0" sz="600" b="0" i="0" u="none" strike="noStrike" kern="0" cap="none" spc="-10" normalizeH="0" baseline="0" noProof="0" dirty="0">
                <a:ln>
                  <a:noFill/>
                </a:ln>
                <a:solidFill>
                  <a:sysClr val="windowText" lastClr="000000"/>
                </a:solidFill>
                <a:effectLst/>
                <a:uLnTx/>
                <a:uFillTx/>
                <a:latin typeface="Verdana"/>
                <a:cs typeface="Verdana"/>
              </a:rPr>
              <a:t>Sustainment</a:t>
            </a:r>
            <a:endParaRPr kumimoji="0" sz="600" b="0" i="0" u="none" strike="noStrike" kern="0" cap="none" spc="0" normalizeH="0" baseline="0" noProof="0">
              <a:ln>
                <a:noFill/>
              </a:ln>
              <a:solidFill>
                <a:sysClr val="windowText" lastClr="000000"/>
              </a:solidFill>
              <a:effectLst/>
              <a:uLnTx/>
              <a:uFillTx/>
              <a:latin typeface="Verdana"/>
              <a:cs typeface="Verdana"/>
            </a:endParaRPr>
          </a:p>
        </p:txBody>
      </p:sp>
      <p:sp>
        <p:nvSpPr>
          <p:cNvPr id="73" name="object 73"/>
          <p:cNvSpPr txBox="1"/>
          <p:nvPr/>
        </p:nvSpPr>
        <p:spPr>
          <a:xfrm>
            <a:off x="7583805" y="4787167"/>
            <a:ext cx="2736215" cy="1518285"/>
          </a:xfrm>
          <a:prstGeom prst="rect">
            <a:avLst/>
          </a:prstGeom>
        </p:spPr>
        <p:txBody>
          <a:bodyPr vert="horz" wrap="square" lIns="0" tIns="104775" rIns="0" bIns="0" rtlCol="0">
            <a:spAutoFit/>
          </a:bodyPr>
          <a:lstStyle/>
          <a:p>
            <a:pPr marL="12700" marR="0" lvl="0" indent="0" defTabSz="914400" eaLnBrk="1" fontAlgn="auto" latinLnBrk="0" hangingPunct="1">
              <a:lnSpc>
                <a:spcPct val="100000"/>
              </a:lnSpc>
              <a:spcBef>
                <a:spcPts val="825"/>
              </a:spcBef>
              <a:spcAft>
                <a:spcPts val="0"/>
              </a:spcAft>
              <a:buClrTx/>
              <a:buSzTx/>
              <a:buFontTx/>
              <a:buNone/>
              <a:tabLst/>
              <a:defRPr/>
            </a:pPr>
            <a:r>
              <a:rPr kumimoji="0" sz="1350" b="1" i="0" u="sng" strike="noStrike" kern="0" cap="none" spc="0" normalizeH="0" baseline="0" noProof="0" dirty="0">
                <a:ln>
                  <a:noFill/>
                </a:ln>
                <a:solidFill>
                  <a:srgbClr val="0066CC"/>
                </a:solidFill>
                <a:effectLst/>
                <a:uLnTx/>
                <a:uFill>
                  <a:solidFill>
                    <a:srgbClr val="0066CC"/>
                  </a:solidFill>
                </a:uFill>
                <a:latin typeface="Verdana"/>
                <a:cs typeface="Verdana"/>
              </a:rPr>
              <a:t>Outputs:</a:t>
            </a:r>
            <a:r>
              <a:rPr kumimoji="0" sz="1350" b="1" i="0" u="sng" strike="noStrike" kern="0" cap="none" spc="-40" normalizeH="0" baseline="0" noProof="0" dirty="0">
                <a:ln>
                  <a:noFill/>
                </a:ln>
                <a:solidFill>
                  <a:srgbClr val="0066CC"/>
                </a:solidFill>
                <a:effectLst/>
                <a:uLnTx/>
                <a:uFill>
                  <a:solidFill>
                    <a:srgbClr val="0066CC"/>
                  </a:solidFill>
                </a:uFill>
                <a:latin typeface="Verdana"/>
                <a:cs typeface="Verdana"/>
              </a:rPr>
              <a:t> </a:t>
            </a:r>
            <a:r>
              <a:rPr kumimoji="0" sz="1350" b="1" i="0" u="sng" strike="noStrike" kern="0" cap="none" spc="0" normalizeH="0" baseline="0" noProof="0" dirty="0">
                <a:ln>
                  <a:noFill/>
                </a:ln>
                <a:solidFill>
                  <a:srgbClr val="0066CC"/>
                </a:solidFill>
                <a:effectLst/>
                <a:uLnTx/>
                <a:uFill>
                  <a:solidFill>
                    <a:srgbClr val="0066CC"/>
                  </a:solidFill>
                </a:uFill>
                <a:latin typeface="Verdana"/>
                <a:cs typeface="Verdana"/>
              </a:rPr>
              <a:t>Air</a:t>
            </a:r>
            <a:r>
              <a:rPr kumimoji="0" sz="1350" b="1" i="0" u="sng" strike="noStrike" kern="0" cap="none" spc="-15" normalizeH="0" baseline="0" noProof="0" dirty="0">
                <a:ln>
                  <a:noFill/>
                </a:ln>
                <a:solidFill>
                  <a:srgbClr val="0066CC"/>
                </a:solidFill>
                <a:effectLst/>
                <a:uLnTx/>
                <a:uFill>
                  <a:solidFill>
                    <a:srgbClr val="0066CC"/>
                  </a:solidFill>
                </a:uFill>
                <a:latin typeface="Verdana"/>
                <a:cs typeface="Verdana"/>
              </a:rPr>
              <a:t> </a:t>
            </a:r>
            <a:r>
              <a:rPr kumimoji="0" sz="1350" b="1" i="0" u="sng" strike="noStrike" kern="0" cap="none" spc="0" normalizeH="0" baseline="0" noProof="0" dirty="0">
                <a:ln>
                  <a:noFill/>
                </a:ln>
                <a:solidFill>
                  <a:srgbClr val="0066CC"/>
                </a:solidFill>
                <a:effectLst/>
                <a:uLnTx/>
                <a:uFill>
                  <a:solidFill>
                    <a:srgbClr val="0066CC"/>
                  </a:solidFill>
                </a:uFill>
                <a:latin typeface="Verdana"/>
                <a:cs typeface="Verdana"/>
              </a:rPr>
              <a:t>Force</a:t>
            </a:r>
            <a:r>
              <a:rPr kumimoji="0" sz="1350" b="1" i="0" u="sng" strike="noStrike" kern="0" cap="none" spc="-10" normalizeH="0" baseline="0" noProof="0" dirty="0">
                <a:ln>
                  <a:noFill/>
                </a:ln>
                <a:solidFill>
                  <a:srgbClr val="0066CC"/>
                </a:solidFill>
                <a:effectLst/>
                <a:uLnTx/>
                <a:uFill>
                  <a:solidFill>
                    <a:srgbClr val="0066CC"/>
                  </a:solidFill>
                </a:uFill>
                <a:latin typeface="Verdana"/>
                <a:cs typeface="Verdana"/>
              </a:rPr>
              <a:t> Solutions</a:t>
            </a:r>
            <a:endParaRPr kumimoji="0" sz="1350" b="0" i="0" u="none" strike="noStrike" kern="0" cap="none" spc="0" normalizeH="0" baseline="0" noProof="0">
              <a:ln>
                <a:noFill/>
              </a:ln>
              <a:solidFill>
                <a:sysClr val="windowText" lastClr="000000"/>
              </a:solidFill>
              <a:effectLst/>
              <a:uLnTx/>
              <a:uFillTx/>
              <a:latin typeface="Verdana"/>
              <a:cs typeface="Verdana"/>
            </a:endParaRPr>
          </a:p>
          <a:p>
            <a:pPr marL="184785" marR="1026160" lvl="0" indent="0" defTabSz="914400" eaLnBrk="1" fontAlgn="auto" latinLnBrk="0" hangingPunct="1">
              <a:lnSpc>
                <a:spcPct val="101299"/>
              </a:lnSpc>
              <a:spcBef>
                <a:spcPts val="545"/>
              </a:spcBef>
              <a:spcAft>
                <a:spcPts val="0"/>
              </a:spcAft>
              <a:buClrTx/>
              <a:buSzTx/>
              <a:buFontTx/>
              <a:buNone/>
              <a:tabLst/>
              <a:defRPr/>
            </a:pPr>
            <a:r>
              <a:rPr kumimoji="0" sz="1050" b="0" i="0" u="none" strike="noStrike" kern="0" cap="none" spc="0" normalizeH="0" baseline="0" noProof="0" dirty="0">
                <a:ln>
                  <a:noFill/>
                </a:ln>
                <a:solidFill>
                  <a:srgbClr val="0066CC"/>
                </a:solidFill>
                <a:effectLst/>
                <a:uLnTx/>
                <a:uFillTx/>
                <a:latin typeface="Verdana"/>
                <a:cs typeface="Verdana"/>
              </a:rPr>
              <a:t>Warfighter</a:t>
            </a:r>
            <a:r>
              <a:rPr kumimoji="0" sz="1050" b="0" i="0" u="none" strike="noStrike" kern="0" cap="none" spc="-55" normalizeH="0" baseline="0" noProof="0" dirty="0">
                <a:ln>
                  <a:noFill/>
                </a:ln>
                <a:solidFill>
                  <a:srgbClr val="0066CC"/>
                </a:solidFill>
                <a:effectLst/>
                <a:uLnTx/>
                <a:uFillTx/>
                <a:latin typeface="Verdana"/>
                <a:cs typeface="Verdana"/>
              </a:rPr>
              <a:t> </a:t>
            </a:r>
            <a:r>
              <a:rPr kumimoji="0" sz="1050" b="0" i="0" u="none" strike="noStrike" kern="0" cap="none" spc="-10" normalizeH="0" baseline="0" noProof="0" dirty="0">
                <a:ln>
                  <a:noFill/>
                </a:ln>
                <a:solidFill>
                  <a:srgbClr val="0066CC"/>
                </a:solidFill>
                <a:effectLst/>
                <a:uLnTx/>
                <a:uFillTx/>
                <a:latin typeface="Verdana"/>
                <a:cs typeface="Verdana"/>
              </a:rPr>
              <a:t>Solutions </a:t>
            </a:r>
            <a:r>
              <a:rPr kumimoji="0" sz="1050" b="0" i="0" u="none" strike="noStrike" kern="0" cap="none" spc="0" normalizeH="0" baseline="0" noProof="0" dirty="0">
                <a:ln>
                  <a:noFill/>
                </a:ln>
                <a:solidFill>
                  <a:srgbClr val="0066CC"/>
                </a:solidFill>
                <a:effectLst/>
                <a:uLnTx/>
                <a:uFillTx/>
                <a:latin typeface="Verdana"/>
                <a:cs typeface="Verdana"/>
              </a:rPr>
              <a:t>Direct</a:t>
            </a:r>
            <a:r>
              <a:rPr kumimoji="0" sz="1050" b="0" i="0" u="none" strike="noStrike" kern="0" cap="none" spc="35" normalizeH="0" baseline="0" noProof="0" dirty="0">
                <a:ln>
                  <a:noFill/>
                </a:ln>
                <a:solidFill>
                  <a:srgbClr val="0066CC"/>
                </a:solidFill>
                <a:effectLst/>
                <a:uLnTx/>
                <a:uFillTx/>
                <a:latin typeface="Verdana"/>
                <a:cs typeface="Verdana"/>
              </a:rPr>
              <a:t> </a:t>
            </a:r>
            <a:r>
              <a:rPr kumimoji="0" sz="1050" b="0" i="0" u="none" strike="noStrike" kern="0" cap="none" spc="0" normalizeH="0" baseline="0" noProof="0" dirty="0">
                <a:ln>
                  <a:noFill/>
                </a:ln>
                <a:solidFill>
                  <a:srgbClr val="0066CC"/>
                </a:solidFill>
                <a:effectLst/>
                <a:uLnTx/>
                <a:uFillTx/>
                <a:latin typeface="Verdana"/>
                <a:cs typeface="Verdana"/>
              </a:rPr>
              <a:t>Labor</a:t>
            </a:r>
            <a:r>
              <a:rPr kumimoji="0" sz="1050" b="0" i="0" u="none" strike="noStrike" kern="0" cap="none" spc="-90" normalizeH="0" baseline="0" noProof="0" dirty="0">
                <a:ln>
                  <a:noFill/>
                </a:ln>
                <a:solidFill>
                  <a:srgbClr val="0066CC"/>
                </a:solidFill>
                <a:effectLst/>
                <a:uLnTx/>
                <a:uFillTx/>
                <a:latin typeface="Verdana"/>
                <a:cs typeface="Verdana"/>
              </a:rPr>
              <a:t> </a:t>
            </a:r>
            <a:r>
              <a:rPr kumimoji="0" sz="1050" b="0" i="0" u="none" strike="noStrike" kern="0" cap="none" spc="-20" normalizeH="0" baseline="0" noProof="0" dirty="0">
                <a:ln>
                  <a:noFill/>
                </a:ln>
                <a:solidFill>
                  <a:srgbClr val="0066CC"/>
                </a:solidFill>
                <a:effectLst/>
                <a:uLnTx/>
                <a:uFillTx/>
                <a:latin typeface="Verdana"/>
                <a:cs typeface="Verdana"/>
              </a:rPr>
              <a:t>Hours </a:t>
            </a:r>
            <a:r>
              <a:rPr kumimoji="0" sz="1050" b="0" i="0" u="none" strike="noStrike" kern="0" cap="none" spc="0" normalizeH="0" baseline="0" noProof="0" dirty="0">
                <a:ln>
                  <a:noFill/>
                </a:ln>
                <a:solidFill>
                  <a:srgbClr val="0066CC"/>
                </a:solidFill>
                <a:effectLst/>
                <a:uLnTx/>
                <a:uFillTx/>
                <a:latin typeface="Verdana"/>
                <a:cs typeface="Verdana"/>
              </a:rPr>
              <a:t>New</a:t>
            </a:r>
            <a:r>
              <a:rPr kumimoji="0" sz="1050" b="0" i="0" u="none" strike="noStrike" kern="0" cap="none" spc="15" normalizeH="0" baseline="0" noProof="0" dirty="0">
                <a:ln>
                  <a:noFill/>
                </a:ln>
                <a:solidFill>
                  <a:srgbClr val="0066CC"/>
                </a:solidFill>
                <a:effectLst/>
                <a:uLnTx/>
                <a:uFillTx/>
                <a:latin typeface="Verdana"/>
                <a:cs typeface="Verdana"/>
              </a:rPr>
              <a:t> </a:t>
            </a:r>
            <a:r>
              <a:rPr kumimoji="0" sz="1050" b="0" i="0" u="none" strike="noStrike" kern="0" cap="none" spc="0" normalizeH="0" baseline="0" noProof="0" dirty="0">
                <a:ln>
                  <a:noFill/>
                </a:ln>
                <a:solidFill>
                  <a:srgbClr val="0066CC"/>
                </a:solidFill>
                <a:effectLst/>
                <a:uLnTx/>
                <a:uFillTx/>
                <a:latin typeface="Verdana"/>
                <a:cs typeface="Verdana"/>
              </a:rPr>
              <a:t>Depot</a:t>
            </a:r>
            <a:r>
              <a:rPr kumimoji="0" sz="1050" b="0" i="0" u="none" strike="noStrike" kern="0" cap="none" spc="-55" normalizeH="0" baseline="0" noProof="0" dirty="0">
                <a:ln>
                  <a:noFill/>
                </a:ln>
                <a:solidFill>
                  <a:srgbClr val="0066CC"/>
                </a:solidFill>
                <a:effectLst/>
                <a:uLnTx/>
                <a:uFillTx/>
                <a:latin typeface="Verdana"/>
                <a:cs typeface="Verdana"/>
              </a:rPr>
              <a:t> </a:t>
            </a:r>
            <a:r>
              <a:rPr kumimoji="0" sz="1050" b="0" i="0" u="none" strike="noStrike" kern="0" cap="none" spc="-20" normalizeH="0" baseline="0" noProof="0" dirty="0">
                <a:ln>
                  <a:noFill/>
                </a:ln>
                <a:solidFill>
                  <a:srgbClr val="0066CC"/>
                </a:solidFill>
                <a:effectLst/>
                <a:uLnTx/>
                <a:uFillTx/>
                <a:latin typeface="Verdana"/>
                <a:cs typeface="Verdana"/>
              </a:rPr>
              <a:t>Capabilities</a:t>
            </a:r>
            <a:endParaRPr kumimoji="0" sz="1050" b="0" i="0" u="none" strike="noStrike" kern="0" cap="none" spc="0" normalizeH="0" baseline="0" noProof="0">
              <a:ln>
                <a:noFill/>
              </a:ln>
              <a:solidFill>
                <a:sysClr val="windowText" lastClr="000000"/>
              </a:solidFill>
              <a:effectLst/>
              <a:uLnTx/>
              <a:uFillTx/>
              <a:latin typeface="Verdana"/>
              <a:cs typeface="Verdana"/>
            </a:endParaRPr>
          </a:p>
          <a:p>
            <a:pPr marL="184785" marR="0" lvl="0" indent="0" defTabSz="914400" eaLnBrk="1" fontAlgn="auto" latinLnBrk="0" hangingPunct="1">
              <a:lnSpc>
                <a:spcPts val="1200"/>
              </a:lnSpc>
              <a:spcBef>
                <a:spcPts val="0"/>
              </a:spcBef>
              <a:spcAft>
                <a:spcPts val="0"/>
              </a:spcAft>
              <a:buClrTx/>
              <a:buSzTx/>
              <a:buFontTx/>
              <a:buNone/>
              <a:tabLst/>
              <a:defRPr/>
            </a:pPr>
            <a:r>
              <a:rPr kumimoji="0" sz="1050" b="0" i="0" u="none" strike="noStrike" kern="0" cap="none" spc="0" normalizeH="0" baseline="0" noProof="0" dirty="0">
                <a:ln>
                  <a:noFill/>
                </a:ln>
                <a:solidFill>
                  <a:srgbClr val="0066CC"/>
                </a:solidFill>
                <a:effectLst/>
                <a:uLnTx/>
                <a:uFillTx/>
                <a:latin typeface="Verdana"/>
                <a:cs typeface="Verdana"/>
              </a:rPr>
              <a:t>Increased</a:t>
            </a:r>
            <a:r>
              <a:rPr kumimoji="0" sz="1050" b="0" i="0" u="none" strike="noStrike" kern="0" cap="none" spc="-30" normalizeH="0" baseline="0" noProof="0" dirty="0">
                <a:ln>
                  <a:noFill/>
                </a:ln>
                <a:solidFill>
                  <a:srgbClr val="0066CC"/>
                </a:solidFill>
                <a:effectLst/>
                <a:uLnTx/>
                <a:uFillTx/>
                <a:latin typeface="Verdana"/>
                <a:cs typeface="Verdana"/>
              </a:rPr>
              <a:t> </a:t>
            </a:r>
            <a:r>
              <a:rPr kumimoji="0" sz="1050" b="0" i="0" u="none" strike="noStrike" kern="0" cap="none" spc="-10" normalizeH="0" baseline="0" noProof="0" dirty="0">
                <a:ln>
                  <a:noFill/>
                </a:ln>
                <a:solidFill>
                  <a:srgbClr val="0066CC"/>
                </a:solidFill>
                <a:effectLst/>
                <a:uLnTx/>
                <a:uFillTx/>
                <a:latin typeface="Verdana"/>
                <a:cs typeface="Verdana"/>
              </a:rPr>
              <a:t>Communication</a:t>
            </a:r>
            <a:endParaRPr kumimoji="0" sz="1050" b="0" i="0" u="none" strike="noStrike" kern="0" cap="none" spc="0" normalizeH="0" baseline="0" noProof="0">
              <a:ln>
                <a:noFill/>
              </a:ln>
              <a:solidFill>
                <a:sysClr val="windowText" lastClr="000000"/>
              </a:solidFill>
              <a:effectLst/>
              <a:uLnTx/>
              <a:uFillTx/>
              <a:latin typeface="Verdana"/>
              <a:cs typeface="Verdana"/>
            </a:endParaRPr>
          </a:p>
          <a:p>
            <a:pPr marL="184785" marR="168275" lvl="0" indent="0" defTabSz="914400" eaLnBrk="1" fontAlgn="auto" latinLnBrk="0" hangingPunct="1">
              <a:lnSpc>
                <a:spcPts val="1280"/>
              </a:lnSpc>
              <a:spcBef>
                <a:spcPts val="40"/>
              </a:spcBef>
              <a:spcAft>
                <a:spcPts val="0"/>
              </a:spcAft>
              <a:buClrTx/>
              <a:buSzTx/>
              <a:buFontTx/>
              <a:buNone/>
              <a:tabLst/>
              <a:defRPr/>
            </a:pPr>
            <a:r>
              <a:rPr kumimoji="0" sz="1050" b="0" i="0" u="none" strike="noStrike" kern="0" cap="none" spc="0" normalizeH="0" baseline="0" noProof="0" dirty="0">
                <a:ln>
                  <a:noFill/>
                </a:ln>
                <a:solidFill>
                  <a:srgbClr val="0066CC"/>
                </a:solidFill>
                <a:effectLst/>
                <a:uLnTx/>
                <a:uFillTx/>
                <a:latin typeface="Verdana"/>
                <a:cs typeface="Verdana"/>
              </a:rPr>
              <a:t>Rapid</a:t>
            </a:r>
            <a:r>
              <a:rPr kumimoji="0" sz="1050" b="0" i="0" u="none" strike="noStrike" kern="0" cap="none" spc="-45" normalizeH="0" baseline="0" noProof="0" dirty="0">
                <a:ln>
                  <a:noFill/>
                </a:ln>
                <a:solidFill>
                  <a:srgbClr val="0066CC"/>
                </a:solidFill>
                <a:effectLst/>
                <a:uLnTx/>
                <a:uFillTx/>
                <a:latin typeface="Verdana"/>
                <a:cs typeface="Verdana"/>
              </a:rPr>
              <a:t> </a:t>
            </a:r>
            <a:r>
              <a:rPr kumimoji="0" sz="1050" b="0" i="0" u="none" strike="noStrike" kern="0" cap="none" spc="0" normalizeH="0" baseline="0" noProof="0" dirty="0">
                <a:ln>
                  <a:noFill/>
                </a:ln>
                <a:solidFill>
                  <a:srgbClr val="0066CC"/>
                </a:solidFill>
                <a:effectLst/>
                <a:uLnTx/>
                <a:uFillTx/>
                <a:latin typeface="Verdana"/>
                <a:cs typeface="Verdana"/>
              </a:rPr>
              <a:t>Sustainment</a:t>
            </a:r>
            <a:r>
              <a:rPr kumimoji="0" sz="1050" b="0" i="0" u="none" strike="noStrike" kern="0" cap="none" spc="-30" normalizeH="0" baseline="0" noProof="0" dirty="0">
                <a:ln>
                  <a:noFill/>
                </a:ln>
                <a:solidFill>
                  <a:srgbClr val="0066CC"/>
                </a:solidFill>
                <a:effectLst/>
                <a:uLnTx/>
                <a:uFillTx/>
                <a:latin typeface="Verdana"/>
                <a:cs typeface="Verdana"/>
              </a:rPr>
              <a:t> </a:t>
            </a:r>
            <a:r>
              <a:rPr kumimoji="0" sz="1050" b="0" i="0" u="none" strike="noStrike" kern="0" cap="none" spc="-10" normalizeH="0" baseline="0" noProof="0" dirty="0">
                <a:ln>
                  <a:noFill/>
                </a:ln>
                <a:solidFill>
                  <a:srgbClr val="0066CC"/>
                </a:solidFill>
                <a:effectLst/>
                <a:uLnTx/>
                <a:uFillTx/>
                <a:latin typeface="Verdana"/>
                <a:cs typeface="Verdana"/>
              </a:rPr>
              <a:t>Prototypes </a:t>
            </a:r>
            <a:r>
              <a:rPr kumimoji="0" sz="1050" b="0" i="0" u="none" strike="noStrike" kern="0" cap="none" spc="0" normalizeH="0" baseline="0" noProof="0" dirty="0">
                <a:ln>
                  <a:noFill/>
                </a:ln>
                <a:solidFill>
                  <a:srgbClr val="0066CC"/>
                </a:solidFill>
                <a:effectLst/>
                <a:uLnTx/>
                <a:uFillTx/>
                <a:latin typeface="Verdana"/>
                <a:cs typeface="Verdana"/>
              </a:rPr>
              <a:t>Community</a:t>
            </a:r>
            <a:r>
              <a:rPr kumimoji="0" sz="1050" b="0" i="0" u="none" strike="noStrike" kern="0" cap="none" spc="-25" normalizeH="0" baseline="0" noProof="0" dirty="0">
                <a:ln>
                  <a:noFill/>
                </a:ln>
                <a:solidFill>
                  <a:srgbClr val="0066CC"/>
                </a:solidFill>
                <a:effectLst/>
                <a:uLnTx/>
                <a:uFillTx/>
                <a:latin typeface="Verdana"/>
                <a:cs typeface="Verdana"/>
              </a:rPr>
              <a:t> </a:t>
            </a:r>
            <a:r>
              <a:rPr kumimoji="0" sz="1050" b="0" i="0" u="none" strike="noStrike" kern="0" cap="none" spc="0" normalizeH="0" baseline="0" noProof="0" dirty="0">
                <a:ln>
                  <a:noFill/>
                </a:ln>
                <a:solidFill>
                  <a:srgbClr val="0066CC"/>
                </a:solidFill>
                <a:effectLst/>
                <a:uLnTx/>
                <a:uFillTx/>
                <a:latin typeface="Verdana"/>
                <a:cs typeface="Verdana"/>
              </a:rPr>
              <a:t>Economic</a:t>
            </a:r>
            <a:r>
              <a:rPr kumimoji="0" sz="1050" b="0" i="0" u="none" strike="noStrike" kern="0" cap="none" spc="-20" normalizeH="0" baseline="0" noProof="0" dirty="0">
                <a:ln>
                  <a:noFill/>
                </a:ln>
                <a:solidFill>
                  <a:srgbClr val="0066CC"/>
                </a:solidFill>
                <a:effectLst/>
                <a:uLnTx/>
                <a:uFillTx/>
                <a:latin typeface="Verdana"/>
                <a:cs typeface="Verdana"/>
              </a:rPr>
              <a:t> </a:t>
            </a:r>
            <a:r>
              <a:rPr kumimoji="0" sz="1050" b="0" i="0" u="none" strike="noStrike" kern="0" cap="none" spc="-10" normalizeH="0" baseline="0" noProof="0" dirty="0">
                <a:ln>
                  <a:noFill/>
                </a:ln>
                <a:solidFill>
                  <a:srgbClr val="0066CC"/>
                </a:solidFill>
                <a:effectLst/>
                <a:uLnTx/>
                <a:uFillTx/>
                <a:latin typeface="Verdana"/>
                <a:cs typeface="Verdana"/>
              </a:rPr>
              <a:t>Development </a:t>
            </a:r>
            <a:r>
              <a:rPr kumimoji="0" sz="1050" b="0" i="0" u="none" strike="noStrike" kern="0" cap="none" spc="0" normalizeH="0" baseline="0" noProof="0" dirty="0">
                <a:ln>
                  <a:noFill/>
                </a:ln>
                <a:solidFill>
                  <a:srgbClr val="0066CC"/>
                </a:solidFill>
                <a:effectLst/>
                <a:uLnTx/>
                <a:uFillTx/>
                <a:latin typeface="Verdana"/>
                <a:cs typeface="Verdana"/>
              </a:rPr>
              <a:t>Defense</a:t>
            </a:r>
            <a:r>
              <a:rPr kumimoji="0" sz="1050" b="0" i="0" u="none" strike="noStrike" kern="0" cap="none" spc="-30" normalizeH="0" baseline="0" noProof="0" dirty="0">
                <a:ln>
                  <a:noFill/>
                </a:ln>
                <a:solidFill>
                  <a:srgbClr val="0066CC"/>
                </a:solidFill>
                <a:effectLst/>
                <a:uLnTx/>
                <a:uFillTx/>
                <a:latin typeface="Verdana"/>
                <a:cs typeface="Verdana"/>
              </a:rPr>
              <a:t> </a:t>
            </a:r>
            <a:r>
              <a:rPr kumimoji="0" sz="1050" b="0" i="0" u="none" strike="noStrike" kern="0" cap="none" spc="0" normalizeH="0" baseline="0" noProof="0" dirty="0">
                <a:ln>
                  <a:noFill/>
                </a:ln>
                <a:solidFill>
                  <a:srgbClr val="0066CC"/>
                </a:solidFill>
                <a:effectLst/>
                <a:uLnTx/>
                <a:uFillTx/>
                <a:latin typeface="Verdana"/>
                <a:cs typeface="Verdana"/>
              </a:rPr>
              <a:t>Industrial</a:t>
            </a:r>
            <a:r>
              <a:rPr kumimoji="0" sz="1050" b="0" i="0" u="none" strike="noStrike" kern="0" cap="none" spc="15" normalizeH="0" baseline="0" noProof="0" dirty="0">
                <a:ln>
                  <a:noFill/>
                </a:ln>
                <a:solidFill>
                  <a:srgbClr val="0066CC"/>
                </a:solidFill>
                <a:effectLst/>
                <a:uLnTx/>
                <a:uFillTx/>
                <a:latin typeface="Verdana"/>
                <a:cs typeface="Verdana"/>
              </a:rPr>
              <a:t> </a:t>
            </a:r>
            <a:r>
              <a:rPr kumimoji="0" sz="1050" b="0" i="0" u="none" strike="noStrike" kern="0" cap="none" spc="0" normalizeH="0" baseline="0" noProof="0" dirty="0">
                <a:ln>
                  <a:noFill/>
                </a:ln>
                <a:solidFill>
                  <a:srgbClr val="0066CC"/>
                </a:solidFill>
                <a:effectLst/>
                <a:uLnTx/>
                <a:uFillTx/>
                <a:latin typeface="Verdana"/>
                <a:cs typeface="Verdana"/>
              </a:rPr>
              <a:t>Base</a:t>
            </a:r>
            <a:r>
              <a:rPr kumimoji="0" sz="1050" b="0" i="0" u="none" strike="noStrike" kern="0" cap="none" spc="-25" normalizeH="0" baseline="0" noProof="0" dirty="0">
                <a:ln>
                  <a:noFill/>
                </a:ln>
                <a:solidFill>
                  <a:srgbClr val="0066CC"/>
                </a:solidFill>
                <a:effectLst/>
                <a:uLnTx/>
                <a:uFillTx/>
                <a:latin typeface="Verdana"/>
                <a:cs typeface="Verdana"/>
              </a:rPr>
              <a:t> </a:t>
            </a:r>
            <a:r>
              <a:rPr kumimoji="0" sz="1050" b="0" i="0" u="none" strike="noStrike" kern="0" cap="none" spc="-10" normalizeH="0" baseline="0" noProof="0" dirty="0">
                <a:ln>
                  <a:noFill/>
                </a:ln>
                <a:solidFill>
                  <a:srgbClr val="0066CC"/>
                </a:solidFill>
                <a:effectLst/>
                <a:uLnTx/>
                <a:uFillTx/>
                <a:latin typeface="Verdana"/>
                <a:cs typeface="Verdana"/>
              </a:rPr>
              <a:t>Maturation</a:t>
            </a:r>
            <a:endParaRPr kumimoji="0" sz="1050" b="0" i="0" u="none" strike="noStrike" kern="0" cap="none" spc="0" normalizeH="0" baseline="0" noProof="0">
              <a:ln>
                <a:noFill/>
              </a:ln>
              <a:solidFill>
                <a:sysClr val="windowText" lastClr="000000"/>
              </a:solidFill>
              <a:effectLst/>
              <a:uLnTx/>
              <a:uFillTx/>
              <a:latin typeface="Verdana"/>
              <a:cs typeface="Verdana"/>
            </a:endParaRPr>
          </a:p>
        </p:txBody>
      </p:sp>
      <p:pic>
        <p:nvPicPr>
          <p:cNvPr id="74" name="object 74"/>
          <p:cNvPicPr/>
          <p:nvPr/>
        </p:nvPicPr>
        <p:blipFill>
          <a:blip r:embed="rId52" cstate="print"/>
          <a:stretch>
            <a:fillRect/>
          </a:stretch>
        </p:blipFill>
        <p:spPr>
          <a:xfrm>
            <a:off x="7562850" y="5038661"/>
            <a:ext cx="2767076" cy="71437"/>
          </a:xfrm>
          <a:prstGeom prst="rect">
            <a:avLst/>
          </a:prstGeom>
        </p:spPr>
      </p:pic>
      <p:sp>
        <p:nvSpPr>
          <p:cNvPr id="75" name="object 75"/>
          <p:cNvSpPr txBox="1"/>
          <p:nvPr/>
        </p:nvSpPr>
        <p:spPr>
          <a:xfrm>
            <a:off x="8274050" y="3346703"/>
            <a:ext cx="3235960" cy="32702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950" b="0" i="0" u="none" strike="noStrike" kern="0" cap="none" spc="0" normalizeH="0" baseline="0" noProof="0" dirty="0">
                <a:ln>
                  <a:noFill/>
                </a:ln>
                <a:solidFill>
                  <a:sysClr val="windowText" lastClr="000000"/>
                </a:solidFill>
                <a:effectLst/>
                <a:uLnTx/>
                <a:uFillTx/>
                <a:latin typeface="Verdana"/>
                <a:cs typeface="Verdana"/>
              </a:rPr>
              <a:t>Ms.</a:t>
            </a:r>
            <a:r>
              <a:rPr kumimoji="0" sz="950" b="0" i="0" u="none" strike="noStrike" kern="0" cap="none" spc="110"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Michelle</a:t>
            </a:r>
            <a:r>
              <a:rPr kumimoji="0" sz="950" b="0" i="0" u="none" strike="noStrike" kern="0" cap="none" spc="185"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Hathaway,</a:t>
            </a:r>
            <a:r>
              <a:rPr kumimoji="0" sz="950" b="0" i="0" u="none" strike="noStrike" kern="0" cap="none" spc="110"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OO-</a:t>
            </a:r>
            <a:r>
              <a:rPr kumimoji="0" sz="950" b="0" i="0" u="none" strike="noStrike" kern="0" cap="none" spc="-235"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ALC/DV</a:t>
            </a:r>
            <a:r>
              <a:rPr kumimoji="0" sz="950" b="0" i="0" u="none" strike="noStrike" kern="0" cap="none" spc="254" normalizeH="0" baseline="0" noProof="0" dirty="0">
                <a:ln>
                  <a:noFill/>
                </a:ln>
                <a:solidFill>
                  <a:sysClr val="windowText" lastClr="000000"/>
                </a:solidFill>
                <a:effectLst/>
                <a:uLnTx/>
                <a:uFillTx/>
                <a:latin typeface="Verdana"/>
                <a:cs typeface="Verdana"/>
              </a:rPr>
              <a:t> </a:t>
            </a:r>
            <a:r>
              <a:rPr kumimoji="0" sz="950" b="0" i="0" u="none" strike="noStrike" kern="0" cap="none" spc="-50" normalizeH="0" baseline="0" noProof="0" dirty="0">
                <a:ln>
                  <a:noFill/>
                </a:ln>
                <a:solidFill>
                  <a:sysClr val="windowText" lastClr="000000"/>
                </a:solidFill>
                <a:effectLst/>
                <a:uLnTx/>
                <a:uFillTx/>
                <a:latin typeface="Verdana"/>
                <a:cs typeface="Verdana"/>
              </a:rPr>
              <a:t>&amp;</a:t>
            </a:r>
            <a:endParaRPr kumimoji="0" sz="95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60"/>
              </a:spcBef>
              <a:spcAft>
                <a:spcPts val="0"/>
              </a:spcAft>
              <a:buClrTx/>
              <a:buSzTx/>
              <a:buFontTx/>
              <a:buNone/>
              <a:tabLst/>
              <a:defRPr/>
            </a:pPr>
            <a:r>
              <a:rPr kumimoji="0" sz="950" b="0" i="0" u="none" strike="noStrike" kern="0" cap="none" spc="0" normalizeH="0" baseline="0" noProof="0" dirty="0">
                <a:ln>
                  <a:noFill/>
                </a:ln>
                <a:solidFill>
                  <a:sysClr val="windowText" lastClr="000000"/>
                </a:solidFill>
                <a:effectLst/>
                <a:uLnTx/>
                <a:uFillTx/>
                <a:latin typeface="Verdana"/>
                <a:cs typeface="Verdana"/>
              </a:rPr>
              <a:t>Mr.</a:t>
            </a:r>
            <a:r>
              <a:rPr kumimoji="0" sz="950" b="0" i="0" u="none" strike="noStrike" kern="0" cap="none" spc="100"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Spencer</a:t>
            </a:r>
            <a:r>
              <a:rPr kumimoji="0" sz="950" b="0" i="0" u="none" strike="noStrike" kern="0" cap="none" spc="114"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Cox,</a:t>
            </a:r>
            <a:r>
              <a:rPr kumimoji="0" sz="950" b="0" i="0" u="none" strike="noStrike" kern="0" cap="none" spc="100"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Utah</a:t>
            </a:r>
            <a:r>
              <a:rPr kumimoji="0" sz="950" b="0" i="0" u="none" strike="noStrike" kern="0" cap="none" spc="150"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State</a:t>
            </a:r>
            <a:r>
              <a:rPr kumimoji="0" sz="950" b="0" i="0" u="none" strike="noStrike" kern="0" cap="none" spc="-70"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Governor,</a:t>
            </a:r>
            <a:r>
              <a:rPr kumimoji="0" sz="950" b="0" i="0" u="none" strike="noStrike" kern="0" cap="none" spc="355" normalizeH="0" baseline="0" noProof="0" dirty="0">
                <a:ln>
                  <a:noFill/>
                </a:ln>
                <a:solidFill>
                  <a:sysClr val="windowText" lastClr="000000"/>
                </a:solidFill>
                <a:effectLst/>
                <a:uLnTx/>
                <a:uFillTx/>
                <a:latin typeface="Verdana"/>
                <a:cs typeface="Verdana"/>
              </a:rPr>
              <a:t> </a:t>
            </a:r>
            <a:r>
              <a:rPr kumimoji="0" sz="950" b="0" i="0" u="none" strike="noStrike" kern="0" cap="none" spc="0" normalizeH="0" baseline="0" noProof="0" dirty="0">
                <a:ln>
                  <a:noFill/>
                </a:ln>
                <a:solidFill>
                  <a:sysClr val="windowText" lastClr="000000"/>
                </a:solidFill>
                <a:effectLst/>
                <a:uLnTx/>
                <a:uFillTx/>
                <a:latin typeface="Verdana"/>
                <a:cs typeface="Verdana"/>
              </a:rPr>
              <a:t>June</a:t>
            </a:r>
            <a:r>
              <a:rPr kumimoji="0" sz="950" b="0" i="0" u="none" strike="noStrike" kern="0" cap="none" spc="185" normalizeH="0" baseline="0" noProof="0" dirty="0">
                <a:ln>
                  <a:noFill/>
                </a:ln>
                <a:solidFill>
                  <a:sysClr val="windowText" lastClr="000000"/>
                </a:solidFill>
                <a:effectLst/>
                <a:uLnTx/>
                <a:uFillTx/>
                <a:latin typeface="Verdana"/>
                <a:cs typeface="Verdana"/>
              </a:rPr>
              <a:t> </a:t>
            </a:r>
            <a:r>
              <a:rPr kumimoji="0" sz="950" b="0" i="0" u="none" strike="noStrike" kern="0" cap="none" spc="-20" normalizeH="0" baseline="0" noProof="0" dirty="0">
                <a:ln>
                  <a:noFill/>
                </a:ln>
                <a:solidFill>
                  <a:sysClr val="windowText" lastClr="000000"/>
                </a:solidFill>
                <a:effectLst/>
                <a:uLnTx/>
                <a:uFillTx/>
                <a:latin typeface="Verdana"/>
                <a:cs typeface="Verdana"/>
              </a:rPr>
              <a:t>2022</a:t>
            </a:r>
            <a:endParaRPr kumimoji="0" sz="950" b="0" i="0" u="none" strike="noStrike" kern="0" cap="none" spc="0" normalizeH="0" baseline="0" noProof="0">
              <a:ln>
                <a:noFill/>
              </a:ln>
              <a:solidFill>
                <a:sysClr val="windowText" lastClr="000000"/>
              </a:solidFill>
              <a:effectLst/>
              <a:uLnTx/>
              <a:uFillTx/>
              <a:latin typeface="Verdana"/>
              <a:cs typeface="Verdana"/>
            </a:endParaRPr>
          </a:p>
        </p:txBody>
      </p:sp>
      <p:grpSp>
        <p:nvGrpSpPr>
          <p:cNvPr id="76" name="object 76"/>
          <p:cNvGrpSpPr/>
          <p:nvPr/>
        </p:nvGrpSpPr>
        <p:grpSpPr>
          <a:xfrm>
            <a:off x="5391150" y="2304986"/>
            <a:ext cx="1833880" cy="414655"/>
            <a:chOff x="5391150" y="2304986"/>
            <a:chExt cx="1833880" cy="414655"/>
          </a:xfrm>
        </p:grpSpPr>
        <p:pic>
          <p:nvPicPr>
            <p:cNvPr id="77" name="object 77"/>
            <p:cNvPicPr/>
            <p:nvPr/>
          </p:nvPicPr>
          <p:blipFill>
            <a:blip r:embed="rId53" cstate="print"/>
            <a:stretch>
              <a:fillRect/>
            </a:stretch>
          </p:blipFill>
          <p:spPr>
            <a:xfrm>
              <a:off x="5391150" y="2304986"/>
              <a:ext cx="1757426" cy="414337"/>
            </a:xfrm>
            <a:prstGeom prst="rect">
              <a:avLst/>
            </a:prstGeom>
          </p:spPr>
        </p:pic>
        <p:pic>
          <p:nvPicPr>
            <p:cNvPr id="78" name="object 78"/>
            <p:cNvPicPr/>
            <p:nvPr/>
          </p:nvPicPr>
          <p:blipFill>
            <a:blip r:embed="rId54" cstate="print"/>
            <a:stretch>
              <a:fillRect/>
            </a:stretch>
          </p:blipFill>
          <p:spPr>
            <a:xfrm>
              <a:off x="5495925" y="2533586"/>
              <a:ext cx="1547749" cy="71437"/>
            </a:xfrm>
            <a:prstGeom prst="rect">
              <a:avLst/>
            </a:prstGeom>
          </p:spPr>
        </p:pic>
        <p:pic>
          <p:nvPicPr>
            <p:cNvPr id="79" name="object 79"/>
            <p:cNvPicPr/>
            <p:nvPr/>
          </p:nvPicPr>
          <p:blipFill>
            <a:blip r:embed="rId55" cstate="print"/>
            <a:stretch>
              <a:fillRect/>
            </a:stretch>
          </p:blipFill>
          <p:spPr>
            <a:xfrm>
              <a:off x="6886575" y="2304986"/>
              <a:ext cx="338137" cy="414337"/>
            </a:xfrm>
            <a:prstGeom prst="rect">
              <a:avLst/>
            </a:prstGeom>
          </p:spPr>
        </p:pic>
      </p:grpSp>
      <p:sp>
        <p:nvSpPr>
          <p:cNvPr id="80" name="object 80"/>
          <p:cNvSpPr txBox="1"/>
          <p:nvPr/>
        </p:nvSpPr>
        <p:spPr>
          <a:xfrm>
            <a:off x="754697" y="1249418"/>
            <a:ext cx="6936105" cy="1353820"/>
          </a:xfrm>
          <a:prstGeom prst="rect">
            <a:avLst/>
          </a:prstGeom>
        </p:spPr>
        <p:txBody>
          <a:bodyPr vert="horz" wrap="square" lIns="0" tIns="133985" rIns="0" bIns="0" rtlCol="0">
            <a:spAutoFit/>
          </a:bodyPr>
          <a:lstStyle/>
          <a:p>
            <a:pPr marL="12700" marR="0" lvl="0" indent="0" defTabSz="914400" eaLnBrk="1" fontAlgn="auto" latinLnBrk="0" hangingPunct="1">
              <a:lnSpc>
                <a:spcPct val="100000"/>
              </a:lnSpc>
              <a:spcBef>
                <a:spcPts val="1055"/>
              </a:spcBef>
              <a:spcAft>
                <a:spcPts val="0"/>
              </a:spcAft>
              <a:buClrTx/>
              <a:buSzTx/>
              <a:buFontTx/>
              <a:buNone/>
              <a:tabLst/>
              <a:defRPr/>
            </a:pPr>
            <a:r>
              <a:rPr kumimoji="0" sz="1350" b="1" i="0" u="sng" strike="noStrike" kern="0" cap="none" spc="0" normalizeH="0" baseline="0" noProof="0" dirty="0">
                <a:ln>
                  <a:noFill/>
                </a:ln>
                <a:solidFill>
                  <a:sysClr val="windowText" lastClr="000000"/>
                </a:solidFill>
                <a:effectLst/>
                <a:uLnTx/>
                <a:uFill>
                  <a:solidFill>
                    <a:srgbClr val="000000"/>
                  </a:solidFill>
                </a:uFill>
                <a:latin typeface="Verdana"/>
                <a:cs typeface="Verdana"/>
              </a:rPr>
              <a:t>Inputs:</a:t>
            </a:r>
            <a:r>
              <a:rPr kumimoji="0" sz="1350" b="1" i="0" u="sng" strike="noStrike" kern="0" cap="none" spc="-114" normalizeH="0" baseline="0" noProof="0" dirty="0">
                <a:ln>
                  <a:noFill/>
                </a:ln>
                <a:solidFill>
                  <a:sysClr val="windowText" lastClr="000000"/>
                </a:solidFill>
                <a:effectLst/>
                <a:uLnTx/>
                <a:uFill>
                  <a:solidFill>
                    <a:srgbClr val="000000"/>
                  </a:solidFill>
                </a:uFill>
                <a:latin typeface="Verdana"/>
                <a:cs typeface="Verdana"/>
              </a:rPr>
              <a:t> </a:t>
            </a:r>
            <a:r>
              <a:rPr kumimoji="0" sz="1350" b="1" i="0" u="sng" strike="noStrike" kern="0" cap="none" spc="0" normalizeH="0" baseline="0" noProof="0" dirty="0">
                <a:ln>
                  <a:noFill/>
                </a:ln>
                <a:solidFill>
                  <a:sysClr val="windowText" lastClr="000000"/>
                </a:solidFill>
                <a:effectLst/>
                <a:uLnTx/>
                <a:uFill>
                  <a:solidFill>
                    <a:srgbClr val="000000"/>
                  </a:solidFill>
                </a:uFill>
                <a:latin typeface="Verdana"/>
                <a:cs typeface="Verdana"/>
              </a:rPr>
              <a:t>Air</a:t>
            </a:r>
            <a:r>
              <a:rPr kumimoji="0" sz="1350" b="1" i="0" u="sng" strike="noStrike" kern="0" cap="none" spc="70" normalizeH="0" baseline="0" noProof="0" dirty="0">
                <a:ln>
                  <a:noFill/>
                </a:ln>
                <a:solidFill>
                  <a:sysClr val="windowText" lastClr="000000"/>
                </a:solidFill>
                <a:effectLst/>
                <a:uLnTx/>
                <a:uFill>
                  <a:solidFill>
                    <a:srgbClr val="000000"/>
                  </a:solidFill>
                </a:uFill>
                <a:latin typeface="Verdana"/>
                <a:cs typeface="Verdana"/>
              </a:rPr>
              <a:t> </a:t>
            </a:r>
            <a:r>
              <a:rPr kumimoji="0" sz="1350" b="1" i="0" u="sng" strike="noStrike" kern="0" cap="none" spc="0" normalizeH="0" baseline="0" noProof="0" dirty="0">
                <a:ln>
                  <a:noFill/>
                </a:ln>
                <a:solidFill>
                  <a:sysClr val="windowText" lastClr="000000"/>
                </a:solidFill>
                <a:effectLst/>
                <a:uLnTx/>
                <a:uFill>
                  <a:solidFill>
                    <a:srgbClr val="000000"/>
                  </a:solidFill>
                </a:uFill>
                <a:latin typeface="Verdana"/>
                <a:cs typeface="Verdana"/>
              </a:rPr>
              <a:t>Force</a:t>
            </a:r>
            <a:r>
              <a:rPr kumimoji="0" sz="1350" b="1" i="0" u="sng" strike="noStrike" kern="0" cap="none" spc="-75" normalizeH="0" baseline="0" noProof="0" dirty="0">
                <a:ln>
                  <a:noFill/>
                </a:ln>
                <a:solidFill>
                  <a:sysClr val="windowText" lastClr="000000"/>
                </a:solidFill>
                <a:effectLst/>
                <a:uLnTx/>
                <a:uFill>
                  <a:solidFill>
                    <a:srgbClr val="000000"/>
                  </a:solidFill>
                </a:uFill>
                <a:latin typeface="Verdana"/>
                <a:cs typeface="Verdana"/>
              </a:rPr>
              <a:t> </a:t>
            </a:r>
            <a:r>
              <a:rPr kumimoji="0" sz="1350" b="1" i="0" u="sng" strike="noStrike" kern="0" cap="none" spc="0" normalizeH="0" baseline="0" noProof="0" dirty="0">
                <a:ln>
                  <a:noFill/>
                </a:ln>
                <a:solidFill>
                  <a:sysClr val="windowText" lastClr="000000"/>
                </a:solidFill>
                <a:effectLst/>
                <a:uLnTx/>
                <a:uFill>
                  <a:solidFill>
                    <a:srgbClr val="000000"/>
                  </a:solidFill>
                </a:uFill>
                <a:latin typeface="Verdana"/>
                <a:cs typeface="Verdana"/>
              </a:rPr>
              <a:t>Future &amp;</a:t>
            </a:r>
            <a:r>
              <a:rPr kumimoji="0" sz="1350" b="1" i="0" u="sng" strike="noStrike" kern="0" cap="none" spc="30" normalizeH="0" baseline="0" noProof="0" dirty="0">
                <a:ln>
                  <a:noFill/>
                </a:ln>
                <a:solidFill>
                  <a:sysClr val="windowText" lastClr="000000"/>
                </a:solidFill>
                <a:effectLst/>
                <a:uLnTx/>
                <a:uFill>
                  <a:solidFill>
                    <a:srgbClr val="000000"/>
                  </a:solidFill>
                </a:uFill>
                <a:latin typeface="Verdana"/>
                <a:cs typeface="Verdana"/>
              </a:rPr>
              <a:t> </a:t>
            </a:r>
            <a:r>
              <a:rPr kumimoji="0" sz="1350" b="1" i="0" u="sng" strike="noStrike" kern="0" cap="none" spc="0" normalizeH="0" baseline="0" noProof="0" dirty="0">
                <a:ln>
                  <a:noFill/>
                </a:ln>
                <a:solidFill>
                  <a:sysClr val="windowText" lastClr="000000"/>
                </a:solidFill>
                <a:effectLst/>
                <a:uLnTx/>
                <a:uFill>
                  <a:solidFill>
                    <a:srgbClr val="000000"/>
                  </a:solidFill>
                </a:uFill>
                <a:latin typeface="Verdana"/>
                <a:cs typeface="Verdana"/>
              </a:rPr>
              <a:t>Legacy</a:t>
            </a:r>
            <a:r>
              <a:rPr kumimoji="0" sz="1350" b="1" i="0" u="sng" strike="noStrike" kern="0" cap="none" spc="-60" normalizeH="0" baseline="0" noProof="0" dirty="0">
                <a:ln>
                  <a:noFill/>
                </a:ln>
                <a:solidFill>
                  <a:sysClr val="windowText" lastClr="000000"/>
                </a:solidFill>
                <a:effectLst/>
                <a:uLnTx/>
                <a:uFill>
                  <a:solidFill>
                    <a:srgbClr val="000000"/>
                  </a:solidFill>
                </a:uFill>
                <a:latin typeface="Verdana"/>
                <a:cs typeface="Verdana"/>
              </a:rPr>
              <a:t> </a:t>
            </a:r>
            <a:r>
              <a:rPr kumimoji="0" sz="1350" b="1" i="0" u="sng" strike="noStrike" kern="0" cap="none" spc="-10" normalizeH="0" baseline="0" noProof="0" dirty="0">
                <a:ln>
                  <a:noFill/>
                </a:ln>
                <a:solidFill>
                  <a:sysClr val="windowText" lastClr="000000"/>
                </a:solidFill>
                <a:effectLst/>
                <a:uLnTx/>
                <a:uFill>
                  <a:solidFill>
                    <a:srgbClr val="000000"/>
                  </a:solidFill>
                </a:uFill>
                <a:latin typeface="Verdana"/>
                <a:cs typeface="Verdana"/>
              </a:rPr>
              <a:t>Challenges</a:t>
            </a:r>
            <a:endParaRPr kumimoji="0" sz="135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35"/>
              </a:spcBef>
              <a:spcAft>
                <a:spcPts val="0"/>
              </a:spcAft>
              <a:buClrTx/>
              <a:buSzTx/>
              <a:buFontTx/>
              <a:buNone/>
              <a:tabLst/>
              <a:defRPr/>
            </a:pPr>
            <a:endParaRPr kumimoji="0" sz="1250" b="0" i="0" u="none" strike="noStrike" kern="0" cap="none" spc="0" normalizeH="0" baseline="0" noProof="0">
              <a:ln>
                <a:noFill/>
              </a:ln>
              <a:solidFill>
                <a:sysClr val="windowText" lastClr="000000"/>
              </a:solidFill>
              <a:effectLst/>
              <a:uLnTx/>
              <a:uFillTx/>
              <a:latin typeface="Verdana"/>
              <a:cs typeface="Verdana"/>
            </a:endParaRPr>
          </a:p>
          <a:p>
            <a:pPr marL="2593340" marR="0" lvl="0" indent="0" defTabSz="914400" eaLnBrk="1" fontAlgn="auto" latinLnBrk="0" hangingPunct="1">
              <a:lnSpc>
                <a:spcPct val="100000"/>
              </a:lnSpc>
              <a:spcBef>
                <a:spcPts val="5"/>
              </a:spcBef>
              <a:spcAft>
                <a:spcPts val="0"/>
              </a:spcAft>
              <a:buClrTx/>
              <a:buSzTx/>
              <a:buFontTx/>
              <a:buNone/>
              <a:tabLst/>
              <a:defRPr/>
            </a:pPr>
            <a:r>
              <a:rPr kumimoji="0" sz="2150" b="0" i="0" u="none" strike="noStrike" kern="0" cap="none" spc="0" normalizeH="0" baseline="0" noProof="0" dirty="0">
                <a:ln>
                  <a:noFill/>
                </a:ln>
                <a:solidFill>
                  <a:srgbClr val="0066CC"/>
                </a:solidFill>
                <a:effectLst/>
                <a:uLnTx/>
                <a:uFillTx/>
                <a:latin typeface="Verdana"/>
                <a:cs typeface="Verdana"/>
              </a:rPr>
              <a:t>Machine:</a:t>
            </a:r>
            <a:r>
              <a:rPr kumimoji="0" sz="2150" b="0" i="0" u="none" strike="noStrike" kern="0" cap="none" spc="200" normalizeH="0" baseline="0" noProof="0" dirty="0">
                <a:ln>
                  <a:noFill/>
                </a:ln>
                <a:solidFill>
                  <a:srgbClr val="0066CC"/>
                </a:solidFill>
                <a:effectLst/>
                <a:uLnTx/>
                <a:uFillTx/>
                <a:latin typeface="Verdana"/>
                <a:cs typeface="Verdana"/>
              </a:rPr>
              <a:t> </a:t>
            </a:r>
            <a:r>
              <a:rPr kumimoji="0" sz="2150" b="0" i="0" u="none" strike="noStrike" kern="0" cap="none" spc="0" normalizeH="0" baseline="0" noProof="0" dirty="0">
                <a:ln>
                  <a:noFill/>
                </a:ln>
                <a:solidFill>
                  <a:srgbClr val="0066CC"/>
                </a:solidFill>
                <a:effectLst/>
                <a:uLnTx/>
                <a:uFillTx/>
                <a:latin typeface="Verdana"/>
                <a:cs typeface="Verdana"/>
              </a:rPr>
              <a:t>Sustainment</a:t>
            </a:r>
            <a:r>
              <a:rPr kumimoji="0" sz="2150" b="0" i="0" u="none" strike="noStrike" kern="0" cap="none" spc="265" normalizeH="0" baseline="0" noProof="0" dirty="0">
                <a:ln>
                  <a:noFill/>
                </a:ln>
                <a:solidFill>
                  <a:srgbClr val="0066CC"/>
                </a:solidFill>
                <a:effectLst/>
                <a:uLnTx/>
                <a:uFillTx/>
                <a:latin typeface="Verdana"/>
                <a:cs typeface="Verdana"/>
              </a:rPr>
              <a:t> </a:t>
            </a:r>
            <a:r>
              <a:rPr kumimoji="0" sz="2150" b="0" i="0" u="none" strike="noStrike" kern="0" cap="none" spc="-10" normalizeH="0" baseline="0" noProof="0" dirty="0">
                <a:ln>
                  <a:noFill/>
                </a:ln>
                <a:solidFill>
                  <a:srgbClr val="0066CC"/>
                </a:solidFill>
                <a:effectLst/>
                <a:uLnTx/>
                <a:uFillTx/>
                <a:latin typeface="Verdana"/>
                <a:cs typeface="Verdana"/>
              </a:rPr>
              <a:t>Pipeline</a:t>
            </a:r>
            <a:endParaRPr kumimoji="0" sz="2150" b="0" i="0" u="none" strike="noStrike" kern="0" cap="none" spc="0" normalizeH="0" baseline="0" noProof="0">
              <a:ln>
                <a:noFill/>
              </a:ln>
              <a:solidFill>
                <a:sysClr val="windowText" lastClr="000000"/>
              </a:solidFill>
              <a:effectLst/>
              <a:uLnTx/>
              <a:uFillTx/>
              <a:latin typeface="Verdana"/>
              <a:cs typeface="Verdana"/>
            </a:endParaRPr>
          </a:p>
          <a:p>
            <a:pPr marL="0" marR="580390" lvl="0" indent="0" algn="r" defTabSz="914400" eaLnBrk="1" fontAlgn="auto" latinLnBrk="0" hangingPunct="1">
              <a:lnSpc>
                <a:spcPct val="100000"/>
              </a:lnSpc>
              <a:spcBef>
                <a:spcPts val="2120"/>
              </a:spcBef>
              <a:spcAft>
                <a:spcPts val="0"/>
              </a:spcAft>
              <a:buClrTx/>
              <a:buSzTx/>
              <a:buFontTx/>
              <a:buNone/>
              <a:tabLst/>
              <a:defRPr/>
            </a:pPr>
            <a:r>
              <a:rPr kumimoji="0" sz="1350" b="1" i="0" u="sng" strike="noStrike" kern="0" cap="none" spc="0" normalizeH="0" baseline="0" noProof="0" dirty="0">
                <a:ln>
                  <a:noFill/>
                </a:ln>
                <a:solidFill>
                  <a:srgbClr val="FF9933"/>
                </a:solidFill>
                <a:effectLst/>
                <a:uLnTx/>
                <a:uFill>
                  <a:solidFill>
                    <a:srgbClr val="FF9933"/>
                  </a:solidFill>
                </a:uFill>
                <a:latin typeface="Verdana"/>
                <a:cs typeface="Verdana"/>
              </a:rPr>
              <a:t>Ecosystem</a:t>
            </a:r>
            <a:r>
              <a:rPr kumimoji="0" sz="1350" b="1" i="0" u="sng" strike="noStrike" kern="0" cap="none" spc="-30" normalizeH="0" baseline="0" noProof="0" dirty="0">
                <a:ln>
                  <a:noFill/>
                </a:ln>
                <a:solidFill>
                  <a:srgbClr val="FF9933"/>
                </a:solidFill>
                <a:effectLst/>
                <a:uLnTx/>
                <a:uFill>
                  <a:solidFill>
                    <a:srgbClr val="FF9933"/>
                  </a:solidFill>
                </a:uFill>
                <a:latin typeface="Verdana"/>
                <a:cs typeface="Verdana"/>
              </a:rPr>
              <a:t> </a:t>
            </a:r>
            <a:r>
              <a:rPr kumimoji="0" sz="1350" b="1" i="0" u="sng" strike="noStrike" kern="0" cap="none" spc="-20" normalizeH="0" baseline="0" noProof="0" dirty="0">
                <a:ln>
                  <a:noFill/>
                </a:ln>
                <a:solidFill>
                  <a:srgbClr val="FF9933"/>
                </a:solidFill>
                <a:effectLst/>
                <a:uLnTx/>
                <a:uFill>
                  <a:solidFill>
                    <a:srgbClr val="FF9933"/>
                  </a:solidFill>
                </a:uFill>
                <a:latin typeface="Verdana"/>
                <a:cs typeface="Verdana"/>
              </a:rPr>
              <a:t>Fuel</a:t>
            </a:r>
            <a:r>
              <a:rPr kumimoji="0" sz="1350" b="0" i="0" u="none" strike="noStrike" kern="0" cap="none" spc="-20" normalizeH="0" baseline="0" noProof="0" dirty="0">
                <a:ln>
                  <a:noFill/>
                </a:ln>
                <a:solidFill>
                  <a:srgbClr val="FF9933"/>
                </a:solidFill>
                <a:effectLst/>
                <a:uLnTx/>
                <a:uFillTx/>
                <a:latin typeface="Verdana"/>
                <a:cs typeface="Verdana"/>
              </a:rPr>
              <a:t>:</a:t>
            </a:r>
            <a:endParaRPr kumimoji="0" sz="1350" b="0" i="0" u="none" strike="noStrike" kern="0" cap="none" spc="0" normalizeH="0" baseline="0" noProof="0">
              <a:ln>
                <a:noFill/>
              </a:ln>
              <a:solidFill>
                <a:sysClr val="windowText" lastClr="000000"/>
              </a:solidFill>
              <a:effectLst/>
              <a:uLnTx/>
              <a:uFillTx/>
              <a:latin typeface="Verdana"/>
              <a:cs typeface="Verdana"/>
            </a:endParaRPr>
          </a:p>
        </p:txBody>
      </p:sp>
      <p:grpSp>
        <p:nvGrpSpPr>
          <p:cNvPr id="81" name="object 81"/>
          <p:cNvGrpSpPr/>
          <p:nvPr/>
        </p:nvGrpSpPr>
        <p:grpSpPr>
          <a:xfrm>
            <a:off x="1495552" y="3038411"/>
            <a:ext cx="6720205" cy="748030"/>
            <a:chOff x="1495552" y="3038411"/>
            <a:chExt cx="6720205" cy="748030"/>
          </a:xfrm>
        </p:grpSpPr>
        <p:pic>
          <p:nvPicPr>
            <p:cNvPr id="82" name="object 82"/>
            <p:cNvPicPr/>
            <p:nvPr/>
          </p:nvPicPr>
          <p:blipFill>
            <a:blip r:embed="rId56" cstate="print"/>
            <a:stretch>
              <a:fillRect/>
            </a:stretch>
          </p:blipFill>
          <p:spPr>
            <a:xfrm>
              <a:off x="1495552" y="3191255"/>
              <a:ext cx="432180" cy="105156"/>
            </a:xfrm>
            <a:prstGeom prst="rect">
              <a:avLst/>
            </a:prstGeom>
          </p:spPr>
        </p:pic>
        <p:pic>
          <p:nvPicPr>
            <p:cNvPr id="83" name="object 83"/>
            <p:cNvPicPr/>
            <p:nvPr/>
          </p:nvPicPr>
          <p:blipFill>
            <a:blip r:embed="rId57" cstate="print"/>
            <a:stretch>
              <a:fillRect/>
            </a:stretch>
          </p:blipFill>
          <p:spPr>
            <a:xfrm>
              <a:off x="6600824" y="3038411"/>
              <a:ext cx="757237" cy="423862"/>
            </a:xfrm>
            <a:prstGeom prst="rect">
              <a:avLst/>
            </a:prstGeom>
          </p:spPr>
        </p:pic>
        <p:pic>
          <p:nvPicPr>
            <p:cNvPr id="84" name="object 84"/>
            <p:cNvPicPr/>
            <p:nvPr/>
          </p:nvPicPr>
          <p:blipFill>
            <a:blip r:embed="rId58" cstate="print"/>
            <a:stretch>
              <a:fillRect/>
            </a:stretch>
          </p:blipFill>
          <p:spPr>
            <a:xfrm>
              <a:off x="7096124" y="3038411"/>
              <a:ext cx="338137" cy="423862"/>
            </a:xfrm>
            <a:prstGeom prst="rect">
              <a:avLst/>
            </a:prstGeom>
          </p:spPr>
        </p:pic>
        <p:pic>
          <p:nvPicPr>
            <p:cNvPr id="85" name="object 85"/>
            <p:cNvPicPr/>
            <p:nvPr/>
          </p:nvPicPr>
          <p:blipFill>
            <a:blip r:embed="rId59" cstate="print"/>
            <a:stretch>
              <a:fillRect/>
            </a:stretch>
          </p:blipFill>
          <p:spPr>
            <a:xfrm>
              <a:off x="7172324" y="3038411"/>
              <a:ext cx="919162" cy="423862"/>
            </a:xfrm>
            <a:prstGeom prst="rect">
              <a:avLst/>
            </a:prstGeom>
          </p:spPr>
        </p:pic>
        <p:pic>
          <p:nvPicPr>
            <p:cNvPr id="86" name="object 86"/>
            <p:cNvPicPr/>
            <p:nvPr/>
          </p:nvPicPr>
          <p:blipFill>
            <a:blip r:embed="rId60" cstate="print"/>
            <a:stretch>
              <a:fillRect/>
            </a:stretch>
          </p:blipFill>
          <p:spPr>
            <a:xfrm>
              <a:off x="6600824" y="3238436"/>
              <a:ext cx="1328674" cy="423862"/>
            </a:xfrm>
            <a:prstGeom prst="rect">
              <a:avLst/>
            </a:prstGeom>
          </p:spPr>
        </p:pic>
        <p:pic>
          <p:nvPicPr>
            <p:cNvPr id="87" name="object 87"/>
            <p:cNvPicPr/>
            <p:nvPr/>
          </p:nvPicPr>
          <p:blipFill>
            <a:blip r:embed="rId61" cstate="print"/>
            <a:stretch>
              <a:fillRect/>
            </a:stretch>
          </p:blipFill>
          <p:spPr>
            <a:xfrm>
              <a:off x="6629399" y="3467036"/>
              <a:ext cx="528637" cy="319087"/>
            </a:xfrm>
            <a:prstGeom prst="rect">
              <a:avLst/>
            </a:prstGeom>
          </p:spPr>
        </p:pic>
        <p:pic>
          <p:nvPicPr>
            <p:cNvPr id="88" name="object 88"/>
            <p:cNvPicPr/>
            <p:nvPr/>
          </p:nvPicPr>
          <p:blipFill>
            <a:blip r:embed="rId62" cstate="print"/>
            <a:stretch>
              <a:fillRect/>
            </a:stretch>
          </p:blipFill>
          <p:spPr>
            <a:xfrm>
              <a:off x="6953249" y="3467036"/>
              <a:ext cx="271462" cy="319087"/>
            </a:xfrm>
            <a:prstGeom prst="rect">
              <a:avLst/>
            </a:prstGeom>
          </p:spPr>
        </p:pic>
        <p:pic>
          <p:nvPicPr>
            <p:cNvPr id="89" name="object 89"/>
            <p:cNvPicPr/>
            <p:nvPr/>
          </p:nvPicPr>
          <p:blipFill>
            <a:blip r:embed="rId63" cstate="print"/>
            <a:stretch>
              <a:fillRect/>
            </a:stretch>
          </p:blipFill>
          <p:spPr>
            <a:xfrm>
              <a:off x="7019924" y="3467036"/>
              <a:ext cx="1195387" cy="319087"/>
            </a:xfrm>
            <a:prstGeom prst="rect">
              <a:avLst/>
            </a:prstGeom>
          </p:spPr>
        </p:pic>
      </p:grpSp>
      <p:sp>
        <p:nvSpPr>
          <p:cNvPr id="90" name="object 90"/>
          <p:cNvSpPr txBox="1"/>
          <p:nvPr/>
        </p:nvSpPr>
        <p:spPr>
          <a:xfrm>
            <a:off x="6237604" y="2658427"/>
            <a:ext cx="1895475" cy="1033780"/>
          </a:xfrm>
          <a:prstGeom prst="rect">
            <a:avLst/>
          </a:prstGeom>
        </p:spPr>
        <p:txBody>
          <a:bodyPr vert="horz" wrap="square" lIns="0" tIns="12700" rIns="0" bIns="0" rtlCol="0">
            <a:spAutoFit/>
          </a:bodyPr>
          <a:lstStyle/>
          <a:p>
            <a:pPr marL="12700" marR="0" lvl="0" indent="0" defTabSz="914400" eaLnBrk="1" fontAlgn="auto" latinLnBrk="0" hangingPunct="1">
              <a:lnSpc>
                <a:spcPts val="1600"/>
              </a:lnSpc>
              <a:spcBef>
                <a:spcPts val="100"/>
              </a:spcBef>
              <a:spcAft>
                <a:spcPts val="0"/>
              </a:spcAft>
              <a:buClrTx/>
              <a:buSzTx/>
              <a:buFontTx/>
              <a:buNone/>
              <a:tabLst/>
              <a:defRPr/>
            </a:pPr>
            <a:r>
              <a:rPr kumimoji="0" sz="1350" b="0" i="0" u="none" strike="noStrike" kern="0" cap="none" spc="0" normalizeH="0" baseline="0" noProof="0" dirty="0">
                <a:ln>
                  <a:noFill/>
                </a:ln>
                <a:solidFill>
                  <a:srgbClr val="FF9933"/>
                </a:solidFill>
                <a:effectLst/>
                <a:uLnTx/>
                <a:uFillTx/>
                <a:latin typeface="Verdana"/>
                <a:cs typeface="Verdana"/>
              </a:rPr>
              <a:t>Hill</a:t>
            </a:r>
            <a:r>
              <a:rPr kumimoji="0" sz="1350" b="0" i="0" u="none" strike="noStrike" kern="0" cap="none" spc="-50" normalizeH="0" baseline="0" noProof="0" dirty="0">
                <a:ln>
                  <a:noFill/>
                </a:ln>
                <a:solidFill>
                  <a:srgbClr val="FF9933"/>
                </a:solidFill>
                <a:effectLst/>
                <a:uLnTx/>
                <a:uFillTx/>
                <a:latin typeface="Verdana"/>
                <a:cs typeface="Verdana"/>
              </a:rPr>
              <a:t> </a:t>
            </a:r>
            <a:r>
              <a:rPr kumimoji="0" sz="1350" b="0" i="0" u="none" strike="noStrike" kern="0" cap="none" spc="0" normalizeH="0" baseline="0" noProof="0" dirty="0">
                <a:ln>
                  <a:noFill/>
                </a:ln>
                <a:solidFill>
                  <a:srgbClr val="FF9933"/>
                </a:solidFill>
                <a:effectLst/>
                <a:uLnTx/>
                <a:uFillTx/>
                <a:latin typeface="Verdana"/>
                <a:cs typeface="Verdana"/>
              </a:rPr>
              <a:t>AFB</a:t>
            </a:r>
            <a:r>
              <a:rPr kumimoji="0" sz="1350" b="0" i="0" u="none" strike="noStrike" kern="0" cap="none" spc="15" normalizeH="0" baseline="0" noProof="0" dirty="0">
                <a:ln>
                  <a:noFill/>
                </a:ln>
                <a:solidFill>
                  <a:srgbClr val="FF9933"/>
                </a:solidFill>
                <a:effectLst/>
                <a:uLnTx/>
                <a:uFillTx/>
                <a:latin typeface="Verdana"/>
                <a:cs typeface="Verdana"/>
              </a:rPr>
              <a:t> </a:t>
            </a:r>
            <a:r>
              <a:rPr kumimoji="0" sz="1350" b="0" i="0" u="none" strike="noStrike" kern="0" cap="none" spc="-20" normalizeH="0" baseline="0" noProof="0" dirty="0">
                <a:ln>
                  <a:noFill/>
                </a:ln>
                <a:solidFill>
                  <a:srgbClr val="FF9933"/>
                </a:solidFill>
                <a:effectLst/>
                <a:uLnTx/>
                <a:uFillTx/>
                <a:latin typeface="Verdana"/>
                <a:cs typeface="Verdana"/>
              </a:rPr>
              <a:t>SBO,</a:t>
            </a:r>
            <a:endParaRPr kumimoji="0" sz="135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ts val="1600"/>
              </a:lnSpc>
              <a:spcBef>
                <a:spcPts val="0"/>
              </a:spcBef>
              <a:spcAft>
                <a:spcPts val="0"/>
              </a:spcAft>
              <a:buClrTx/>
              <a:buSzTx/>
              <a:buFontTx/>
              <a:buNone/>
              <a:tabLst/>
              <a:defRPr/>
            </a:pPr>
            <a:r>
              <a:rPr kumimoji="0" sz="1350" b="0" i="0" u="none" strike="noStrike" kern="0" cap="none" spc="0" normalizeH="0" baseline="0" noProof="0" dirty="0">
                <a:ln>
                  <a:noFill/>
                </a:ln>
                <a:solidFill>
                  <a:srgbClr val="FF9933"/>
                </a:solidFill>
                <a:effectLst/>
                <a:uLnTx/>
                <a:uFillTx/>
                <a:latin typeface="Verdana"/>
                <a:cs typeface="Verdana"/>
              </a:rPr>
              <a:t>PTAC</a:t>
            </a:r>
            <a:r>
              <a:rPr kumimoji="0" sz="1350" b="0" i="0" u="none" strike="noStrike" kern="0" cap="none" spc="-95" normalizeH="0" baseline="0" noProof="0" dirty="0">
                <a:ln>
                  <a:noFill/>
                </a:ln>
                <a:solidFill>
                  <a:srgbClr val="FF9933"/>
                </a:solidFill>
                <a:effectLst/>
                <a:uLnTx/>
                <a:uFillTx/>
                <a:latin typeface="Verdana"/>
                <a:cs typeface="Verdana"/>
              </a:rPr>
              <a:t> </a:t>
            </a:r>
            <a:r>
              <a:rPr kumimoji="0" sz="1350" b="0" i="0" u="none" strike="noStrike" kern="0" cap="none" spc="-10" normalizeH="0" baseline="0" noProof="0" dirty="0">
                <a:ln>
                  <a:noFill/>
                </a:ln>
                <a:solidFill>
                  <a:srgbClr val="FF9933"/>
                </a:solidFill>
                <a:effectLst/>
                <a:uLnTx/>
                <a:uFillTx/>
                <a:latin typeface="Verdana"/>
                <a:cs typeface="Verdana"/>
              </a:rPr>
              <a:t>Avenues</a:t>
            </a:r>
            <a:endParaRPr kumimoji="0" sz="1350" b="0" i="0" u="none" strike="noStrike" kern="0" cap="none" spc="0" normalizeH="0" baseline="0" noProof="0">
              <a:ln>
                <a:noFill/>
              </a:ln>
              <a:solidFill>
                <a:sysClr val="windowText" lastClr="000000"/>
              </a:solidFill>
              <a:effectLst/>
              <a:uLnTx/>
              <a:uFillTx/>
              <a:latin typeface="Verdana"/>
              <a:cs typeface="Verdana"/>
            </a:endParaRPr>
          </a:p>
          <a:p>
            <a:pPr marL="497840" marR="210185" lvl="0" indent="0" defTabSz="914400" eaLnBrk="1" fontAlgn="auto" latinLnBrk="0" hangingPunct="1">
              <a:lnSpc>
                <a:spcPts val="1580"/>
              </a:lnSpc>
              <a:spcBef>
                <a:spcPts val="420"/>
              </a:spcBef>
              <a:spcAft>
                <a:spcPts val="0"/>
              </a:spcAft>
              <a:buClrTx/>
              <a:buSzTx/>
              <a:buFontTx/>
              <a:buNone/>
              <a:tabLst/>
              <a:defRPr/>
            </a:pPr>
            <a:r>
              <a:rPr kumimoji="0" sz="1350" b="0" i="0" u="none" strike="noStrike" kern="0" cap="none" spc="-20" normalizeH="0" baseline="0" noProof="0" dirty="0">
                <a:ln>
                  <a:noFill/>
                </a:ln>
                <a:solidFill>
                  <a:srgbClr val="FF9933"/>
                </a:solidFill>
                <a:effectLst/>
                <a:uLnTx/>
                <a:uFillTx/>
                <a:latin typeface="Verdana"/>
                <a:cs typeface="Verdana"/>
              </a:rPr>
              <a:t>Public-</a:t>
            </a:r>
            <a:r>
              <a:rPr kumimoji="0" sz="1350" b="0" i="0" u="none" strike="noStrike" kern="0" cap="none" spc="-10" normalizeH="0" baseline="0" noProof="0" dirty="0">
                <a:ln>
                  <a:noFill/>
                </a:ln>
                <a:solidFill>
                  <a:srgbClr val="FF9933"/>
                </a:solidFill>
                <a:effectLst/>
                <a:uLnTx/>
                <a:uFillTx/>
                <a:latin typeface="Verdana"/>
                <a:cs typeface="Verdana"/>
              </a:rPr>
              <a:t>Private Partnerships</a:t>
            </a:r>
            <a:endParaRPr kumimoji="0" sz="1350" b="0" i="0" u="none" strike="noStrike" kern="0" cap="none" spc="0" normalizeH="0" baseline="0" noProof="0">
              <a:ln>
                <a:noFill/>
              </a:ln>
              <a:solidFill>
                <a:sysClr val="windowText" lastClr="000000"/>
              </a:solidFill>
              <a:effectLst/>
              <a:uLnTx/>
              <a:uFillTx/>
              <a:latin typeface="Verdana"/>
              <a:cs typeface="Verdana"/>
            </a:endParaRPr>
          </a:p>
          <a:p>
            <a:pPr marL="497840" marR="0" lvl="0" indent="0" defTabSz="914400" eaLnBrk="1" fontAlgn="auto" latinLnBrk="0" hangingPunct="1">
              <a:lnSpc>
                <a:spcPct val="100000"/>
              </a:lnSpc>
              <a:spcBef>
                <a:spcPts val="10"/>
              </a:spcBef>
              <a:spcAft>
                <a:spcPts val="0"/>
              </a:spcAft>
              <a:buClrTx/>
              <a:buSzTx/>
              <a:buFontTx/>
              <a:buNone/>
              <a:tabLst/>
              <a:defRPr/>
            </a:pPr>
            <a:r>
              <a:rPr kumimoji="0" sz="950" b="0" i="0" u="none" strike="noStrike" kern="0" cap="none" spc="-10" normalizeH="0" baseline="0" noProof="0" dirty="0">
                <a:ln>
                  <a:noFill/>
                </a:ln>
                <a:solidFill>
                  <a:srgbClr val="FF9933"/>
                </a:solidFill>
                <a:effectLst/>
                <a:uLnTx/>
                <a:uFillTx/>
                <a:latin typeface="Verdana"/>
                <a:cs typeface="Verdana"/>
              </a:rPr>
              <a:t>Small-</a:t>
            </a:r>
            <a:r>
              <a:rPr kumimoji="0" sz="950" b="0" i="0" u="none" strike="noStrike" kern="0" cap="none" spc="0" normalizeH="0" baseline="0" noProof="0" dirty="0">
                <a:ln>
                  <a:noFill/>
                </a:ln>
                <a:solidFill>
                  <a:srgbClr val="FF9933"/>
                </a:solidFill>
                <a:effectLst/>
                <a:uLnTx/>
                <a:uFillTx/>
                <a:latin typeface="Verdana"/>
                <a:cs typeface="Verdana"/>
              </a:rPr>
              <a:t>Large</a:t>
            </a:r>
            <a:r>
              <a:rPr kumimoji="0" sz="950" b="0" i="0" u="none" strike="noStrike" kern="0" cap="none" spc="345" normalizeH="0" baseline="0" noProof="0" dirty="0">
                <a:ln>
                  <a:noFill/>
                </a:ln>
                <a:solidFill>
                  <a:srgbClr val="FF9933"/>
                </a:solidFill>
                <a:effectLst/>
                <a:uLnTx/>
                <a:uFillTx/>
                <a:latin typeface="Verdana"/>
                <a:cs typeface="Verdana"/>
              </a:rPr>
              <a:t> </a:t>
            </a:r>
            <a:r>
              <a:rPr kumimoji="0" sz="950" b="0" i="0" u="none" strike="noStrike" kern="0" cap="none" spc="-10" normalizeH="0" baseline="0" noProof="0" dirty="0">
                <a:ln>
                  <a:noFill/>
                </a:ln>
                <a:solidFill>
                  <a:srgbClr val="FF9933"/>
                </a:solidFill>
                <a:effectLst/>
                <a:uLnTx/>
                <a:uFillTx/>
                <a:latin typeface="Verdana"/>
                <a:cs typeface="Verdana"/>
              </a:rPr>
              <a:t>Business'</a:t>
            </a:r>
            <a:endParaRPr kumimoji="0" sz="950" b="0" i="0" u="none" strike="noStrike" kern="0" cap="none" spc="0" normalizeH="0" baseline="0" noProof="0">
              <a:ln>
                <a:noFill/>
              </a:ln>
              <a:solidFill>
                <a:sysClr val="windowText" lastClr="000000"/>
              </a:solidFill>
              <a:effectLst/>
              <a:uLnTx/>
              <a:uFillTx/>
              <a:latin typeface="Verdana"/>
              <a:cs typeface="Verdana"/>
            </a:endParaRPr>
          </a:p>
        </p:txBody>
      </p:sp>
      <p:grpSp>
        <p:nvGrpSpPr>
          <p:cNvPr id="91" name="object 91"/>
          <p:cNvGrpSpPr/>
          <p:nvPr/>
        </p:nvGrpSpPr>
        <p:grpSpPr>
          <a:xfrm>
            <a:off x="2466719" y="142811"/>
            <a:ext cx="9725660" cy="3439160"/>
            <a:chOff x="2466719" y="142811"/>
            <a:chExt cx="9725660" cy="3439160"/>
          </a:xfrm>
        </p:grpSpPr>
        <p:pic>
          <p:nvPicPr>
            <p:cNvPr id="92" name="object 92"/>
            <p:cNvPicPr/>
            <p:nvPr/>
          </p:nvPicPr>
          <p:blipFill>
            <a:blip r:embed="rId64" cstate="print"/>
            <a:stretch>
              <a:fillRect/>
            </a:stretch>
          </p:blipFill>
          <p:spPr>
            <a:xfrm>
              <a:off x="9363074" y="1533524"/>
              <a:ext cx="2828925" cy="2047875"/>
            </a:xfrm>
            <a:prstGeom prst="rect">
              <a:avLst/>
            </a:prstGeom>
          </p:spPr>
        </p:pic>
        <p:pic>
          <p:nvPicPr>
            <p:cNvPr id="93" name="object 93"/>
            <p:cNvPicPr/>
            <p:nvPr/>
          </p:nvPicPr>
          <p:blipFill>
            <a:blip r:embed="rId65" cstate="print"/>
            <a:stretch>
              <a:fillRect/>
            </a:stretch>
          </p:blipFill>
          <p:spPr>
            <a:xfrm>
              <a:off x="9572624" y="1743074"/>
              <a:ext cx="2266950" cy="1447800"/>
            </a:xfrm>
            <a:prstGeom prst="rect">
              <a:avLst/>
            </a:prstGeom>
          </p:spPr>
        </p:pic>
        <p:pic>
          <p:nvPicPr>
            <p:cNvPr id="94" name="object 94"/>
            <p:cNvPicPr/>
            <p:nvPr/>
          </p:nvPicPr>
          <p:blipFill>
            <a:blip r:embed="rId66" cstate="print"/>
            <a:stretch>
              <a:fillRect/>
            </a:stretch>
          </p:blipFill>
          <p:spPr>
            <a:xfrm>
              <a:off x="7724775" y="1276349"/>
              <a:ext cx="2505075" cy="1962150"/>
            </a:xfrm>
            <a:prstGeom prst="rect">
              <a:avLst/>
            </a:prstGeom>
          </p:spPr>
        </p:pic>
        <p:pic>
          <p:nvPicPr>
            <p:cNvPr id="95" name="object 95"/>
            <p:cNvPicPr/>
            <p:nvPr/>
          </p:nvPicPr>
          <p:blipFill>
            <a:blip r:embed="rId67" cstate="print"/>
            <a:stretch>
              <a:fillRect/>
            </a:stretch>
          </p:blipFill>
          <p:spPr>
            <a:xfrm>
              <a:off x="7934325" y="1485899"/>
              <a:ext cx="1905000" cy="1362075"/>
            </a:xfrm>
            <a:prstGeom prst="rect">
              <a:avLst/>
            </a:prstGeom>
          </p:spPr>
        </p:pic>
        <p:pic>
          <p:nvPicPr>
            <p:cNvPr id="96" name="object 96"/>
            <p:cNvPicPr/>
            <p:nvPr/>
          </p:nvPicPr>
          <p:blipFill>
            <a:blip r:embed="rId68" cstate="print"/>
            <a:stretch>
              <a:fillRect/>
            </a:stretch>
          </p:blipFill>
          <p:spPr>
            <a:xfrm>
              <a:off x="2466719" y="417803"/>
              <a:ext cx="5291713" cy="483606"/>
            </a:xfrm>
            <a:prstGeom prst="rect">
              <a:avLst/>
            </a:prstGeom>
          </p:spPr>
        </p:pic>
        <p:pic>
          <p:nvPicPr>
            <p:cNvPr id="97" name="object 97"/>
            <p:cNvPicPr/>
            <p:nvPr/>
          </p:nvPicPr>
          <p:blipFill>
            <a:blip r:embed="rId69" cstate="print"/>
            <a:stretch>
              <a:fillRect/>
            </a:stretch>
          </p:blipFill>
          <p:spPr>
            <a:xfrm>
              <a:off x="7553325" y="142811"/>
              <a:ext cx="2386076" cy="1062037"/>
            </a:xfrm>
            <a:prstGeom prst="rect">
              <a:avLst/>
            </a:prstGeom>
          </p:spPr>
        </p:pic>
      </p:grpSp>
      <p:sp>
        <p:nvSpPr>
          <p:cNvPr id="98" name="object 98"/>
          <p:cNvSpPr txBox="1">
            <a:spLocks noGrp="1"/>
          </p:cNvSpPr>
          <p:nvPr>
            <p:ph type="title"/>
          </p:nvPr>
        </p:nvSpPr>
        <p:spPr>
          <a:xfrm>
            <a:off x="2440051" y="291211"/>
            <a:ext cx="7179945" cy="575310"/>
          </a:xfrm>
          <a:prstGeom prst="rect">
            <a:avLst/>
          </a:prstGeom>
        </p:spPr>
        <p:txBody>
          <a:bodyPr vert="horz" wrap="square" lIns="0" tIns="13335" rIns="0" bIns="0" rtlCol="0">
            <a:spAutoFit/>
          </a:bodyPr>
          <a:lstStyle/>
          <a:p>
            <a:pPr marL="12700">
              <a:lnSpc>
                <a:spcPct val="100000"/>
              </a:lnSpc>
              <a:spcBef>
                <a:spcPts val="105"/>
              </a:spcBef>
            </a:pPr>
            <a:r>
              <a:rPr dirty="0"/>
              <a:t>Sustainment</a:t>
            </a:r>
            <a:r>
              <a:rPr spc="-55" dirty="0"/>
              <a:t> </a:t>
            </a:r>
            <a:r>
              <a:rPr dirty="0"/>
              <a:t>Ecosystem</a:t>
            </a:r>
            <a:r>
              <a:rPr spc="-30" dirty="0"/>
              <a:t> </a:t>
            </a:r>
            <a:r>
              <a:rPr spc="-10" dirty="0"/>
              <a:t>Pipeline</a:t>
            </a:r>
          </a:p>
        </p:txBody>
      </p:sp>
    </p:spTree>
    <p:extLst>
      <p:ext uri="{BB962C8B-B14F-4D97-AF65-F5344CB8AC3E}">
        <p14:creationId xmlns:p14="http://schemas.microsoft.com/office/powerpoint/2010/main" val="2372962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057400"/>
            <a:ext cx="12192000" cy="4800600"/>
            <a:chOff x="0" y="2057400"/>
            <a:chExt cx="12192000" cy="4800600"/>
          </a:xfrm>
        </p:grpSpPr>
        <p:pic>
          <p:nvPicPr>
            <p:cNvPr id="3" name="object 3"/>
            <p:cNvPicPr/>
            <p:nvPr/>
          </p:nvPicPr>
          <p:blipFill>
            <a:blip r:embed="rId2" cstate="print"/>
            <a:stretch>
              <a:fillRect/>
            </a:stretch>
          </p:blipFill>
          <p:spPr>
            <a:xfrm>
              <a:off x="2219325" y="5895975"/>
              <a:ext cx="7748651" cy="962025"/>
            </a:xfrm>
            <a:prstGeom prst="rect">
              <a:avLst/>
            </a:prstGeom>
          </p:spPr>
        </p:pic>
        <p:pic>
          <p:nvPicPr>
            <p:cNvPr id="4" name="object 4"/>
            <p:cNvPicPr/>
            <p:nvPr/>
          </p:nvPicPr>
          <p:blipFill>
            <a:blip r:embed="rId3" cstate="print"/>
            <a:stretch>
              <a:fillRect/>
            </a:stretch>
          </p:blipFill>
          <p:spPr>
            <a:xfrm>
              <a:off x="2247900" y="2057400"/>
              <a:ext cx="7696200" cy="3857625"/>
            </a:xfrm>
            <a:prstGeom prst="rect">
              <a:avLst/>
            </a:prstGeom>
          </p:spPr>
        </p:pic>
        <p:pic>
          <p:nvPicPr>
            <p:cNvPr id="5" name="object 5"/>
            <p:cNvPicPr/>
            <p:nvPr/>
          </p:nvPicPr>
          <p:blipFill>
            <a:blip r:embed="rId4" cstate="print"/>
            <a:stretch>
              <a:fillRect/>
            </a:stretch>
          </p:blipFill>
          <p:spPr>
            <a:xfrm>
              <a:off x="5067300" y="6448425"/>
              <a:ext cx="2233676" cy="409575"/>
            </a:xfrm>
            <a:prstGeom prst="rect">
              <a:avLst/>
            </a:prstGeom>
          </p:spPr>
        </p:pic>
      </p:grpSp>
      <p:sp>
        <p:nvSpPr>
          <p:cNvPr id="6" name="object 6"/>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7" name="object 7"/>
          <p:cNvGrpSpPr/>
          <p:nvPr/>
        </p:nvGrpSpPr>
        <p:grpSpPr>
          <a:xfrm>
            <a:off x="10534650" y="0"/>
            <a:ext cx="1552575" cy="1428750"/>
            <a:chOff x="10534650" y="0"/>
            <a:chExt cx="1552575" cy="1428750"/>
          </a:xfrm>
        </p:grpSpPr>
        <p:pic>
          <p:nvPicPr>
            <p:cNvPr id="8" name="object 8"/>
            <p:cNvPicPr/>
            <p:nvPr/>
          </p:nvPicPr>
          <p:blipFill>
            <a:blip r:embed="rId5" cstate="print"/>
            <a:stretch>
              <a:fillRect/>
            </a:stretch>
          </p:blipFill>
          <p:spPr>
            <a:xfrm>
              <a:off x="10534650" y="0"/>
              <a:ext cx="1552575" cy="1428750"/>
            </a:xfrm>
            <a:prstGeom prst="rect">
              <a:avLst/>
            </a:prstGeom>
          </p:spPr>
        </p:pic>
        <p:pic>
          <p:nvPicPr>
            <p:cNvPr id="9" name="object 9"/>
            <p:cNvPicPr/>
            <p:nvPr/>
          </p:nvPicPr>
          <p:blipFill>
            <a:blip r:embed="rId6" cstate="print"/>
            <a:stretch>
              <a:fillRect/>
            </a:stretch>
          </p:blipFill>
          <p:spPr>
            <a:xfrm>
              <a:off x="10810875" y="152400"/>
              <a:ext cx="952500" cy="952500"/>
            </a:xfrm>
            <a:prstGeom prst="rect">
              <a:avLst/>
            </a:prstGeom>
          </p:spPr>
        </p:pic>
      </p:grpSp>
      <p:grpSp>
        <p:nvGrpSpPr>
          <p:cNvPr id="10" name="object 10"/>
          <p:cNvGrpSpPr/>
          <p:nvPr/>
        </p:nvGrpSpPr>
        <p:grpSpPr>
          <a:xfrm>
            <a:off x="85725" y="0"/>
            <a:ext cx="1581150" cy="1438275"/>
            <a:chOff x="85725" y="0"/>
            <a:chExt cx="1581150" cy="1438275"/>
          </a:xfrm>
        </p:grpSpPr>
        <p:pic>
          <p:nvPicPr>
            <p:cNvPr id="11" name="object 11"/>
            <p:cNvPicPr/>
            <p:nvPr/>
          </p:nvPicPr>
          <p:blipFill>
            <a:blip r:embed="rId7" cstate="print"/>
            <a:stretch>
              <a:fillRect/>
            </a:stretch>
          </p:blipFill>
          <p:spPr>
            <a:xfrm>
              <a:off x="85725" y="0"/>
              <a:ext cx="1581150" cy="1438275"/>
            </a:xfrm>
            <a:prstGeom prst="rect">
              <a:avLst/>
            </a:prstGeom>
          </p:spPr>
        </p:pic>
        <p:pic>
          <p:nvPicPr>
            <p:cNvPr id="12" name="object 12"/>
            <p:cNvPicPr/>
            <p:nvPr/>
          </p:nvPicPr>
          <p:blipFill>
            <a:blip r:embed="rId8" cstate="print"/>
            <a:stretch>
              <a:fillRect/>
            </a:stretch>
          </p:blipFill>
          <p:spPr>
            <a:xfrm>
              <a:off x="361950" y="152400"/>
              <a:ext cx="981075" cy="962025"/>
            </a:xfrm>
            <a:prstGeom prst="rect">
              <a:avLst/>
            </a:prstGeom>
          </p:spPr>
        </p:pic>
      </p:grpSp>
      <p:pic>
        <p:nvPicPr>
          <p:cNvPr id="13" name="object 13"/>
          <p:cNvPicPr/>
          <p:nvPr/>
        </p:nvPicPr>
        <p:blipFill>
          <a:blip r:embed="rId9" cstate="print"/>
          <a:stretch>
            <a:fillRect/>
          </a:stretch>
        </p:blipFill>
        <p:spPr>
          <a:xfrm>
            <a:off x="4667250" y="161861"/>
            <a:ext cx="2871851" cy="1052512"/>
          </a:xfrm>
          <a:prstGeom prst="rect">
            <a:avLst/>
          </a:prstGeom>
        </p:spPr>
      </p:pic>
      <p:sp>
        <p:nvSpPr>
          <p:cNvPr id="14" name="object 14"/>
          <p:cNvSpPr txBox="1">
            <a:spLocks noGrp="1"/>
          </p:cNvSpPr>
          <p:nvPr>
            <p:ph type="title"/>
          </p:nvPr>
        </p:nvSpPr>
        <p:spPr>
          <a:xfrm>
            <a:off x="4969509" y="304418"/>
            <a:ext cx="2252345" cy="575310"/>
          </a:xfrm>
          <a:prstGeom prst="rect">
            <a:avLst/>
          </a:prstGeom>
        </p:spPr>
        <p:txBody>
          <a:bodyPr vert="horz" wrap="square" lIns="0" tIns="13335" rIns="0" bIns="0" rtlCol="0">
            <a:spAutoFit/>
          </a:bodyPr>
          <a:lstStyle/>
          <a:p>
            <a:pPr marL="12700">
              <a:lnSpc>
                <a:spcPct val="100000"/>
              </a:lnSpc>
              <a:spcBef>
                <a:spcPts val="105"/>
              </a:spcBef>
            </a:pPr>
            <a:r>
              <a:rPr spc="-10" dirty="0"/>
              <a:t>Questions</a:t>
            </a:r>
          </a:p>
        </p:txBody>
      </p:sp>
      <p:pic>
        <p:nvPicPr>
          <p:cNvPr id="15" name="object 15"/>
          <p:cNvPicPr/>
          <p:nvPr/>
        </p:nvPicPr>
        <p:blipFill>
          <a:blip r:embed="rId10" cstate="print"/>
          <a:stretch>
            <a:fillRect/>
          </a:stretch>
        </p:blipFill>
        <p:spPr>
          <a:xfrm>
            <a:off x="2466975" y="1181036"/>
            <a:ext cx="7281926" cy="700087"/>
          </a:xfrm>
          <a:prstGeom prst="rect">
            <a:avLst/>
          </a:prstGeom>
        </p:spPr>
      </p:pic>
      <p:sp>
        <p:nvSpPr>
          <p:cNvPr id="16" name="object 16"/>
          <p:cNvSpPr txBox="1"/>
          <p:nvPr/>
        </p:nvSpPr>
        <p:spPr>
          <a:xfrm>
            <a:off x="2663570" y="1219922"/>
            <a:ext cx="6877050" cy="796290"/>
          </a:xfrm>
          <a:prstGeom prst="rect">
            <a:avLst/>
          </a:prstGeom>
        </p:spPr>
        <p:txBody>
          <a:bodyPr vert="horz" wrap="square" lIns="0" tIns="64769" rIns="0" bIns="0" rtlCol="0">
            <a:spAutoFit/>
          </a:bodyPr>
          <a:lstStyle/>
          <a:p>
            <a:pPr marL="12700" marR="0" lvl="0" indent="0" defTabSz="914400" eaLnBrk="1" fontAlgn="auto" latinLnBrk="0" hangingPunct="1">
              <a:lnSpc>
                <a:spcPct val="100000"/>
              </a:lnSpc>
              <a:spcBef>
                <a:spcPts val="509"/>
              </a:spcBef>
              <a:spcAft>
                <a:spcPts val="0"/>
              </a:spcAft>
              <a:buClrTx/>
              <a:buSzTx/>
              <a:buFontTx/>
              <a:buNone/>
              <a:tabLst/>
              <a:defRPr/>
            </a:pPr>
            <a:r>
              <a:rPr kumimoji="0" sz="2400" b="1" i="0" u="none" strike="noStrike" kern="0" cap="none" spc="-10" normalizeH="0" baseline="0" noProof="0" dirty="0">
                <a:ln>
                  <a:noFill/>
                </a:ln>
                <a:solidFill>
                  <a:srgbClr val="FFC000"/>
                </a:solidFill>
                <a:effectLst/>
                <a:uLnTx/>
                <a:uFillTx/>
                <a:latin typeface="Verdana"/>
                <a:cs typeface="Verdana"/>
                <a:hlinkClick r:id="rId11"/>
              </a:rPr>
              <a:t>OOALC.BusinessDevelopment@us.af.mil</a:t>
            </a:r>
            <a:endParaRPr kumimoji="0" sz="2400" b="0" i="0" u="none" strike="noStrike" kern="0" cap="none" spc="0" normalizeH="0" baseline="0" noProof="0">
              <a:ln>
                <a:noFill/>
              </a:ln>
              <a:solidFill>
                <a:sysClr val="windowText" lastClr="000000"/>
              </a:solidFill>
              <a:effectLst/>
              <a:uLnTx/>
              <a:uFillTx/>
              <a:latin typeface="Verdana"/>
              <a:cs typeface="Verdana"/>
            </a:endParaRPr>
          </a:p>
          <a:p>
            <a:pPr marL="469900" marR="0" lvl="0" indent="0" defTabSz="914400" eaLnBrk="1" fontAlgn="auto" latinLnBrk="0" hangingPunct="1">
              <a:lnSpc>
                <a:spcPct val="100000"/>
              </a:lnSpc>
              <a:spcBef>
                <a:spcPts val="375"/>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Verdana"/>
                <a:cs typeface="Verdana"/>
              </a:rPr>
              <a:t>COMM</a:t>
            </a:r>
            <a:r>
              <a:rPr kumimoji="0" sz="2000" b="1" i="0" u="none" strike="noStrike" kern="0" cap="none" spc="-85" normalizeH="0" baseline="0" noProof="0" dirty="0">
                <a:ln>
                  <a:noFill/>
                </a:ln>
                <a:solidFill>
                  <a:sysClr val="windowText" lastClr="000000"/>
                </a:solidFill>
                <a:effectLst/>
                <a:uLnTx/>
                <a:uFillTx/>
                <a:latin typeface="Verdana"/>
                <a:cs typeface="Verdana"/>
              </a:rPr>
              <a:t> </a:t>
            </a:r>
            <a:r>
              <a:rPr kumimoji="0" sz="2000" b="1" i="0" u="none" strike="noStrike" kern="0" cap="none" spc="0" normalizeH="0" baseline="0" noProof="0" dirty="0">
                <a:ln>
                  <a:noFill/>
                </a:ln>
                <a:solidFill>
                  <a:sysClr val="windowText" lastClr="000000"/>
                </a:solidFill>
                <a:effectLst/>
                <a:uLnTx/>
                <a:uFillTx/>
                <a:latin typeface="Verdana"/>
                <a:cs typeface="Verdana"/>
              </a:rPr>
              <a:t>801-777-8756;</a:t>
            </a:r>
            <a:r>
              <a:rPr kumimoji="0" sz="2000" b="1" i="0" u="none" strike="noStrike" kern="0" cap="none" spc="-25" normalizeH="0" baseline="0" noProof="0" dirty="0">
                <a:ln>
                  <a:noFill/>
                </a:ln>
                <a:solidFill>
                  <a:sysClr val="windowText" lastClr="000000"/>
                </a:solidFill>
                <a:effectLst/>
                <a:uLnTx/>
                <a:uFillTx/>
                <a:latin typeface="Verdana"/>
                <a:cs typeface="Verdana"/>
              </a:rPr>
              <a:t> </a:t>
            </a:r>
            <a:r>
              <a:rPr kumimoji="0" sz="2000" b="1" i="0" u="none" strike="noStrike" kern="0" cap="none" spc="0" normalizeH="0" baseline="0" noProof="0" dirty="0">
                <a:ln>
                  <a:noFill/>
                </a:ln>
                <a:solidFill>
                  <a:sysClr val="windowText" lastClr="000000"/>
                </a:solidFill>
                <a:effectLst/>
                <a:uLnTx/>
                <a:uFillTx/>
                <a:latin typeface="Verdana"/>
                <a:cs typeface="Verdana"/>
              </a:rPr>
              <a:t>CELL</a:t>
            </a:r>
            <a:r>
              <a:rPr kumimoji="0" sz="2000" b="1" i="0" u="none" strike="noStrike" kern="0" cap="none" spc="25" normalizeH="0" baseline="0" noProof="0" dirty="0">
                <a:ln>
                  <a:noFill/>
                </a:ln>
                <a:solidFill>
                  <a:sysClr val="windowText" lastClr="000000"/>
                </a:solidFill>
                <a:effectLst/>
                <a:uLnTx/>
                <a:uFillTx/>
                <a:latin typeface="Verdana"/>
                <a:cs typeface="Verdana"/>
              </a:rPr>
              <a:t> </a:t>
            </a:r>
            <a:r>
              <a:rPr kumimoji="0" sz="2000" b="1" i="0" u="none" strike="noStrike" kern="0" cap="none" spc="0" normalizeH="0" baseline="0" noProof="0" dirty="0">
                <a:ln>
                  <a:noFill/>
                </a:ln>
                <a:solidFill>
                  <a:sysClr val="windowText" lastClr="000000"/>
                </a:solidFill>
                <a:effectLst/>
                <a:uLnTx/>
                <a:uFillTx/>
                <a:latin typeface="Verdana"/>
                <a:cs typeface="Verdana"/>
              </a:rPr>
              <a:t>385-423-</a:t>
            </a:r>
            <a:r>
              <a:rPr kumimoji="0" sz="2000" b="1" i="0" u="none" strike="noStrike" kern="0" cap="none" spc="-20" normalizeH="0" baseline="0" noProof="0" dirty="0">
                <a:ln>
                  <a:noFill/>
                </a:ln>
                <a:solidFill>
                  <a:sysClr val="windowText" lastClr="000000"/>
                </a:solidFill>
                <a:effectLst/>
                <a:uLnTx/>
                <a:uFillTx/>
                <a:latin typeface="Verdana"/>
                <a:cs typeface="Verdana"/>
              </a:rPr>
              <a:t>5297</a:t>
            </a:r>
            <a:endParaRPr kumimoji="0" sz="2000" b="0" i="0" u="none" strike="noStrike" kern="0" cap="none" spc="0" normalizeH="0" baseline="0" noProof="0">
              <a:ln>
                <a:noFill/>
              </a:ln>
              <a:solidFill>
                <a:sysClr val="windowText" lastClr="000000"/>
              </a:solidFill>
              <a:effectLst/>
              <a:uLnTx/>
              <a:uFillTx/>
              <a:latin typeface="Verdana"/>
              <a:cs typeface="Verdana"/>
            </a:endParaRPr>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3792730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76401" y="107244"/>
            <a:ext cx="8593825" cy="1143000"/>
          </a:xfrm>
        </p:spPr>
        <p:txBody>
          <a:bodyPr>
            <a:noAutofit/>
          </a:bodyPr>
          <a:lstStyle/>
          <a:p>
            <a:r>
              <a:rPr lang="en-US" dirty="0"/>
              <a:t>Geographically Display of </a:t>
            </a:r>
            <a:br>
              <a:rPr lang="en-US" dirty="0"/>
            </a:br>
            <a:r>
              <a:rPr lang="en-US" dirty="0"/>
              <a:t>AFSC Footprint</a:t>
            </a:r>
          </a:p>
        </p:txBody>
      </p:sp>
      <p:pic>
        <p:nvPicPr>
          <p:cNvPr id="8"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1" y="1379835"/>
            <a:ext cx="8820011" cy="5009070"/>
          </a:xfrm>
        </p:spPr>
      </p:pic>
      <p:sp>
        <p:nvSpPr>
          <p:cNvPr id="10" name="TextBox 9"/>
          <p:cNvSpPr txBox="1"/>
          <p:nvPr/>
        </p:nvSpPr>
        <p:spPr>
          <a:xfrm>
            <a:off x="9213847" y="1379836"/>
            <a:ext cx="1282565" cy="307777"/>
          </a:xfrm>
          <a:prstGeom prst="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 name="TextBox 10"/>
          <p:cNvSpPr txBox="1"/>
          <p:nvPr/>
        </p:nvSpPr>
        <p:spPr>
          <a:xfrm>
            <a:off x="9137952" y="2215508"/>
            <a:ext cx="379475" cy="307777"/>
          </a:xfrm>
          <a:prstGeom prst="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9" name="Picture 8"/>
          <p:cNvPicPr>
            <a:picLocks noChangeAspect="1"/>
          </p:cNvPicPr>
          <p:nvPr/>
        </p:nvPicPr>
        <p:blipFill>
          <a:blip r:embed="rId4"/>
          <a:stretch>
            <a:fillRect/>
          </a:stretch>
        </p:blipFill>
        <p:spPr>
          <a:xfrm>
            <a:off x="6375159" y="1379836"/>
            <a:ext cx="4121253" cy="1329043"/>
          </a:xfrm>
          <a:prstGeom prst="rect">
            <a:avLst/>
          </a:prstGeom>
          <a:solidFill>
            <a:schemeClr val="bg1">
              <a:lumMod val="85000"/>
              <a:alpha val="27000"/>
            </a:schemeClr>
          </a:solidFill>
        </p:spPr>
      </p:pic>
      <p:pic>
        <p:nvPicPr>
          <p:cNvPr id="6" name="Picture 5"/>
          <p:cNvPicPr>
            <a:picLocks noChangeAspect="1"/>
          </p:cNvPicPr>
          <p:nvPr/>
        </p:nvPicPr>
        <p:blipFill rotWithShape="1">
          <a:blip r:embed="rId5"/>
          <a:srcRect l="84083" b="72587"/>
          <a:stretch/>
        </p:blipFill>
        <p:spPr>
          <a:xfrm>
            <a:off x="9380743" y="3104049"/>
            <a:ext cx="948770" cy="871791"/>
          </a:xfrm>
          <a:prstGeom prst="rect">
            <a:avLst/>
          </a:prstGeom>
        </p:spPr>
      </p:pic>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12" name="TextBox 11"/>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6473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75318" y="1136650"/>
            <a:ext cx="3217545" cy="19685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D</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4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N</a:t>
            </a:r>
            <a:r>
              <a:rPr kumimoji="0" sz="1100" b="1" i="1" u="none" strike="noStrike" kern="0" cap="none" spc="16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A</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R</a:t>
            </a:r>
            <a:r>
              <a:rPr kumimoji="0" sz="1100" b="1" i="1" u="none" strike="noStrike" kern="0" cap="none" spc="1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5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G</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T</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I</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S</a:t>
            </a:r>
            <a:r>
              <a:rPr kumimoji="0" sz="1100" b="1" i="1" u="none" strike="noStrike" kern="0" cap="none" spc="14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C</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O</a:t>
            </a:r>
            <a:r>
              <a:rPr kumimoji="0" sz="1100" b="1" i="1" u="none" strike="noStrike" kern="0" cap="none" spc="5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M</a:t>
            </a:r>
            <a:r>
              <a:rPr kumimoji="0" sz="1100" b="1" i="1" u="none" strike="noStrike" kern="0" cap="none" spc="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P</a:t>
            </a:r>
            <a:r>
              <a:rPr kumimoji="0" sz="1100" b="1" i="1" u="none" strike="noStrike" kern="0" cap="none" spc="20"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L</a:t>
            </a:r>
            <a:r>
              <a:rPr kumimoji="0" sz="1100" b="1" i="1" u="none" strike="noStrike" kern="0" cap="none" spc="25" normalizeH="0" baseline="0" noProof="0" dirty="0">
                <a:ln>
                  <a:noFill/>
                </a:ln>
                <a:solidFill>
                  <a:srgbClr val="0066CC"/>
                </a:solidFill>
                <a:effectLst/>
                <a:uLnTx/>
                <a:uFillTx/>
                <a:latin typeface="Times New Roman"/>
                <a:cs typeface="Times New Roman"/>
              </a:rPr>
              <a:t> </a:t>
            </a:r>
            <a:r>
              <a:rPr kumimoji="0" sz="1100" b="1" i="1" u="none" strike="noStrike" kern="0" cap="none" spc="0" normalizeH="0" baseline="0" noProof="0" dirty="0">
                <a:ln>
                  <a:noFill/>
                </a:ln>
                <a:solidFill>
                  <a:srgbClr val="0066CC"/>
                </a:solidFill>
                <a:effectLst/>
                <a:uLnTx/>
                <a:uFillTx/>
                <a:latin typeface="Times New Roman"/>
                <a:cs typeface="Times New Roman"/>
              </a:rPr>
              <a:t>E</a:t>
            </a:r>
            <a:r>
              <a:rPr kumimoji="0" sz="1100" b="1" i="1" u="none" strike="noStrike" kern="0" cap="none" spc="30" normalizeH="0" baseline="0" noProof="0" dirty="0">
                <a:ln>
                  <a:noFill/>
                </a:ln>
                <a:solidFill>
                  <a:srgbClr val="0066CC"/>
                </a:solidFill>
                <a:effectLst/>
                <a:uLnTx/>
                <a:uFillTx/>
                <a:latin typeface="Times New Roman"/>
                <a:cs typeface="Times New Roman"/>
              </a:rPr>
              <a:t> </a:t>
            </a:r>
            <a:r>
              <a:rPr kumimoji="0" sz="1100" b="1" i="1" u="none" strike="noStrike" kern="0" cap="none" spc="-50" normalizeH="0" baseline="0" noProof="0" dirty="0">
                <a:ln>
                  <a:noFill/>
                </a:ln>
                <a:solidFill>
                  <a:srgbClr val="0066CC"/>
                </a:solidFill>
                <a:effectLst/>
                <a:uLnTx/>
                <a:uFillTx/>
                <a:latin typeface="Times New Roman"/>
                <a:cs typeface="Times New Roman"/>
              </a:rPr>
              <a:t>X</a:t>
            </a:r>
            <a:endParaRPr kumimoji="0" sz="11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3" name="object 3"/>
          <p:cNvGrpSpPr/>
          <p:nvPr/>
        </p:nvGrpSpPr>
        <p:grpSpPr>
          <a:xfrm>
            <a:off x="10534650" y="0"/>
            <a:ext cx="1552575" cy="1428750"/>
            <a:chOff x="10534650" y="0"/>
            <a:chExt cx="1552575" cy="1428750"/>
          </a:xfrm>
        </p:grpSpPr>
        <p:pic>
          <p:nvPicPr>
            <p:cNvPr id="4" name="object 4"/>
            <p:cNvPicPr/>
            <p:nvPr/>
          </p:nvPicPr>
          <p:blipFill>
            <a:blip r:embed="rId2" cstate="print"/>
            <a:stretch>
              <a:fillRect/>
            </a:stretch>
          </p:blipFill>
          <p:spPr>
            <a:xfrm>
              <a:off x="10534650" y="0"/>
              <a:ext cx="1552575" cy="1428750"/>
            </a:xfrm>
            <a:prstGeom prst="rect">
              <a:avLst/>
            </a:prstGeom>
          </p:spPr>
        </p:pic>
        <p:pic>
          <p:nvPicPr>
            <p:cNvPr id="5" name="object 5"/>
            <p:cNvPicPr/>
            <p:nvPr/>
          </p:nvPicPr>
          <p:blipFill>
            <a:blip r:embed="rId3" cstate="print"/>
            <a:stretch>
              <a:fillRect/>
            </a:stretch>
          </p:blipFill>
          <p:spPr>
            <a:xfrm>
              <a:off x="10810875" y="152400"/>
              <a:ext cx="952500" cy="952500"/>
            </a:xfrm>
            <a:prstGeom prst="rect">
              <a:avLst/>
            </a:prstGeom>
          </p:spPr>
        </p:pic>
      </p:grpSp>
      <p:grpSp>
        <p:nvGrpSpPr>
          <p:cNvPr id="6" name="object 6"/>
          <p:cNvGrpSpPr/>
          <p:nvPr/>
        </p:nvGrpSpPr>
        <p:grpSpPr>
          <a:xfrm>
            <a:off x="85725" y="0"/>
            <a:ext cx="1581150" cy="1438275"/>
            <a:chOff x="85725" y="0"/>
            <a:chExt cx="1581150" cy="1438275"/>
          </a:xfrm>
        </p:grpSpPr>
        <p:pic>
          <p:nvPicPr>
            <p:cNvPr id="7" name="object 7"/>
            <p:cNvPicPr/>
            <p:nvPr/>
          </p:nvPicPr>
          <p:blipFill>
            <a:blip r:embed="rId4" cstate="print"/>
            <a:stretch>
              <a:fillRect/>
            </a:stretch>
          </p:blipFill>
          <p:spPr>
            <a:xfrm>
              <a:off x="85725" y="0"/>
              <a:ext cx="1581150" cy="1438275"/>
            </a:xfrm>
            <a:prstGeom prst="rect">
              <a:avLst/>
            </a:prstGeom>
          </p:spPr>
        </p:pic>
        <p:pic>
          <p:nvPicPr>
            <p:cNvPr id="8" name="object 8"/>
            <p:cNvPicPr/>
            <p:nvPr/>
          </p:nvPicPr>
          <p:blipFill>
            <a:blip r:embed="rId5" cstate="print"/>
            <a:stretch>
              <a:fillRect/>
            </a:stretch>
          </p:blipFill>
          <p:spPr>
            <a:xfrm>
              <a:off x="361950" y="152400"/>
              <a:ext cx="981075" cy="962025"/>
            </a:xfrm>
            <a:prstGeom prst="rect">
              <a:avLst/>
            </a:prstGeom>
          </p:spPr>
        </p:pic>
      </p:grpSp>
      <p:pic>
        <p:nvPicPr>
          <p:cNvPr id="9" name="object 9"/>
          <p:cNvPicPr/>
          <p:nvPr/>
        </p:nvPicPr>
        <p:blipFill>
          <a:blip r:embed="rId6" cstate="print"/>
          <a:stretch>
            <a:fillRect/>
          </a:stretch>
        </p:blipFill>
        <p:spPr>
          <a:xfrm>
            <a:off x="5095614" y="6610350"/>
            <a:ext cx="1996050" cy="190500"/>
          </a:xfrm>
          <a:prstGeom prst="rect">
            <a:avLst/>
          </a:prstGeom>
        </p:spPr>
      </p:pic>
      <p:sp>
        <p:nvSpPr>
          <p:cNvPr id="14" name="object 14"/>
          <p:cNvSpPr txBox="1">
            <a:spLocks noGrp="1"/>
          </p:cNvSpPr>
          <p:nvPr>
            <p:ph type="title"/>
          </p:nvPr>
        </p:nvSpPr>
        <p:spPr>
          <a:xfrm rot="10800000" flipV="1">
            <a:off x="4442603" y="3256722"/>
            <a:ext cx="3950898" cy="567463"/>
          </a:xfrm>
          <a:prstGeom prst="rect">
            <a:avLst/>
          </a:prstGeom>
        </p:spPr>
        <p:txBody>
          <a:bodyPr vert="horz" wrap="square" lIns="0" tIns="13335" rIns="0" bIns="0" rtlCol="0">
            <a:spAutoFit/>
          </a:bodyPr>
          <a:lstStyle/>
          <a:p>
            <a:pPr marL="12700" algn="ctr">
              <a:lnSpc>
                <a:spcPct val="100000"/>
              </a:lnSpc>
              <a:spcBef>
                <a:spcPts val="105"/>
              </a:spcBef>
            </a:pPr>
            <a:r>
              <a:rPr lang="en-US" dirty="0" smtClean="0"/>
              <a:t>Questions</a:t>
            </a:r>
            <a:endParaRPr spc="-10" dirty="0"/>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650"/>
              </a:lnSpc>
              <a:spcBef>
                <a:spcPts val="0"/>
              </a:spcBef>
              <a:spcAft>
                <a:spcPts val="0"/>
              </a:spcAft>
              <a:buClrTx/>
              <a:buSzTx/>
              <a:buFontTx/>
              <a:buNone/>
              <a:tabLst/>
              <a:defRPr/>
            </a:pPr>
            <a:r>
              <a:rPr kumimoji="0" sz="1400" b="1" i="1" u="none" strike="noStrike" kern="0" cap="none" spc="0" normalizeH="0" baseline="0" noProof="0" dirty="0">
                <a:ln>
                  <a:noFill/>
                </a:ln>
                <a:solidFill>
                  <a:prstClr val="black"/>
                </a:solidFill>
                <a:effectLst/>
                <a:uLnTx/>
                <a:uFillTx/>
                <a:latin typeface="Times New Roman"/>
                <a:cs typeface="Times New Roman"/>
              </a:rPr>
              <a:t>Built</a:t>
            </a:r>
            <a:r>
              <a:rPr kumimoji="0" sz="1400" b="1" i="1" u="none" strike="noStrike" kern="0" cap="none" spc="-114"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Right,</a:t>
            </a:r>
            <a:r>
              <a:rPr kumimoji="0" sz="1400" b="1" i="1" u="none" strike="noStrike" kern="0" cap="none" spc="-70" normalizeH="0" baseline="0" noProof="0" dirty="0">
                <a:ln>
                  <a:noFill/>
                </a:ln>
                <a:solidFill>
                  <a:prstClr val="black"/>
                </a:solidFill>
                <a:effectLst/>
                <a:uLnTx/>
                <a:uFillTx/>
                <a:latin typeface="Times New Roman"/>
                <a:cs typeface="Times New Roman"/>
              </a:rPr>
              <a:t> </a:t>
            </a:r>
            <a:r>
              <a:rPr kumimoji="0" sz="1400" b="1" i="1" u="none" strike="noStrike" kern="0" cap="none" spc="0" normalizeH="0" baseline="0" noProof="0" dirty="0">
                <a:ln>
                  <a:noFill/>
                </a:ln>
                <a:solidFill>
                  <a:prstClr val="black"/>
                </a:solidFill>
                <a:effectLst/>
                <a:uLnTx/>
                <a:uFillTx/>
                <a:latin typeface="Times New Roman"/>
                <a:cs typeface="Times New Roman"/>
              </a:rPr>
              <a:t>Ready</a:t>
            </a:r>
            <a:r>
              <a:rPr kumimoji="0" sz="1400" b="1" i="1" u="none" strike="noStrike" kern="0" cap="none" spc="-125" normalizeH="0" baseline="0" noProof="0" dirty="0">
                <a:ln>
                  <a:noFill/>
                </a:ln>
                <a:solidFill>
                  <a:prstClr val="black"/>
                </a:solidFill>
                <a:effectLst/>
                <a:uLnTx/>
                <a:uFillTx/>
                <a:latin typeface="Times New Roman"/>
                <a:cs typeface="Times New Roman"/>
              </a:rPr>
              <a:t> </a:t>
            </a:r>
            <a:r>
              <a:rPr kumimoji="0" sz="1400" b="1" i="1" u="none" strike="noStrike" kern="0" cap="none" spc="-10" normalizeH="0" baseline="0" noProof="0" dirty="0">
                <a:ln>
                  <a:noFill/>
                </a:ln>
                <a:solidFill>
                  <a:prstClr val="black"/>
                </a:solidFill>
                <a:effectLst/>
                <a:uLnTx/>
                <a:uFillTx/>
                <a:latin typeface="Times New Roman"/>
                <a:cs typeface="Times New Roman"/>
              </a:rPr>
              <a:t>to</a:t>
            </a:r>
            <a:r>
              <a:rPr kumimoji="0" sz="1400" b="1" i="1" u="none" strike="noStrike" kern="0" cap="none" spc="-135" normalizeH="0" baseline="0" noProof="0" dirty="0">
                <a:ln>
                  <a:noFill/>
                </a:ln>
                <a:solidFill>
                  <a:prstClr val="black"/>
                </a:solidFill>
                <a:effectLst/>
                <a:uLnTx/>
                <a:uFillTx/>
                <a:latin typeface="Times New Roman"/>
                <a:cs typeface="Times New Roman"/>
              </a:rPr>
              <a:t> </a:t>
            </a:r>
            <a:r>
              <a:rPr kumimoji="0" sz="1400" b="1" i="1" u="none" strike="noStrike" kern="0" cap="none" spc="-20" normalizeH="0" baseline="0" noProof="0" dirty="0">
                <a:ln>
                  <a:noFill/>
                </a:ln>
                <a:solidFill>
                  <a:prstClr val="black"/>
                </a:solidFill>
                <a:effectLst/>
                <a:uLnTx/>
                <a:uFillTx/>
                <a:latin typeface="Times New Roman"/>
                <a:cs typeface="Times New Roman"/>
              </a:rPr>
              <a:t>Fight</a:t>
            </a:r>
          </a:p>
        </p:txBody>
      </p:sp>
    </p:spTree>
    <p:extLst>
      <p:ext uri="{BB962C8B-B14F-4D97-AF65-F5344CB8AC3E}">
        <p14:creationId xmlns:p14="http://schemas.microsoft.com/office/powerpoint/2010/main" val="2759719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313469" y="2001522"/>
            <a:ext cx="8305800" cy="1407721"/>
          </a:xfrm>
          <a:prstGeom prst="rect">
            <a:avLst/>
          </a:prstGeom>
          <a:noFill/>
          <a:ln w="9525">
            <a:noFill/>
            <a:miter lim="800000"/>
            <a:headEnd/>
            <a:tailEnd/>
          </a:ln>
        </p:spPr>
        <p:txBody>
          <a:bodyPr anchor="t"/>
          <a:lstStyle/>
          <a:p>
            <a:pPr algn="r" eaLnBrk="0" hangingPunct="0"/>
            <a:r>
              <a:rPr lang="en-US" sz="4400" b="1" dirty="0" smtClean="0">
                <a:solidFill>
                  <a:srgbClr val="151C77"/>
                </a:solidFill>
                <a:latin typeface="Arial" pitchFamily="34" charset="0"/>
                <a:cs typeface="Arial" pitchFamily="34" charset="0"/>
              </a:rPr>
              <a:t>Commercially Used &amp; Overhauled Program</a:t>
            </a:r>
            <a:endParaRPr lang="en-US" sz="4400" b="1" dirty="0">
              <a:solidFill>
                <a:srgbClr val="002060"/>
              </a:solidFill>
              <a:latin typeface="Times New Roman" pitchFamily="18" charset="0"/>
            </a:endParaRPr>
          </a:p>
        </p:txBody>
      </p:sp>
      <p:sp>
        <p:nvSpPr>
          <p:cNvPr id="4" name="Rectangle 4"/>
          <p:cNvSpPr>
            <a:spLocks noChangeArrowheads="1"/>
          </p:cNvSpPr>
          <p:nvPr/>
        </p:nvSpPr>
        <p:spPr bwMode="auto">
          <a:xfrm>
            <a:off x="6749693" y="4965580"/>
            <a:ext cx="49799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r"/>
            <a:r>
              <a:rPr lang="en-US" altLang="en-US" sz="2000" b="1" dirty="0" smtClean="0"/>
              <a:t>M. Stephen Benjamin</a:t>
            </a:r>
            <a:endParaRPr lang="en-US" altLang="en-US" sz="2000" b="1" dirty="0"/>
          </a:p>
          <a:p>
            <a:pPr algn="r"/>
            <a:r>
              <a:rPr lang="en-US" altLang="en-US" sz="2000" b="1" dirty="0"/>
              <a:t>429 SCMS/GUMD</a:t>
            </a:r>
          </a:p>
          <a:p>
            <a:pPr algn="r"/>
            <a:r>
              <a:rPr lang="en-US" altLang="en-US" sz="2000" b="1" dirty="0" smtClean="0"/>
              <a:t>August 11, </a:t>
            </a:r>
            <a:r>
              <a:rPr lang="en-US" altLang="en-US" sz="2000" b="1" dirty="0"/>
              <a:t>2022</a:t>
            </a:r>
          </a:p>
          <a:p>
            <a:pPr algn="r"/>
            <a:r>
              <a:rPr lang="en-US" altLang="en-US" sz="2000" b="1" dirty="0"/>
              <a:t>Version 1</a:t>
            </a:r>
            <a:endParaRPr lang="en-US" altLang="en-US" sz="2000" dirty="0"/>
          </a:p>
        </p:txBody>
      </p:sp>
    </p:spTree>
    <p:extLst>
      <p:ext uri="{BB962C8B-B14F-4D97-AF65-F5344CB8AC3E}">
        <p14:creationId xmlns:p14="http://schemas.microsoft.com/office/powerpoint/2010/main" val="3391831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smtClean="0"/>
              <a:t>Overview of </a:t>
            </a:r>
            <a:r>
              <a:rPr lang="en-US" dirty="0">
                <a:latin typeface="Arial" pitchFamily="34" charset="0"/>
                <a:cs typeface="Arial" pitchFamily="34" charset="0"/>
              </a:rPr>
              <a:t>Commercially Used &amp; Overhauled </a:t>
            </a:r>
            <a:r>
              <a:rPr lang="en-US" dirty="0" smtClean="0">
                <a:latin typeface="Arial" pitchFamily="34" charset="0"/>
                <a:cs typeface="Arial" pitchFamily="34" charset="0"/>
              </a:rPr>
              <a:t>Program</a:t>
            </a:r>
            <a:endParaRPr lang="en-US" sz="3200"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42</a:t>
            </a:fld>
            <a:endParaRPr lang="en-US" dirty="0">
              <a:solidFill>
                <a:srgbClr val="808080"/>
              </a:solidFill>
            </a:endParaRPr>
          </a:p>
        </p:txBody>
      </p:sp>
      <p:sp>
        <p:nvSpPr>
          <p:cNvPr id="5" name="Rectangle 3"/>
          <p:cNvSpPr txBox="1">
            <a:spLocks noChangeArrowheads="1"/>
          </p:cNvSpPr>
          <p:nvPr/>
        </p:nvSpPr>
        <p:spPr bwMode="auto">
          <a:xfrm>
            <a:off x="491836" y="1371600"/>
            <a:ext cx="11150382" cy="4804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altLang="en-US" kern="0" dirty="0" smtClean="0"/>
              <a:t>Objective: Match AF requirements to industry availability of commercially-used parts with a military application</a:t>
            </a:r>
          </a:p>
          <a:p>
            <a:pPr>
              <a:defRPr/>
            </a:pPr>
            <a:r>
              <a:rPr lang="en-US" altLang="en-US" dirty="0" smtClean="0"/>
              <a:t>AF Requirements</a:t>
            </a:r>
            <a:endParaRPr lang="en-US" altLang="en-US" dirty="0"/>
          </a:p>
          <a:p>
            <a:pPr lvl="1">
              <a:defRPr/>
            </a:pPr>
            <a:r>
              <a:rPr lang="en-US" altLang="en-US" dirty="0"/>
              <a:t>Items with &amp; without AF approved source(s) of repair</a:t>
            </a:r>
          </a:p>
          <a:p>
            <a:pPr lvl="1">
              <a:defRPr/>
            </a:pPr>
            <a:r>
              <a:rPr lang="en-US" altLang="en-US" dirty="0"/>
              <a:t>FAA part 145 certified repair house</a:t>
            </a:r>
          </a:p>
          <a:p>
            <a:pPr lvl="1">
              <a:defRPr/>
            </a:pPr>
            <a:r>
              <a:rPr lang="en-US" altLang="en-US" dirty="0"/>
              <a:t>Additional opportunities for commercially-used </a:t>
            </a:r>
            <a:r>
              <a:rPr lang="en-US" altLang="en-US" dirty="0" smtClean="0"/>
              <a:t>parts</a:t>
            </a:r>
            <a:endParaRPr lang="en-US" altLang="en-US" kern="0" dirty="0" smtClean="0"/>
          </a:p>
          <a:p>
            <a:r>
              <a:rPr lang="en-US" altLang="en-US" kern="0" dirty="0" smtClean="0"/>
              <a:t>Purpose: To drive cost efficiencies through careful implementation of a commercial practice</a:t>
            </a:r>
          </a:p>
          <a:p>
            <a:r>
              <a:rPr lang="en-US" altLang="en-US" kern="0" dirty="0" smtClean="0"/>
              <a:t>Goal: Achieve cost efficiencies and war fighter support</a:t>
            </a:r>
          </a:p>
          <a:p>
            <a:r>
              <a:rPr lang="en-US" altLang="en-US" kern="0" dirty="0" smtClean="0"/>
              <a:t>Savings to date: Over $154M</a:t>
            </a:r>
            <a:endParaRPr lang="en-US" altLang="en-US" kern="0" dirty="0"/>
          </a:p>
        </p:txBody>
      </p:sp>
      <p:sp>
        <p:nvSpPr>
          <p:cNvPr id="3" name="TextBox 2"/>
          <p:cNvSpPr txBox="1"/>
          <p:nvPr/>
        </p:nvSpPr>
        <p:spPr>
          <a:xfrm>
            <a:off x="386862" y="6176530"/>
            <a:ext cx="3209192" cy="246221"/>
          </a:xfrm>
          <a:prstGeom prst="rect">
            <a:avLst/>
          </a:prstGeom>
          <a:noFill/>
        </p:spPr>
        <p:txBody>
          <a:bodyPr wrap="square" rtlCol="0">
            <a:spAutoFit/>
          </a:bodyPr>
          <a:lstStyle/>
          <a:p>
            <a:r>
              <a:rPr lang="en-US" sz="1000" dirty="0" smtClean="0"/>
              <a:t>AF – Air Force, FAA – Federal Aviation Administration</a:t>
            </a:r>
            <a:endParaRPr lang="en-US" sz="1000" dirty="0"/>
          </a:p>
        </p:txBody>
      </p:sp>
    </p:spTree>
    <p:extLst>
      <p:ext uri="{BB962C8B-B14F-4D97-AF65-F5344CB8AC3E}">
        <p14:creationId xmlns:p14="http://schemas.microsoft.com/office/powerpoint/2010/main" val="2828071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smtClean="0"/>
              <a:t>Commercially – Used Overhauled Program</a:t>
            </a:r>
            <a:endParaRPr lang="en-US" sz="3200"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43</a:t>
            </a:fld>
            <a:endParaRPr lang="en-US" dirty="0">
              <a:solidFill>
                <a:srgbClr val="808080"/>
              </a:solidFill>
            </a:endParaRPr>
          </a:p>
        </p:txBody>
      </p:sp>
      <p:sp>
        <p:nvSpPr>
          <p:cNvPr id="6" name="Rectangle 3"/>
          <p:cNvSpPr txBox="1">
            <a:spLocks noChangeArrowheads="1"/>
          </p:cNvSpPr>
          <p:nvPr/>
        </p:nvSpPr>
        <p:spPr bwMode="auto">
          <a:xfrm>
            <a:off x="508000" y="1343026"/>
            <a:ext cx="11134218" cy="509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a:defRPr/>
            </a:pPr>
            <a:r>
              <a:rPr lang="en-US" altLang="en-US" dirty="0"/>
              <a:t>Pilot/Prototype  2011-2012</a:t>
            </a:r>
          </a:p>
          <a:p>
            <a:pPr lvl="1">
              <a:defRPr/>
            </a:pPr>
            <a:r>
              <a:rPr lang="en-US" altLang="en-US" dirty="0"/>
              <a:t>1</a:t>
            </a:r>
            <a:r>
              <a:rPr lang="en-US" altLang="en-US" baseline="30000" dirty="0"/>
              <a:t>st</a:t>
            </a:r>
            <a:r>
              <a:rPr lang="en-US" altLang="en-US" dirty="0"/>
              <a:t> approved item</a:t>
            </a:r>
          </a:p>
          <a:p>
            <a:pPr lvl="1">
              <a:defRPr/>
            </a:pPr>
            <a:r>
              <a:rPr lang="en-US" altLang="en-US" dirty="0"/>
              <a:t>1</a:t>
            </a:r>
            <a:r>
              <a:rPr lang="en-US" altLang="en-US" baseline="30000" dirty="0"/>
              <a:t>st</a:t>
            </a:r>
            <a:r>
              <a:rPr lang="en-US" altLang="en-US" dirty="0"/>
              <a:t> contract awarded</a:t>
            </a:r>
          </a:p>
          <a:p>
            <a:pPr lvl="2">
              <a:defRPr/>
            </a:pPr>
            <a:r>
              <a:rPr lang="en-US" altLang="en-US" dirty="0"/>
              <a:t>RESULTS:  Significant savings, 84 days reduced PLT</a:t>
            </a:r>
          </a:p>
          <a:p>
            <a:pPr lvl="2">
              <a:defRPr/>
            </a:pPr>
            <a:endParaRPr lang="en-US" altLang="en-US" dirty="0"/>
          </a:p>
          <a:p>
            <a:pPr>
              <a:defRPr/>
            </a:pPr>
            <a:r>
              <a:rPr lang="en-US" altLang="en-US" dirty="0"/>
              <a:t>Expand 2012-2021</a:t>
            </a:r>
          </a:p>
          <a:p>
            <a:pPr lvl="1">
              <a:defRPr/>
            </a:pPr>
            <a:r>
              <a:rPr lang="en-US" altLang="en-US" dirty="0"/>
              <a:t>Approved many items through SAR Process</a:t>
            </a:r>
          </a:p>
          <a:p>
            <a:pPr lvl="1">
              <a:defRPr/>
            </a:pPr>
            <a:r>
              <a:rPr lang="en-US" altLang="en-US" dirty="0"/>
              <a:t>48 contracts awarded</a:t>
            </a:r>
          </a:p>
          <a:p>
            <a:pPr lvl="1">
              <a:defRPr/>
            </a:pPr>
            <a:r>
              <a:rPr lang="en-US" altLang="en-US" dirty="0"/>
              <a:t>Added FAA as an option for non-CSI parts</a:t>
            </a:r>
          </a:p>
          <a:p>
            <a:pPr lvl="1">
              <a:defRPr/>
            </a:pPr>
            <a:r>
              <a:rPr lang="en-US" altLang="en-US" dirty="0"/>
              <a:t>Awarded First Method 2 on 2 July 2019</a:t>
            </a:r>
          </a:p>
          <a:p>
            <a:pPr lvl="2">
              <a:defRPr/>
            </a:pPr>
            <a:r>
              <a:rPr lang="en-US" altLang="en-US" dirty="0"/>
              <a:t>RESULTS:  Significant savings, 326 days reduced PLT</a:t>
            </a:r>
          </a:p>
          <a:p>
            <a:pPr lvl="2" eaLnBrk="1" hangingPunct="1"/>
            <a:endParaRPr lang="en-US" sz="2400" b="0" kern="0" dirty="0"/>
          </a:p>
        </p:txBody>
      </p:sp>
      <p:sp>
        <p:nvSpPr>
          <p:cNvPr id="3" name="TextBox 2"/>
          <p:cNvSpPr txBox="1"/>
          <p:nvPr/>
        </p:nvSpPr>
        <p:spPr>
          <a:xfrm>
            <a:off x="402336" y="6129599"/>
            <a:ext cx="7457491" cy="246221"/>
          </a:xfrm>
          <a:prstGeom prst="rect">
            <a:avLst/>
          </a:prstGeom>
          <a:noFill/>
        </p:spPr>
        <p:txBody>
          <a:bodyPr wrap="none" rtlCol="0">
            <a:spAutoFit/>
          </a:bodyPr>
          <a:lstStyle/>
          <a:p>
            <a:r>
              <a:rPr lang="en-US" sz="1000" dirty="0" smtClean="0"/>
              <a:t>PLT – Production Lead Time, SAR – Source Approval Request, FAA – Federal Aviation Administration, CSI – Critical Safety Items</a:t>
            </a:r>
            <a:endParaRPr lang="en-US" sz="1000" dirty="0"/>
          </a:p>
        </p:txBody>
      </p:sp>
    </p:spTree>
    <p:extLst>
      <p:ext uri="{BB962C8B-B14F-4D97-AF65-F5344CB8AC3E}">
        <p14:creationId xmlns:p14="http://schemas.microsoft.com/office/powerpoint/2010/main" val="2741384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Commercially – Used Overhauled Program</a:t>
            </a:r>
            <a:endParaRPr lang="en-US" sz="3200"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44</a:t>
            </a:fld>
            <a:endParaRPr lang="en-US" dirty="0">
              <a:solidFill>
                <a:srgbClr val="808080"/>
              </a:solidFill>
            </a:endParaRPr>
          </a:p>
        </p:txBody>
      </p:sp>
      <p:sp>
        <p:nvSpPr>
          <p:cNvPr id="5" name="Rectangle 3"/>
          <p:cNvSpPr txBox="1">
            <a:spLocks noChangeArrowheads="1"/>
          </p:cNvSpPr>
          <p:nvPr/>
        </p:nvSpPr>
        <p:spPr bwMode="auto">
          <a:xfrm>
            <a:off x="505690" y="1356883"/>
            <a:ext cx="1113652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altLang="en-US" kern="0" dirty="0" smtClean="0"/>
              <a:t>Today and Beyond</a:t>
            </a:r>
          </a:p>
          <a:p>
            <a:pPr lvl="1"/>
            <a:r>
              <a:rPr lang="en-US" altLang="en-US" kern="0" dirty="0" smtClean="0"/>
              <a:t>Analyze other AF parts outside of propulsion that have commercial applications</a:t>
            </a:r>
          </a:p>
          <a:p>
            <a:pPr lvl="1"/>
            <a:r>
              <a:rPr lang="en-US" altLang="en-US" kern="0" dirty="0" smtClean="0"/>
              <a:t>Analyze other commercial derivative engines</a:t>
            </a:r>
          </a:p>
          <a:p>
            <a:pPr lvl="1"/>
            <a:r>
              <a:rPr lang="en-US" altLang="en-US" kern="0" dirty="0" smtClean="0"/>
              <a:t>Increase approved items through source approval process</a:t>
            </a:r>
            <a:endParaRPr lang="en-US" altLang="en-US" kern="0" dirty="0"/>
          </a:p>
        </p:txBody>
      </p:sp>
      <p:sp>
        <p:nvSpPr>
          <p:cNvPr id="6" name="TextBox 5"/>
          <p:cNvSpPr txBox="1"/>
          <p:nvPr/>
        </p:nvSpPr>
        <p:spPr>
          <a:xfrm>
            <a:off x="402336" y="6129599"/>
            <a:ext cx="1008609" cy="246221"/>
          </a:xfrm>
          <a:prstGeom prst="rect">
            <a:avLst/>
          </a:prstGeom>
          <a:noFill/>
        </p:spPr>
        <p:txBody>
          <a:bodyPr wrap="none" rtlCol="0">
            <a:spAutoFit/>
          </a:bodyPr>
          <a:lstStyle/>
          <a:p>
            <a:r>
              <a:rPr lang="en-US" sz="1000" dirty="0" smtClean="0"/>
              <a:t>AF – Air Force</a:t>
            </a:r>
            <a:endParaRPr lang="en-US" sz="1000" dirty="0"/>
          </a:p>
        </p:txBody>
      </p:sp>
    </p:spTree>
    <p:extLst>
      <p:ext uri="{BB962C8B-B14F-4D97-AF65-F5344CB8AC3E}">
        <p14:creationId xmlns:p14="http://schemas.microsoft.com/office/powerpoint/2010/main" val="2757650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Commercially – Used Overhauled Program</a:t>
            </a:r>
            <a:endParaRPr lang="en-US" sz="3200"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45</a:t>
            </a:fld>
            <a:endParaRPr lang="en-US" dirty="0">
              <a:solidFill>
                <a:srgbClr val="808080"/>
              </a:solidFill>
            </a:endParaRPr>
          </a:p>
        </p:txBody>
      </p:sp>
      <p:sp>
        <p:nvSpPr>
          <p:cNvPr id="6" name="Rectangle 3"/>
          <p:cNvSpPr txBox="1">
            <a:spLocks noChangeArrowheads="1"/>
          </p:cNvSpPr>
          <p:nvPr/>
        </p:nvSpPr>
        <p:spPr bwMode="auto">
          <a:xfrm>
            <a:off x="508000" y="1343026"/>
            <a:ext cx="11134218" cy="49110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dirty="0"/>
              <a:t>Candidate Determination Process</a:t>
            </a:r>
            <a:endParaRPr lang="en-US" altLang="en-US" dirty="0" smtClean="0"/>
          </a:p>
          <a:p>
            <a:pPr lvl="1"/>
            <a:r>
              <a:rPr lang="en-US" altLang="en-US" dirty="0" smtClean="0"/>
              <a:t>Supply </a:t>
            </a:r>
            <a:r>
              <a:rPr lang="en-US" altLang="en-US" dirty="0"/>
              <a:t>Planner completes computation identifying requirements Mar/Sep</a:t>
            </a:r>
          </a:p>
          <a:p>
            <a:pPr lvl="1"/>
            <a:r>
              <a:rPr lang="en-US" altLang="en-US" dirty="0" smtClean="0"/>
              <a:t>SASPO </a:t>
            </a:r>
            <a:r>
              <a:rPr lang="en-US" altLang="en-US" dirty="0"/>
              <a:t>PM pulls requirement processes for candidates</a:t>
            </a:r>
          </a:p>
          <a:p>
            <a:pPr lvl="1"/>
            <a:r>
              <a:rPr lang="en-US" altLang="en-US" dirty="0" smtClean="0"/>
              <a:t>Cognizant </a:t>
            </a:r>
            <a:r>
              <a:rPr lang="en-US" altLang="en-US" dirty="0"/>
              <a:t>Engineer evaluates candidates for approval</a:t>
            </a:r>
          </a:p>
          <a:p>
            <a:pPr lvl="1"/>
            <a:r>
              <a:rPr lang="en-US" altLang="en-US" dirty="0" smtClean="0"/>
              <a:t>Supply </a:t>
            </a:r>
            <a:r>
              <a:rPr lang="en-US" altLang="en-US" dirty="0"/>
              <a:t>Planner generates a Purchase Request</a:t>
            </a:r>
          </a:p>
          <a:p>
            <a:pPr lvl="1"/>
            <a:r>
              <a:rPr lang="en-US" altLang="en-US" dirty="0" smtClean="0"/>
              <a:t>Items </a:t>
            </a:r>
            <a:r>
              <a:rPr lang="en-US" altLang="en-US" dirty="0"/>
              <a:t>solicited on SAM.gov</a:t>
            </a:r>
          </a:p>
          <a:p>
            <a:pPr lvl="1"/>
            <a:r>
              <a:rPr lang="en-US" altLang="en-US" dirty="0" smtClean="0"/>
              <a:t>SASPO </a:t>
            </a:r>
            <a:r>
              <a:rPr lang="en-US" altLang="en-US" dirty="0"/>
              <a:t>markets for Alternate Sources</a:t>
            </a:r>
            <a:endParaRPr lang="en-US" b="0" kern="0" dirty="0"/>
          </a:p>
        </p:txBody>
      </p:sp>
      <p:sp>
        <p:nvSpPr>
          <p:cNvPr id="5" name="TextBox 4"/>
          <p:cNvSpPr txBox="1"/>
          <p:nvPr/>
        </p:nvSpPr>
        <p:spPr>
          <a:xfrm>
            <a:off x="402336" y="6129599"/>
            <a:ext cx="4636206" cy="246221"/>
          </a:xfrm>
          <a:prstGeom prst="rect">
            <a:avLst/>
          </a:prstGeom>
          <a:noFill/>
        </p:spPr>
        <p:txBody>
          <a:bodyPr wrap="none" rtlCol="0">
            <a:spAutoFit/>
          </a:bodyPr>
          <a:lstStyle/>
          <a:p>
            <a:r>
              <a:rPr lang="en-US" sz="1000" dirty="0" smtClean="0"/>
              <a:t>SASPO – Strategic Alternate Sourcing Program Office, PM – Program Manager</a:t>
            </a:r>
            <a:endParaRPr lang="en-US" sz="1000" dirty="0"/>
          </a:p>
        </p:txBody>
      </p:sp>
    </p:spTree>
    <p:extLst>
      <p:ext uri="{BB962C8B-B14F-4D97-AF65-F5344CB8AC3E}">
        <p14:creationId xmlns:p14="http://schemas.microsoft.com/office/powerpoint/2010/main" val="3948759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Commercially – Used Overhauled Program</a:t>
            </a:r>
          </a:p>
        </p:txBody>
      </p:sp>
      <p:sp>
        <p:nvSpPr>
          <p:cNvPr id="3" name="Content Placeholder 2"/>
          <p:cNvSpPr>
            <a:spLocks noGrp="1"/>
          </p:cNvSpPr>
          <p:nvPr>
            <p:ph idx="1"/>
          </p:nvPr>
        </p:nvSpPr>
        <p:spPr>
          <a:xfrm>
            <a:off x="477982" y="1283270"/>
            <a:ext cx="11156761" cy="4743450"/>
          </a:xfrm>
        </p:spPr>
        <p:txBody>
          <a:bodyPr/>
          <a:lstStyle/>
          <a:p>
            <a:pPr>
              <a:defRPr/>
            </a:pPr>
            <a:r>
              <a:rPr lang="en-US" altLang="en-US" dirty="0"/>
              <a:t>Parts with </a:t>
            </a:r>
            <a:r>
              <a:rPr lang="en-US" altLang="en-US" dirty="0" smtClean="0"/>
              <a:t>AT LEAST ONE AF </a:t>
            </a:r>
            <a:r>
              <a:rPr lang="en-US" altLang="en-US" dirty="0"/>
              <a:t>approved source of repair</a:t>
            </a:r>
          </a:p>
          <a:p>
            <a:pPr lvl="1">
              <a:defRPr/>
            </a:pPr>
            <a:r>
              <a:rPr lang="en-US" altLang="en-US" dirty="0" smtClean="0"/>
              <a:t>Solicitations </a:t>
            </a:r>
            <a:r>
              <a:rPr lang="en-US" altLang="en-US" dirty="0"/>
              <a:t>advertised and procured through </a:t>
            </a:r>
            <a:r>
              <a:rPr lang="en-US" altLang="en-US" dirty="0">
                <a:hlinkClick r:id="rId2"/>
              </a:rPr>
              <a:t>www.SAM.gov</a:t>
            </a:r>
            <a:endParaRPr lang="en-US" altLang="en-US" dirty="0"/>
          </a:p>
          <a:p>
            <a:pPr lvl="1">
              <a:defRPr/>
            </a:pPr>
            <a:r>
              <a:rPr lang="en-US" altLang="en-US" dirty="0" smtClean="0"/>
              <a:t>Forecasts </a:t>
            </a:r>
            <a:r>
              <a:rPr lang="en-US" altLang="en-US" dirty="0"/>
              <a:t>published twice per year from the Fall and Spring AF Requirements Computation Cycle to </a:t>
            </a:r>
            <a:r>
              <a:rPr lang="en-US" altLang="en-US" dirty="0">
                <a:hlinkClick r:id="rId2"/>
              </a:rPr>
              <a:t>www.SAM.gov</a:t>
            </a:r>
            <a:endParaRPr lang="en-US" altLang="en-US" dirty="0"/>
          </a:p>
          <a:p>
            <a:pPr lvl="1">
              <a:defRPr/>
            </a:pPr>
            <a:endParaRPr lang="en-US" altLang="en-US" dirty="0"/>
          </a:p>
          <a:p>
            <a:pPr lvl="1">
              <a:defRPr/>
            </a:pPr>
            <a:r>
              <a:rPr lang="en-US" altLang="en-US" dirty="0"/>
              <a:t>Solicitation identifies</a:t>
            </a:r>
          </a:p>
          <a:p>
            <a:pPr lvl="2">
              <a:defRPr/>
            </a:pPr>
            <a:r>
              <a:rPr lang="en-US" altLang="en-US" dirty="0"/>
              <a:t>AF approved manufacturing (usually OEM) and repair sources</a:t>
            </a:r>
          </a:p>
          <a:p>
            <a:pPr lvl="2">
              <a:defRPr/>
            </a:pPr>
            <a:r>
              <a:rPr lang="en-US" altLang="en-US" dirty="0"/>
              <a:t>Parameters for disqualification of parts</a:t>
            </a:r>
          </a:p>
          <a:p>
            <a:pPr lvl="3">
              <a:defRPr/>
            </a:pPr>
            <a:r>
              <a:rPr lang="en-US" altLang="en-US" dirty="0"/>
              <a:t>Involved in an accident, submerged in water, exposed to volcanic ash, </a:t>
            </a:r>
            <a:r>
              <a:rPr lang="en-US" altLang="en-US" dirty="0" err="1"/>
              <a:t>etc</a:t>
            </a:r>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46</a:t>
            </a:fld>
            <a:endParaRPr lang="en-US" dirty="0">
              <a:solidFill>
                <a:srgbClr val="808080"/>
              </a:solidFill>
            </a:endParaRPr>
          </a:p>
        </p:txBody>
      </p:sp>
      <p:sp>
        <p:nvSpPr>
          <p:cNvPr id="5" name="TextBox 4"/>
          <p:cNvSpPr txBox="1"/>
          <p:nvPr/>
        </p:nvSpPr>
        <p:spPr>
          <a:xfrm>
            <a:off x="402336" y="6129599"/>
            <a:ext cx="3384260" cy="246221"/>
          </a:xfrm>
          <a:prstGeom prst="rect">
            <a:avLst/>
          </a:prstGeom>
          <a:noFill/>
        </p:spPr>
        <p:txBody>
          <a:bodyPr wrap="none" rtlCol="0">
            <a:spAutoFit/>
          </a:bodyPr>
          <a:lstStyle/>
          <a:p>
            <a:r>
              <a:rPr lang="en-US" sz="1000" dirty="0" smtClean="0"/>
              <a:t>AF – Air Force, OEM – Original Equipment Manufacturer</a:t>
            </a:r>
            <a:endParaRPr lang="en-US" sz="1000" dirty="0"/>
          </a:p>
        </p:txBody>
      </p:sp>
    </p:spTree>
    <p:extLst>
      <p:ext uri="{BB962C8B-B14F-4D97-AF65-F5344CB8AC3E}">
        <p14:creationId xmlns:p14="http://schemas.microsoft.com/office/powerpoint/2010/main" val="90727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Commercially – Used Overhauled Program</a:t>
            </a:r>
          </a:p>
        </p:txBody>
      </p:sp>
      <p:sp>
        <p:nvSpPr>
          <p:cNvPr id="3" name="Content Placeholder 2"/>
          <p:cNvSpPr>
            <a:spLocks noGrp="1"/>
          </p:cNvSpPr>
          <p:nvPr>
            <p:ph idx="1"/>
          </p:nvPr>
        </p:nvSpPr>
        <p:spPr>
          <a:xfrm>
            <a:off x="437576" y="1283269"/>
            <a:ext cx="11197167" cy="5053735"/>
          </a:xfrm>
        </p:spPr>
        <p:txBody>
          <a:bodyPr/>
          <a:lstStyle/>
          <a:p>
            <a:r>
              <a:rPr lang="en-US" altLang="en-US" dirty="0"/>
              <a:t>Parts with NO AF approved source(s) of repair- Method </a:t>
            </a:r>
            <a:r>
              <a:rPr lang="en-US" altLang="en-US" dirty="0" smtClean="0"/>
              <a:t>1</a:t>
            </a:r>
          </a:p>
          <a:p>
            <a:pPr lvl="1"/>
            <a:r>
              <a:rPr lang="en-US" altLang="en-US" dirty="0" smtClean="0"/>
              <a:t>Advertised </a:t>
            </a:r>
            <a:r>
              <a:rPr lang="en-US" altLang="en-US" dirty="0"/>
              <a:t>through Request for Information (RFI) or Sources Sought Synopsis at </a:t>
            </a:r>
            <a:r>
              <a:rPr lang="en-US" altLang="en-US" dirty="0" smtClean="0">
                <a:hlinkClick r:id="rId2"/>
              </a:rPr>
              <a:t>www.SAM.gov</a:t>
            </a:r>
            <a:endParaRPr lang="en-US" altLang="en-US" dirty="0"/>
          </a:p>
          <a:p>
            <a:pPr lvl="1"/>
            <a:r>
              <a:rPr lang="en-US" altLang="en-US" dirty="0" smtClean="0"/>
              <a:t>Looking </a:t>
            </a:r>
            <a:r>
              <a:rPr lang="en-US" altLang="en-US" dirty="0"/>
              <a:t>for companies to submit repair Source Approval Request (SAR) </a:t>
            </a:r>
            <a:r>
              <a:rPr lang="en-US" altLang="en-US" dirty="0" smtClean="0"/>
              <a:t>packages</a:t>
            </a:r>
            <a:endParaRPr lang="en-US" altLang="en-US" dirty="0"/>
          </a:p>
          <a:p>
            <a:pPr lvl="1"/>
            <a:r>
              <a:rPr lang="en-US" altLang="en-US" dirty="0" smtClean="0"/>
              <a:t>Companies </a:t>
            </a:r>
            <a:r>
              <a:rPr lang="en-US" altLang="en-US" dirty="0"/>
              <a:t>approved and qualified via the SAR process will be listed as an AF Approved Source of </a:t>
            </a:r>
            <a:r>
              <a:rPr lang="en-US" altLang="en-US" dirty="0" smtClean="0"/>
              <a:t>Repair</a:t>
            </a:r>
          </a:p>
          <a:p>
            <a:pPr lvl="1"/>
            <a:r>
              <a:rPr lang="en-US" altLang="en-US" dirty="0" smtClean="0"/>
              <a:t>AF </a:t>
            </a:r>
            <a:r>
              <a:rPr lang="en-US" altLang="en-US" dirty="0"/>
              <a:t>approved Source(s) of Repair will be included in the solicitations on SAM.gov for future commercially-used overhauled </a:t>
            </a:r>
            <a:r>
              <a:rPr lang="en-US" altLang="en-US" dirty="0" smtClean="0"/>
              <a:t>requirements</a:t>
            </a:r>
            <a:endParaRPr lang="en-US" altLang="en-US" dirty="0"/>
          </a:p>
          <a:p>
            <a:endParaRPr lang="en-US" sz="2400"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47</a:t>
            </a:fld>
            <a:endParaRPr lang="en-US" dirty="0">
              <a:solidFill>
                <a:srgbClr val="808080"/>
              </a:solidFill>
            </a:endParaRPr>
          </a:p>
        </p:txBody>
      </p:sp>
    </p:spTree>
    <p:extLst>
      <p:ext uri="{BB962C8B-B14F-4D97-AF65-F5344CB8AC3E}">
        <p14:creationId xmlns:p14="http://schemas.microsoft.com/office/powerpoint/2010/main" val="3788179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Commercially – Used Overhauled Program</a:t>
            </a:r>
          </a:p>
        </p:txBody>
      </p:sp>
      <p:sp>
        <p:nvSpPr>
          <p:cNvPr id="3" name="Content Placeholder 2"/>
          <p:cNvSpPr>
            <a:spLocks noGrp="1"/>
          </p:cNvSpPr>
          <p:nvPr>
            <p:ph idx="1"/>
          </p:nvPr>
        </p:nvSpPr>
        <p:spPr>
          <a:xfrm>
            <a:off x="437576" y="1283269"/>
            <a:ext cx="11197167" cy="4989939"/>
          </a:xfrm>
        </p:spPr>
        <p:txBody>
          <a:bodyPr/>
          <a:lstStyle/>
          <a:p>
            <a:r>
              <a:rPr lang="en-US" altLang="en-US" dirty="0"/>
              <a:t>Parts with NO AF approved source(s) of repair Method </a:t>
            </a:r>
            <a:r>
              <a:rPr lang="en-US" altLang="en-US" dirty="0" smtClean="0"/>
              <a:t>2</a:t>
            </a:r>
            <a:endParaRPr lang="en-US" altLang="en-US" dirty="0"/>
          </a:p>
          <a:p>
            <a:pPr lvl="1"/>
            <a:r>
              <a:rPr lang="en-US" altLang="en-US" dirty="0"/>
              <a:t>Companies approved and qualified via the FAA Part 145 House process</a:t>
            </a:r>
          </a:p>
          <a:p>
            <a:pPr lvl="2"/>
            <a:r>
              <a:rPr lang="en-US" altLang="en-US" dirty="0"/>
              <a:t>Non-CSI items </a:t>
            </a:r>
            <a:r>
              <a:rPr lang="en-US" altLang="en-US" u="sng" dirty="0"/>
              <a:t>without </a:t>
            </a:r>
            <a:r>
              <a:rPr lang="en-US" altLang="en-US" dirty="0"/>
              <a:t>a valid AF approved repair source</a:t>
            </a:r>
          </a:p>
          <a:p>
            <a:pPr lvl="2"/>
            <a:r>
              <a:rPr lang="en-US" altLang="en-US" dirty="0" smtClean="0"/>
              <a:t>PMA parts currently not accepted</a:t>
            </a:r>
            <a:endParaRPr lang="en-US" altLang="en-US" dirty="0"/>
          </a:p>
          <a:p>
            <a:pPr lvl="2"/>
            <a:r>
              <a:rPr lang="en-US" altLang="en-US" dirty="0"/>
              <a:t>Supplier must be AS9110, AS9120 and ISO 9001 or AS9100 </a:t>
            </a:r>
            <a:r>
              <a:rPr lang="en-US" altLang="en-US" dirty="0" smtClean="0"/>
              <a:t>certified</a:t>
            </a:r>
            <a:endParaRPr lang="en-US" altLang="en-US" dirty="0"/>
          </a:p>
          <a:p>
            <a:pPr lvl="2"/>
            <a:r>
              <a:rPr lang="en-US" altLang="en-US" dirty="0"/>
              <a:t>Certified to buy off 8130-3 “Authorized Release Certificate”</a:t>
            </a:r>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48</a:t>
            </a:fld>
            <a:endParaRPr lang="en-US" dirty="0">
              <a:solidFill>
                <a:srgbClr val="808080"/>
              </a:solidFill>
            </a:endParaRPr>
          </a:p>
        </p:txBody>
      </p:sp>
    </p:spTree>
    <p:extLst>
      <p:ext uri="{BB962C8B-B14F-4D97-AF65-F5344CB8AC3E}">
        <p14:creationId xmlns:p14="http://schemas.microsoft.com/office/powerpoint/2010/main" val="737753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Commercially – Used Overhauled Program</a:t>
            </a:r>
          </a:p>
        </p:txBody>
      </p:sp>
      <p:sp>
        <p:nvSpPr>
          <p:cNvPr id="3" name="Content Placeholder 2"/>
          <p:cNvSpPr>
            <a:spLocks noGrp="1"/>
          </p:cNvSpPr>
          <p:nvPr>
            <p:ph idx="1"/>
          </p:nvPr>
        </p:nvSpPr>
        <p:spPr/>
        <p:txBody>
          <a:bodyPr/>
          <a:lstStyle/>
          <a:p>
            <a:r>
              <a:rPr lang="en-US" altLang="en-US" dirty="0"/>
              <a:t>If you have the right repair capabilities the AF would like you to submit repair SARs.</a:t>
            </a:r>
          </a:p>
          <a:p>
            <a:pPr lvl="1"/>
            <a:r>
              <a:rPr lang="en-US" altLang="en-US" dirty="0" smtClean="0"/>
              <a:t>Request </a:t>
            </a:r>
            <a:r>
              <a:rPr lang="en-US" altLang="en-US" dirty="0"/>
              <a:t>Qualification Requirements (QR) from the AFSC Small Business Office:  </a:t>
            </a:r>
            <a:r>
              <a:rPr lang="en-US" altLang="en-US" dirty="0">
                <a:hlinkClick r:id="rId2"/>
              </a:rPr>
              <a:t>http://www.tinker.af.mil.sbo.asp</a:t>
            </a:r>
            <a:r>
              <a:rPr lang="en-US" altLang="en-US" dirty="0"/>
              <a:t> or for Tinker items you can visit the SASPO </a:t>
            </a:r>
            <a:r>
              <a:rPr lang="en-US" altLang="en-US" dirty="0" smtClean="0"/>
              <a:t>website</a:t>
            </a:r>
          </a:p>
          <a:p>
            <a:pPr lvl="1"/>
            <a:r>
              <a:rPr lang="en-US" altLang="en-US" dirty="0" smtClean="0"/>
              <a:t>Include </a:t>
            </a:r>
            <a:r>
              <a:rPr lang="en-US" altLang="en-US" dirty="0"/>
              <a:t>the NSN in the Subject Line of the </a:t>
            </a:r>
            <a:r>
              <a:rPr lang="en-US" altLang="en-US" dirty="0" smtClean="0"/>
              <a:t>email</a:t>
            </a:r>
          </a:p>
          <a:p>
            <a:pPr lvl="1"/>
            <a:r>
              <a:rPr lang="en-US" altLang="en-US" dirty="0" smtClean="0"/>
              <a:t>Determine </a:t>
            </a:r>
            <a:r>
              <a:rPr lang="en-US" altLang="en-US" dirty="0"/>
              <a:t>if you have the ability to repair the </a:t>
            </a:r>
            <a:r>
              <a:rPr lang="en-US" altLang="en-US" dirty="0" smtClean="0"/>
              <a:t>item</a:t>
            </a:r>
          </a:p>
          <a:p>
            <a:pPr lvl="1"/>
            <a:r>
              <a:rPr lang="en-US" altLang="en-US" dirty="0" smtClean="0"/>
              <a:t>Determine </a:t>
            </a:r>
            <a:r>
              <a:rPr lang="en-US" altLang="en-US" dirty="0"/>
              <a:t>if the AF repair fits your business </a:t>
            </a:r>
            <a:r>
              <a:rPr lang="en-US" altLang="en-US" dirty="0" smtClean="0"/>
              <a:t>case</a:t>
            </a:r>
          </a:p>
          <a:p>
            <a:pPr lvl="1"/>
            <a:r>
              <a:rPr lang="en-US" altLang="en-US" dirty="0" smtClean="0"/>
              <a:t>Build </a:t>
            </a:r>
            <a:r>
              <a:rPr lang="en-US" altLang="en-US" dirty="0"/>
              <a:t>a SAR IAW the RQR and AFMCI 23-113</a:t>
            </a:r>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49</a:t>
            </a:fld>
            <a:endParaRPr lang="en-US" dirty="0">
              <a:solidFill>
                <a:srgbClr val="808080"/>
              </a:solidFill>
            </a:endParaRPr>
          </a:p>
        </p:txBody>
      </p:sp>
    </p:spTree>
    <p:extLst>
      <p:ext uri="{BB962C8B-B14F-4D97-AF65-F5344CB8AC3E}">
        <p14:creationId xmlns:p14="http://schemas.microsoft.com/office/powerpoint/2010/main" val="1382672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53007"/>
            <a:ext cx="8746225" cy="1020762"/>
          </a:xfrm>
        </p:spPr>
        <p:txBody>
          <a:bodyPr>
            <a:noAutofit/>
          </a:bodyPr>
          <a:lstStyle/>
          <a:p>
            <a:r>
              <a:rPr lang="en-US" dirty="0"/>
              <a:t>AFSC Maintenance Complexes</a:t>
            </a:r>
          </a:p>
        </p:txBody>
      </p:sp>
      <p:graphicFrame>
        <p:nvGraphicFramePr>
          <p:cNvPr id="6" name="Diagram 5"/>
          <p:cNvGraphicFramePr/>
          <p:nvPr>
            <p:extLst/>
          </p:nvPr>
        </p:nvGraphicFramePr>
        <p:xfrm>
          <a:off x="2971800" y="924466"/>
          <a:ext cx="6705600" cy="510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524001" y="2587823"/>
            <a:ext cx="1685651" cy="523176"/>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WEAPON SYSTEMS</a:t>
            </a:r>
          </a:p>
        </p:txBody>
      </p:sp>
      <p:sp>
        <p:nvSpPr>
          <p:cNvPr id="8" name="TextBox 7"/>
          <p:cNvSpPr txBox="1"/>
          <p:nvPr/>
        </p:nvSpPr>
        <p:spPr>
          <a:xfrm>
            <a:off x="1524001" y="3134424"/>
            <a:ext cx="1685651" cy="523176"/>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UNIQUE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CAPABILITIES</a:t>
            </a:r>
          </a:p>
        </p:txBody>
      </p:sp>
      <p:sp>
        <p:nvSpPr>
          <p:cNvPr id="9" name="TextBox 8"/>
          <p:cNvSpPr txBox="1"/>
          <p:nvPr/>
        </p:nvSpPr>
        <p:spPr>
          <a:xfrm>
            <a:off x="1524001" y="4340423"/>
            <a:ext cx="1685651" cy="307777"/>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COMMODITIES</a:t>
            </a:r>
          </a:p>
        </p:txBody>
      </p:sp>
      <p:sp>
        <p:nvSpPr>
          <p:cNvPr id="10" name="TextBox 9"/>
          <p:cNvSpPr txBox="1"/>
          <p:nvPr/>
        </p:nvSpPr>
        <p:spPr>
          <a:xfrm>
            <a:off x="1524000" y="5026224"/>
            <a:ext cx="1685652" cy="307777"/>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SOFTWARE</a:t>
            </a:r>
          </a:p>
        </p:txBody>
      </p:sp>
      <p:sp>
        <p:nvSpPr>
          <p:cNvPr id="14" name="TextBox 13"/>
          <p:cNvSpPr txBox="1"/>
          <p:nvPr/>
        </p:nvSpPr>
        <p:spPr>
          <a:xfrm>
            <a:off x="1524001" y="3657601"/>
            <a:ext cx="1685651" cy="738619"/>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AIRCRAFT BATTLE DAMAGE REPAIR</a:t>
            </a:r>
          </a:p>
        </p:txBody>
      </p:sp>
      <p:pic>
        <p:nvPicPr>
          <p:cNvPr id="3" name="Picture 2"/>
          <p:cNvPicPr>
            <a:picLocks noChangeAspect="1"/>
          </p:cNvPicPr>
          <p:nvPr/>
        </p:nvPicPr>
        <p:blipFill>
          <a:blip r:embed="rId8"/>
          <a:stretch>
            <a:fillRect/>
          </a:stretch>
        </p:blipFill>
        <p:spPr>
          <a:xfrm>
            <a:off x="10039351" y="1531621"/>
            <a:ext cx="382905" cy="4745469"/>
          </a:xfrm>
          <a:prstGeom prst="rect">
            <a:avLst/>
          </a:prstGeom>
        </p:spPr>
      </p:pic>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11" name="TextBox 10"/>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45143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Commercially – Used Overhauled Program</a:t>
            </a:r>
          </a:p>
        </p:txBody>
      </p:sp>
      <p:sp>
        <p:nvSpPr>
          <p:cNvPr id="3" name="Content Placeholder 2"/>
          <p:cNvSpPr>
            <a:spLocks noGrp="1"/>
          </p:cNvSpPr>
          <p:nvPr>
            <p:ph idx="1"/>
          </p:nvPr>
        </p:nvSpPr>
        <p:spPr>
          <a:xfrm>
            <a:off x="437576" y="1283270"/>
            <a:ext cx="11197167" cy="5085632"/>
          </a:xfrm>
        </p:spPr>
        <p:txBody>
          <a:bodyPr/>
          <a:lstStyle/>
          <a:p>
            <a:pPr>
              <a:defRPr/>
            </a:pPr>
            <a:r>
              <a:rPr lang="en-US" dirty="0"/>
              <a:t>Additional Opportunities</a:t>
            </a:r>
            <a:endParaRPr lang="en-US" altLang="en-US" dirty="0" smtClean="0"/>
          </a:p>
          <a:p>
            <a:pPr lvl="1">
              <a:defRPr/>
            </a:pPr>
            <a:r>
              <a:rPr lang="en-US" altLang="en-US" dirty="0" smtClean="0"/>
              <a:t>Expanding </a:t>
            </a:r>
            <a:r>
              <a:rPr lang="en-US" altLang="en-US" dirty="0"/>
              <a:t>to </a:t>
            </a:r>
            <a:r>
              <a:rPr lang="en-US" altLang="en-US" dirty="0" smtClean="0"/>
              <a:t>other commercial </a:t>
            </a:r>
            <a:r>
              <a:rPr lang="en-US" altLang="en-US" dirty="0"/>
              <a:t>derivative engines</a:t>
            </a:r>
          </a:p>
          <a:p>
            <a:pPr lvl="2">
              <a:defRPr/>
            </a:pPr>
            <a:r>
              <a:rPr lang="en-US" altLang="en-US" dirty="0"/>
              <a:t>F108 = CFM56-2B***</a:t>
            </a:r>
          </a:p>
          <a:p>
            <a:pPr lvl="2">
              <a:defRPr/>
            </a:pPr>
            <a:r>
              <a:rPr lang="en-US" altLang="en-US" dirty="0"/>
              <a:t>TF33 = JT3D-7**</a:t>
            </a:r>
          </a:p>
          <a:p>
            <a:pPr lvl="2">
              <a:defRPr/>
            </a:pPr>
            <a:r>
              <a:rPr lang="en-US" altLang="en-US" dirty="0"/>
              <a:t>TF34 = CF34</a:t>
            </a:r>
          </a:p>
          <a:p>
            <a:pPr lvl="2">
              <a:defRPr/>
            </a:pPr>
            <a:r>
              <a:rPr lang="en-US" altLang="en-US" dirty="0"/>
              <a:t>J85 = CJ610</a:t>
            </a:r>
          </a:p>
          <a:p>
            <a:pPr lvl="2">
              <a:defRPr/>
            </a:pPr>
            <a:r>
              <a:rPr lang="en-US" altLang="en-US" dirty="0"/>
              <a:t>T56 = T501-D</a:t>
            </a:r>
          </a:p>
          <a:p>
            <a:pPr lvl="3">
              <a:defRPr/>
            </a:pPr>
            <a:r>
              <a:rPr lang="en-US" altLang="en-US" dirty="0"/>
              <a:t>In order to be successful we need visibility of commercial </a:t>
            </a:r>
            <a:r>
              <a:rPr lang="en-US" altLang="en-US" dirty="0" smtClean="0"/>
              <a:t>availability</a:t>
            </a:r>
            <a:endParaRPr lang="en-US" altLang="en-US" dirty="0"/>
          </a:p>
          <a:p>
            <a:pPr>
              <a:defRPr/>
            </a:pPr>
            <a:r>
              <a:rPr lang="en-US" altLang="en-US" dirty="0"/>
              <a:t>Life Limited Parts (LLPs) currently F108 </a:t>
            </a:r>
            <a:r>
              <a:rPr lang="en-US" altLang="en-US" dirty="0" smtClean="0"/>
              <a:t>ONLY</a:t>
            </a:r>
            <a:endParaRPr lang="en-US" altLang="en-US" dirty="0"/>
          </a:p>
          <a:p>
            <a:r>
              <a:rPr lang="en-US" altLang="en-US" dirty="0" smtClean="0"/>
              <a:t>Other </a:t>
            </a:r>
            <a:r>
              <a:rPr lang="en-US" altLang="en-US" dirty="0"/>
              <a:t>AF parts outside of propulsion that have commercial applications</a:t>
            </a:r>
          </a:p>
          <a:p>
            <a:r>
              <a:rPr lang="en-US" altLang="en-US" dirty="0" smtClean="0"/>
              <a:t>Increase </a:t>
            </a:r>
            <a:r>
              <a:rPr lang="en-US" altLang="en-US" dirty="0"/>
              <a:t>approved items through source approval process</a:t>
            </a:r>
          </a:p>
          <a:p>
            <a:pPr lvl="2">
              <a:defRPr/>
            </a:pPr>
            <a:endParaRPr lang="en-US" altLang="en-US" dirty="0"/>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50</a:t>
            </a:fld>
            <a:endParaRPr lang="en-US" dirty="0">
              <a:solidFill>
                <a:srgbClr val="808080"/>
              </a:solidFill>
            </a:endParaRPr>
          </a:p>
        </p:txBody>
      </p:sp>
    </p:spTree>
    <p:extLst>
      <p:ext uri="{BB962C8B-B14F-4D97-AF65-F5344CB8AC3E}">
        <p14:creationId xmlns:p14="http://schemas.microsoft.com/office/powerpoint/2010/main" val="9255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AFSC Small Business Office</a:t>
            </a:r>
          </a:p>
          <a:p>
            <a:pPr lvl="1"/>
            <a:r>
              <a:rPr lang="en-US" dirty="0" smtClean="0"/>
              <a:t>Website: </a:t>
            </a:r>
            <a:r>
              <a:rPr lang="en-US" dirty="0" smtClean="0">
                <a:hlinkClick r:id="rId2"/>
              </a:rPr>
              <a:t>http://www.tinker.af.mil/sbo.asp</a:t>
            </a:r>
            <a:endParaRPr lang="en-US" dirty="0" smtClean="0"/>
          </a:p>
          <a:p>
            <a:pPr lvl="1"/>
            <a:r>
              <a:rPr lang="en-US" dirty="0" smtClean="0"/>
              <a:t>Email: </a:t>
            </a:r>
            <a:r>
              <a:rPr lang="en-US" dirty="0" smtClean="0">
                <a:hlinkClick r:id="rId3"/>
              </a:rPr>
              <a:t>afsc.sb.workflow@us.af.mil</a:t>
            </a:r>
            <a:endParaRPr lang="en-US" dirty="0"/>
          </a:p>
          <a:p>
            <a:r>
              <a:rPr lang="en-US" dirty="0" smtClean="0"/>
              <a:t>SASPO</a:t>
            </a:r>
          </a:p>
          <a:p>
            <a:pPr lvl="1"/>
            <a:r>
              <a:rPr lang="en-US" dirty="0"/>
              <a:t>Website: </a:t>
            </a:r>
            <a:r>
              <a:rPr lang="en-US" dirty="0">
                <a:hlinkClick r:id="rId4"/>
              </a:rPr>
              <a:t>https://</a:t>
            </a:r>
            <a:r>
              <a:rPr lang="en-US" dirty="0" smtClean="0">
                <a:hlinkClick r:id="rId4"/>
              </a:rPr>
              <a:t>www.tinker.af.mil/Home/429SCMS-SASPO/</a:t>
            </a:r>
            <a:endParaRPr lang="en-US" dirty="0" smtClean="0"/>
          </a:p>
          <a:p>
            <a:pPr lvl="1"/>
            <a:r>
              <a:rPr lang="en-US" dirty="0" smtClean="0"/>
              <a:t>Email: </a:t>
            </a:r>
            <a:r>
              <a:rPr lang="en-US" dirty="0" smtClean="0">
                <a:hlinkClick r:id="rId5"/>
              </a:rPr>
              <a:t>429SCMS.SASPO.Workflow@us.af.mil</a:t>
            </a:r>
            <a:endParaRPr lang="en-US" dirty="0" smtClean="0"/>
          </a:p>
          <a:p>
            <a:pPr lvl="1"/>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51</a:t>
            </a:fld>
            <a:endParaRPr lang="en-US" dirty="0">
              <a:solidFill>
                <a:srgbClr val="808080"/>
              </a:solidFill>
            </a:endParaRPr>
          </a:p>
        </p:txBody>
      </p:sp>
    </p:spTree>
    <p:extLst>
      <p:ext uri="{BB962C8B-B14F-4D97-AF65-F5344CB8AC3E}">
        <p14:creationId xmlns:p14="http://schemas.microsoft.com/office/powerpoint/2010/main" val="359807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448TH SUPPLY CHAIN SUSTAINMENT WING COLOR_Transparentjun08"/>
          <p:cNvPicPr>
            <a:picLocks noChangeAspect="1" noChangeArrowheads="1"/>
          </p:cNvPicPr>
          <p:nvPr/>
        </p:nvPicPr>
        <p:blipFill>
          <a:blip r:embed="rId3"/>
          <a:stretch>
            <a:fillRect/>
          </a:stretch>
        </p:blipFill>
        <p:spPr bwMode="auto">
          <a:xfrm>
            <a:off x="3466401" y="1717461"/>
            <a:ext cx="4633497" cy="3862152"/>
          </a:xfrm>
          <a:prstGeom prst="rect">
            <a:avLst/>
          </a:prstGeom>
          <a:ln>
            <a:noFill/>
          </a:ln>
          <a:effectLst>
            <a:outerShdw blurRad="292100" dist="139700" dir="2700000" algn="tl" rotWithShape="0">
              <a:srgbClr val="333333">
                <a:alpha val="65000"/>
              </a:srgbClr>
            </a:outerShdw>
          </a:effectLst>
        </p:spPr>
      </p:pic>
      <p:sp>
        <p:nvSpPr>
          <p:cNvPr id="12" name="Rectangle 2"/>
          <p:cNvSpPr>
            <a:spLocks noGrp="1" noChangeArrowheads="1"/>
          </p:cNvSpPr>
          <p:nvPr>
            <p:ph type="title"/>
          </p:nvPr>
        </p:nvSpPr>
        <p:spPr>
          <a:xfrm>
            <a:off x="1524000" y="47625"/>
            <a:ext cx="10118218" cy="1143000"/>
          </a:xfrm>
        </p:spPr>
        <p:txBody>
          <a:bodyPr/>
          <a:lstStyle/>
          <a:p>
            <a:pPr algn="ctr"/>
            <a:r>
              <a:rPr lang="en-US" dirty="0"/>
              <a:t>448</a:t>
            </a:r>
            <a:r>
              <a:rPr lang="en-US" baseline="30000" dirty="0"/>
              <a:t>th</a:t>
            </a:r>
            <a:r>
              <a:rPr lang="en-US" dirty="0"/>
              <a:t> Supply Chain Management Wing</a:t>
            </a:r>
            <a:endParaRPr lang="en-US" sz="3200" dirty="0"/>
          </a:p>
        </p:txBody>
      </p:sp>
    </p:spTree>
    <p:extLst>
      <p:ext uri="{BB962C8B-B14F-4D97-AF65-F5344CB8AC3E}">
        <p14:creationId xmlns:p14="http://schemas.microsoft.com/office/powerpoint/2010/main" val="583177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2753833" y="2001522"/>
            <a:ext cx="8865436" cy="1996320"/>
          </a:xfrm>
          <a:prstGeom prst="rect">
            <a:avLst/>
          </a:prstGeom>
          <a:noFill/>
          <a:ln w="9525">
            <a:noFill/>
            <a:miter lim="800000"/>
            <a:headEnd/>
            <a:tailEnd/>
          </a:ln>
        </p:spPr>
        <p:txBody>
          <a:bodyPr anchor="t"/>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151C77"/>
                </a:solidFill>
                <a:effectLst/>
                <a:uLnTx/>
                <a:uFillTx/>
                <a:latin typeface="Arial" pitchFamily="34" charset="0"/>
                <a:ea typeface="+mn-ea"/>
                <a:cs typeface="Arial" pitchFamily="34" charset="0"/>
              </a:rPr>
              <a:t>Reverse Engineering/Repair Development/Additive Manufacturing Program</a:t>
            </a:r>
            <a:endParaRPr kumimoji="0" lang="en-US" sz="44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sp>
        <p:nvSpPr>
          <p:cNvPr id="4" name="Rectangle 4"/>
          <p:cNvSpPr>
            <a:spLocks noChangeArrowheads="1"/>
          </p:cNvSpPr>
          <p:nvPr/>
        </p:nvSpPr>
        <p:spPr bwMode="auto">
          <a:xfrm>
            <a:off x="6749693" y="4965580"/>
            <a:ext cx="49799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Mr. Stephen Benjamin</a:t>
            </a: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429 SCMS/GUMD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August 11, </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2022</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Version 1</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2792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Classification</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Text Box 4"/>
          <p:cNvSpPr txBox="1">
            <a:spLocks noChangeArrowheads="1"/>
          </p:cNvSpPr>
          <p:nvPr/>
        </p:nvSpPr>
        <p:spPr bwMode="auto">
          <a:xfrm>
            <a:off x="609600" y="2470424"/>
            <a:ext cx="10972800" cy="954107"/>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charset="0"/>
                <a:ea typeface="+mn-ea"/>
                <a:cs typeface="+mn-cs"/>
              </a:rPr>
              <a:t>The </a:t>
            </a:r>
            <a:r>
              <a:rPr kumimoji="0" lang="en-US" sz="2800" b="1" i="0" u="none" strike="noStrike" kern="1200" cap="none" spc="0" normalizeH="0" baseline="0" noProof="0" dirty="0">
                <a:ln>
                  <a:noFill/>
                </a:ln>
                <a:solidFill>
                  <a:prstClr val="black"/>
                </a:solidFill>
                <a:effectLst/>
                <a:uLnTx/>
                <a:uFillTx/>
                <a:latin typeface="Arial" charset="0"/>
                <a:ea typeface="+mn-ea"/>
                <a:cs typeface="+mn-cs"/>
              </a:rPr>
              <a:t>classification of the brief is </a:t>
            </a:r>
            <a:r>
              <a:rPr kumimoji="0" lang="en-US" sz="2800" b="1" i="0" u="none" strike="noStrike" kern="1200" cap="none" spc="0" normalizeH="0" baseline="0" noProof="0" dirty="0" smtClean="0">
                <a:ln>
                  <a:noFill/>
                </a:ln>
                <a:solidFill>
                  <a:prstClr val="black"/>
                </a:solidFill>
                <a:effectLst/>
                <a:uLnTx/>
                <a:uFillTx/>
                <a:latin typeface="Arial" charset="0"/>
                <a:ea typeface="+mn-ea"/>
                <a:cs typeface="+mn-cs"/>
              </a:rPr>
              <a:t>Unclassified </a:t>
            </a: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 discussion can go up to </a:t>
            </a:r>
            <a:r>
              <a:rPr kumimoji="0" lang="en-US" sz="2800" b="1" i="0" u="none" strike="noStrike" kern="1200" cap="none" spc="0" normalizeH="0" baseline="0" noProof="0" dirty="0" smtClean="0">
                <a:ln>
                  <a:noFill/>
                </a:ln>
                <a:solidFill>
                  <a:prstClr val="black"/>
                </a:solidFill>
                <a:effectLst/>
                <a:uLnTx/>
                <a:uFillTx/>
                <a:latin typeface="Arial" charset="0"/>
                <a:ea typeface="+mn-ea"/>
                <a:cs typeface="+mn-cs"/>
              </a:rPr>
              <a:t>Unclassified</a:t>
            </a:r>
            <a:endParaRPr kumimoji="0" lang="en-US" sz="2800" b="1" i="1"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55419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220200" cy="1143000"/>
          </a:xfrm>
        </p:spPr>
        <p:txBody>
          <a:bodyPr/>
          <a:lstStyle/>
          <a:p>
            <a:r>
              <a:rPr lang="en-US" dirty="0" smtClean="0"/>
              <a:t>Purpose</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4594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Objective: Reduce Air Force supply chain costs/risks through increased competitive sourcing strategies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endParaRPr kumimoji="0" lang="en-US" altLang="en-US" sz="20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Plan: Implement Wing Approved approach to the identification and management processes of Cost Effective Readiness (CER) engineering projects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endParaRPr kumimoji="0" lang="en-US" altLang="en-US" sz="20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Projected Results: Strategic identification, prioritization and tracking of engineering project candidates and capability to report actual Return on Investment (ROI) results</a:t>
            </a:r>
          </a:p>
          <a:p>
            <a:pPr marL="0" marR="0" lvl="0" indent="0" algn="l" defTabSz="914400" rtl="0" eaLnBrk="1" fontAlgn="base" latinLnBrk="0" hangingPunct="1">
              <a:lnSpc>
                <a:spcPct val="100000"/>
              </a:lnSpc>
              <a:spcBef>
                <a:spcPct val="50000"/>
              </a:spcBef>
              <a:spcAft>
                <a:spcPct val="0"/>
              </a:spcAft>
              <a:buClr>
                <a:srgbClr val="151C77"/>
              </a:buClr>
              <a:buSzPct val="80000"/>
              <a:buFont typeface="Wingdings" pitchFamily="2" charset="2"/>
              <a:buNone/>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2150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92491" cy="1143000"/>
          </a:xfrm>
        </p:spPr>
        <p:txBody>
          <a:bodyPr/>
          <a:lstStyle/>
          <a:p>
            <a:r>
              <a:rPr lang="en-US" dirty="0" smtClean="0"/>
              <a:t>448 SCMW RE/RD/AM Plan</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Content Placeholder 2"/>
          <p:cNvSpPr>
            <a:spLocks noGrp="1"/>
          </p:cNvSpPr>
          <p:nvPr>
            <p:ph idx="1"/>
          </p:nvPr>
        </p:nvSpPr>
        <p:spPr>
          <a:xfrm>
            <a:off x="318977" y="1318437"/>
            <a:ext cx="11413986" cy="5094238"/>
          </a:xfrm>
        </p:spPr>
        <p:txBody>
          <a:bodyPr/>
          <a:lstStyle/>
          <a:p>
            <a:r>
              <a:rPr lang="en-US" altLang="en-US" dirty="0"/>
              <a:t>448 SCMW is investing in our Supply Chain</a:t>
            </a:r>
            <a:r>
              <a:rPr lang="en-US" altLang="en-US" dirty="0">
                <a:solidFill>
                  <a:srgbClr val="000000"/>
                </a:solidFill>
              </a:rPr>
              <a:t> </a:t>
            </a:r>
          </a:p>
          <a:p>
            <a:pPr lvl="1"/>
            <a:r>
              <a:rPr lang="en-US" altLang="en-US" dirty="0">
                <a:solidFill>
                  <a:srgbClr val="000000"/>
                </a:solidFill>
              </a:rPr>
              <a:t>Acquire Data</a:t>
            </a:r>
          </a:p>
          <a:p>
            <a:pPr lvl="1"/>
            <a:r>
              <a:rPr lang="en-US" altLang="en-US" dirty="0">
                <a:solidFill>
                  <a:srgbClr val="000000"/>
                </a:solidFill>
              </a:rPr>
              <a:t>Increase Competition</a:t>
            </a:r>
            <a:endParaRPr lang="en-US" altLang="en-US" dirty="0"/>
          </a:p>
          <a:p>
            <a:r>
              <a:rPr lang="en-US" dirty="0">
                <a:solidFill>
                  <a:srgbClr val="000000"/>
                </a:solidFill>
              </a:rPr>
              <a:t>Able to use Working Capital Funds to create competition</a:t>
            </a:r>
          </a:p>
          <a:p>
            <a:pPr lvl="1"/>
            <a:r>
              <a:rPr lang="en-US" altLang="en-US" dirty="0"/>
              <a:t>CSAG-S (AF Managed Items)</a:t>
            </a:r>
          </a:p>
          <a:p>
            <a:pPr lvl="1"/>
            <a:r>
              <a:rPr lang="en-US" altLang="en-US" dirty="0"/>
              <a:t>GSD (DLA Managed Items)</a:t>
            </a:r>
          </a:p>
          <a:p>
            <a:pPr lvl="0"/>
            <a:r>
              <a:rPr lang="en-US" dirty="0">
                <a:solidFill>
                  <a:srgbClr val="000000"/>
                </a:solidFill>
              </a:rPr>
              <a:t>Projects Types</a:t>
            </a:r>
          </a:p>
          <a:p>
            <a:pPr lvl="1"/>
            <a:r>
              <a:rPr lang="en-US" altLang="en-US" dirty="0"/>
              <a:t>Reliability, Accessibility, Maintainability (RAM) – Projects</a:t>
            </a:r>
          </a:p>
          <a:p>
            <a:pPr lvl="1"/>
            <a:r>
              <a:rPr lang="en-US" altLang="en-US" dirty="0"/>
              <a:t>Mission Critical Degradation – Expected/Projected (MCD-E/P) – Projects</a:t>
            </a:r>
          </a:p>
          <a:p>
            <a:pPr lvl="0"/>
            <a:r>
              <a:rPr lang="en-US" dirty="0">
                <a:solidFill>
                  <a:srgbClr val="000000"/>
                </a:solidFill>
              </a:rPr>
              <a:t>Enterprise Level (Robins, Tinker, Hill)</a:t>
            </a:r>
          </a:p>
          <a:p>
            <a:pPr lvl="1"/>
            <a:r>
              <a:rPr lang="en-US" altLang="en-US" dirty="0">
                <a:solidFill>
                  <a:srgbClr val="000000"/>
                </a:solidFill>
              </a:rPr>
              <a:t>Supporting the Supply Chain and System Program Offices</a:t>
            </a:r>
          </a:p>
          <a:p>
            <a:pPr>
              <a:defRPr/>
            </a:pPr>
            <a:endParaRPr lang="en-US" altLang="en-US" dirty="0" smtClean="0"/>
          </a:p>
        </p:txBody>
      </p:sp>
    </p:spTree>
    <p:extLst>
      <p:ext uri="{BB962C8B-B14F-4D97-AF65-F5344CB8AC3E}">
        <p14:creationId xmlns:p14="http://schemas.microsoft.com/office/powerpoint/2010/main" val="569918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78636" cy="1143000"/>
          </a:xfrm>
        </p:spPr>
        <p:txBody>
          <a:bodyPr/>
          <a:lstStyle/>
          <a:p>
            <a:r>
              <a:rPr lang="en-US" dirty="0" smtClean="0"/>
              <a:t>What are we looking for?</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49110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Partner to produce a prototype.</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Provide a full Tech Data Package (TDP).</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Maintaining the same form, fit, function.</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Reduce risk, cost, lead time</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Resolve obsolescence</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Cooperative partnership</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Open communication</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2000" b="1" i="0" u="none" strike="noStrike" kern="1200" cap="none" spc="0" normalizeH="0" baseline="0" noProof="0" dirty="0">
                <a:ln>
                  <a:noFill/>
                </a:ln>
                <a:solidFill>
                  <a:prstClr val="black"/>
                </a:solidFill>
                <a:effectLst/>
                <a:uLnTx/>
                <a:uFillTx/>
                <a:latin typeface="Arial"/>
                <a:ea typeface="+mn-ea"/>
                <a:cs typeface="+mn-cs"/>
              </a:rPr>
              <a:t>Cost-effective readiness</a:t>
            </a:r>
          </a:p>
          <a:p>
            <a:pPr marL="0" marR="0" lvl="0" indent="0" algn="l" defTabSz="914400" rtl="0" eaLnBrk="0" fontAlgn="base" latinLnBrk="0" hangingPunct="0">
              <a:lnSpc>
                <a:spcPct val="100000"/>
              </a:lnSpc>
              <a:spcBef>
                <a:spcPct val="50000"/>
              </a:spcBef>
              <a:spcAft>
                <a:spcPct val="0"/>
              </a:spcAft>
              <a:buClr>
                <a:srgbClr val="151C77"/>
              </a:buClr>
              <a:buSzPct val="80000"/>
              <a:buFont typeface="Wingdings" pitchFamily="2" charset="2"/>
              <a:buNone/>
              <a:tabLst/>
              <a:defRPr/>
            </a:pPr>
            <a:endParaRPr kumimoji="0" lang="en-US" altLang="en-US" sz="2000" b="1" i="0" u="none" strike="noStrike" kern="1200" cap="none" spc="0" normalizeH="0" baseline="0" noProof="0" dirty="0">
              <a:ln>
                <a:noFill/>
              </a:ln>
              <a:solidFill>
                <a:prstClr val="black"/>
              </a:solidFill>
              <a:effectLst/>
              <a:uLnTx/>
              <a:uFillTx/>
              <a:latin typeface="Arial"/>
              <a:ea typeface="+mn-ea"/>
              <a:cs typeface="+mn-cs"/>
            </a:endParaRPr>
          </a:p>
          <a:p>
            <a:pPr marL="1027113" marR="0" lvl="2" indent="-223838"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endParaRPr kumimoji="0" lang="en-US" sz="20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8835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a:xfrm>
            <a:off x="484515" y="1212057"/>
            <a:ext cx="11197167" cy="5241356"/>
          </a:xfrm>
        </p:spPr>
        <p:txBody>
          <a:bodyPr/>
          <a:lstStyle/>
          <a:p>
            <a:r>
              <a:rPr lang="en-US" altLang="en-US" dirty="0"/>
              <a:t>Interested Companies:</a:t>
            </a:r>
          </a:p>
          <a:p>
            <a:pPr lvl="1"/>
            <a:r>
              <a:rPr lang="en-US" altLang="en-US" dirty="0"/>
              <a:t>Work with SASPO Program Manager and Engineer to identify the requirements</a:t>
            </a:r>
          </a:p>
          <a:p>
            <a:pPr lvl="2"/>
            <a:r>
              <a:rPr lang="en-US" altLang="en-US" dirty="0"/>
              <a:t>Test and Qualifications</a:t>
            </a:r>
          </a:p>
          <a:p>
            <a:pPr lvl="2"/>
            <a:r>
              <a:rPr lang="en-US" altLang="en-US" dirty="0"/>
              <a:t>Tooling</a:t>
            </a:r>
          </a:p>
          <a:p>
            <a:pPr lvl="2"/>
            <a:r>
              <a:rPr lang="en-US" altLang="en-US" dirty="0" smtClean="0"/>
              <a:t>Specification</a:t>
            </a:r>
            <a:endParaRPr lang="en-US" altLang="en-US" dirty="0"/>
          </a:p>
          <a:p>
            <a:pPr lvl="0"/>
            <a:r>
              <a:rPr lang="en-US" altLang="en-US" u="sng" dirty="0">
                <a:solidFill>
                  <a:srgbClr val="000000"/>
                </a:solidFill>
              </a:rPr>
              <a:t>If</a:t>
            </a:r>
            <a:r>
              <a:rPr lang="en-US" altLang="en-US" dirty="0">
                <a:solidFill>
                  <a:srgbClr val="000000"/>
                </a:solidFill>
              </a:rPr>
              <a:t> engineering drawings are available, request tracking number(s) from SASPO workflow. (See quad charts on data availability</a:t>
            </a:r>
            <a:r>
              <a:rPr lang="en-US" altLang="en-US" dirty="0" smtClean="0">
                <a:solidFill>
                  <a:srgbClr val="000000"/>
                </a:solidFill>
              </a:rPr>
              <a:t>)</a:t>
            </a:r>
            <a:endParaRPr lang="en-US" altLang="en-US" dirty="0">
              <a:solidFill>
                <a:srgbClr val="000000"/>
              </a:solidFill>
            </a:endParaRPr>
          </a:p>
          <a:p>
            <a:pPr lvl="0"/>
            <a:r>
              <a:rPr lang="en-US" altLang="en-US" dirty="0">
                <a:solidFill>
                  <a:srgbClr val="000000"/>
                </a:solidFill>
              </a:rPr>
              <a:t>Submit your DD2345 and Public Sales Request Form to the Tinker Public Sales Office workflow (See instructions on SASPO website</a:t>
            </a:r>
            <a:r>
              <a:rPr lang="en-US" altLang="en-US" dirty="0" smtClean="0">
                <a:solidFill>
                  <a:srgbClr val="000000"/>
                </a:solidFill>
              </a:rPr>
              <a:t>)</a:t>
            </a:r>
            <a:endParaRPr lang="en-US" altLang="en-US" dirty="0">
              <a:solidFill>
                <a:srgbClr val="000000"/>
              </a:solidFill>
            </a:endParaRPr>
          </a:p>
          <a:p>
            <a:pPr lvl="0"/>
            <a:r>
              <a:rPr lang="en-US" altLang="en-US" dirty="0"/>
              <a:t>Submit a no cost White Paper stating interest with estimated cost and schedule</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4260973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Paper Guidelines</a:t>
            </a:r>
            <a:endParaRPr lang="en-US" dirty="0"/>
          </a:p>
        </p:txBody>
      </p:sp>
      <p:sp>
        <p:nvSpPr>
          <p:cNvPr id="3" name="Content Placeholder 2"/>
          <p:cNvSpPr>
            <a:spLocks noGrp="1"/>
          </p:cNvSpPr>
          <p:nvPr>
            <p:ph idx="1"/>
          </p:nvPr>
        </p:nvSpPr>
        <p:spPr/>
        <p:txBody>
          <a:bodyPr/>
          <a:lstStyle/>
          <a:p>
            <a:pPr marL="0" indent="0" algn="ctr">
              <a:buNone/>
            </a:pPr>
            <a:r>
              <a:rPr lang="en-US" i="1" dirty="0" smtClean="0"/>
              <a:t>***Template is published to our SASPO website***</a:t>
            </a:r>
          </a:p>
          <a:p>
            <a:pPr lvl="0"/>
            <a:r>
              <a:rPr lang="en-US" altLang="en-US" dirty="0">
                <a:solidFill>
                  <a:srgbClr val="000000"/>
                </a:solidFill>
              </a:rPr>
              <a:t>Purpose – Two Fold</a:t>
            </a:r>
          </a:p>
          <a:p>
            <a:pPr lvl="1"/>
            <a:r>
              <a:rPr lang="en-US" altLang="en-US" dirty="0">
                <a:solidFill>
                  <a:srgbClr val="000000"/>
                </a:solidFill>
              </a:rPr>
              <a:t>To get Industries capabilities and ideas in front of the Integrated Product Team (IPT) which may assist them in Project development</a:t>
            </a:r>
          </a:p>
          <a:p>
            <a:pPr lvl="1"/>
            <a:r>
              <a:rPr lang="en-US" altLang="en-US" dirty="0">
                <a:solidFill>
                  <a:srgbClr val="000000"/>
                </a:solidFill>
              </a:rPr>
              <a:t>To get feedback from the Engineer which will allow vendors to fine tune their White Paper (WP) in preparation of the Other Transaction Authority (OTA) Request For Proposal (RFP) WP submission </a:t>
            </a:r>
          </a:p>
          <a:p>
            <a:pPr lvl="0"/>
            <a:r>
              <a:rPr lang="en-US" altLang="en-US" dirty="0">
                <a:solidFill>
                  <a:srgbClr val="000000"/>
                </a:solidFill>
              </a:rPr>
              <a:t>This is NOT mandatory and only serves to assist both the IPT with project development and enhances the vendor’s </a:t>
            </a:r>
            <a:r>
              <a:rPr lang="en-US" altLang="en-US" dirty="0" smtClean="0">
                <a:solidFill>
                  <a:srgbClr val="000000"/>
                </a:solidFill>
              </a:rPr>
              <a:t>WP</a:t>
            </a:r>
            <a:endParaRPr lang="en-US" altLang="en-US" dirty="0">
              <a:solidFill>
                <a:srgbClr val="000000"/>
              </a:solidFill>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265068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84971" y="1279325"/>
            <a:ext cx="315052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635th Supply Chain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Operations 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 Scott AFB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568" y="2078604"/>
            <a:ext cx="4220867" cy="185163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81199" y="90310"/>
            <a:ext cx="8289026" cy="1121280"/>
          </a:xfrm>
        </p:spPr>
        <p:txBody>
          <a:bodyPr>
            <a:noAutofit/>
          </a:bodyPr>
          <a:lstStyle/>
          <a:p>
            <a:r>
              <a:rPr lang="en-US" dirty="0"/>
              <a:t/>
            </a:r>
            <a:br>
              <a:rPr lang="en-US" dirty="0"/>
            </a:br>
            <a:r>
              <a:rPr lang="en-US" dirty="0"/>
              <a:t>Supply Chain Wings</a:t>
            </a:r>
            <a:br>
              <a:rPr lang="en-US" dirty="0"/>
            </a:br>
            <a:endParaRPr lang="en-US" dirty="0"/>
          </a:p>
        </p:txBody>
      </p:sp>
      <p:sp>
        <p:nvSpPr>
          <p:cNvPr id="4" name="Title 1"/>
          <p:cNvSpPr txBox="1">
            <a:spLocks/>
          </p:cNvSpPr>
          <p:nvPr/>
        </p:nvSpPr>
        <p:spPr>
          <a:xfrm>
            <a:off x="1524000" y="6389132"/>
            <a:ext cx="9144000" cy="474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lumMod val="75000"/>
                </a:prstClr>
              </a:solidFill>
              <a:effectLst/>
              <a:uLnTx/>
              <a:uFillTx/>
              <a:latin typeface="Arial"/>
              <a:ea typeface="+mj-ea"/>
              <a:cs typeface="+mj-cs"/>
            </a:endParaRPr>
          </a:p>
        </p:txBody>
      </p:sp>
      <p:sp>
        <p:nvSpPr>
          <p:cNvPr id="41" name="Title 1"/>
          <p:cNvSpPr txBox="1">
            <a:spLocks/>
          </p:cNvSpPr>
          <p:nvPr/>
        </p:nvSpPr>
        <p:spPr>
          <a:xfrm>
            <a:off x="1524001" y="6414534"/>
            <a:ext cx="9144000" cy="474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p:txBody>
      </p:sp>
      <p:cxnSp>
        <p:nvCxnSpPr>
          <p:cNvPr id="8" name="Straight Connector 7"/>
          <p:cNvCxnSpPr/>
          <p:nvPr/>
        </p:nvCxnSpPr>
        <p:spPr>
          <a:xfrm flipH="1">
            <a:off x="6096002" y="1437054"/>
            <a:ext cx="1" cy="479819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0572" y="4006103"/>
            <a:ext cx="4671382" cy="2462213"/>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First-responders 24/7/365 for </a:t>
            </a: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retail</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supply </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 Positive Inventory Control of Nuclear Weapons Related Materials (NWRM)</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WRM global management</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Vehicle/Equipment Mx Support (VEMSO)</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 Petroleum Agency (AFPET)</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Expeditionary Airfield Resources (BEAR)</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Consolidated Mobility Bag Activity (CMBA)</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Accurate &amp; timely reporting of supply chain information for warfighter visibility</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endParaRPr kumimoji="0" 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 name="Rectangle 10"/>
          <p:cNvSpPr/>
          <p:nvPr/>
        </p:nvSpPr>
        <p:spPr>
          <a:xfrm>
            <a:off x="1676400" y="1535431"/>
            <a:ext cx="4572000" cy="30777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TextBox 14"/>
          <p:cNvSpPr txBox="1"/>
          <p:nvPr/>
        </p:nvSpPr>
        <p:spPr>
          <a:xfrm>
            <a:off x="2621091" y="1284880"/>
            <a:ext cx="344177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448th Supply Chain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Management 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 Tinker AFB ~</a:t>
            </a:r>
          </a:p>
        </p:txBody>
      </p:sp>
      <p:pic>
        <p:nvPicPr>
          <p:cNvPr id="21" name="Picture 11" descr="C:\Users\1401865086C\Desktop\635TH SUPPLY CHAIN OPERATIONS WING.jpg"/>
          <p:cNvPicPr preferRelativeResize="0">
            <a:picLocks noChangeArrowheads="1"/>
          </p:cNvPicPr>
          <p:nvPr/>
        </p:nvPicPr>
        <p:blipFill>
          <a:blip r:embed="rId4" cstate="print">
            <a:clrChange>
              <a:clrFrom>
                <a:srgbClr val="C3C3C3"/>
              </a:clrFrom>
              <a:clrTo>
                <a:srgbClr val="C3C3C3">
                  <a:alpha val="0"/>
                </a:srgbClr>
              </a:clrTo>
            </a:clrChange>
            <a:extLst>
              <a:ext uri="{28A0092B-C50C-407E-A947-70E740481C1C}">
                <a14:useLocalDpi xmlns:a14="http://schemas.microsoft.com/office/drawing/2010/main" val="0"/>
              </a:ext>
            </a:extLst>
          </a:blip>
          <a:srcRect/>
          <a:stretch>
            <a:fillRect/>
          </a:stretch>
        </p:blipFill>
        <p:spPr bwMode="auto">
          <a:xfrm>
            <a:off x="6823262" y="1327296"/>
            <a:ext cx="660977" cy="674167"/>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0" descr="448TH SUPPLY CHAIN SUSTAINMENT WING COLOR_Transparentjun08"/>
          <p:cNvPicPr>
            <a:picLocks noChangeAspect="1" noChangeArrowheads="1"/>
          </p:cNvPicPr>
          <p:nvPr/>
        </p:nvPicPr>
        <p:blipFill>
          <a:blip r:embed="rId5" cstate="print"/>
          <a:stretch>
            <a:fillRect/>
          </a:stretch>
        </p:blipFill>
        <p:spPr bwMode="auto">
          <a:xfrm>
            <a:off x="2293683" y="1345898"/>
            <a:ext cx="654816" cy="653588"/>
          </a:xfrm>
          <a:prstGeom prst="rect">
            <a:avLst/>
          </a:prstGeom>
          <a:ln>
            <a:noFill/>
          </a:ln>
          <a:effectLst/>
        </p:spPr>
      </p:pic>
      <p:sp>
        <p:nvSpPr>
          <p:cNvPr id="27" name="TextBox 26"/>
          <p:cNvSpPr txBox="1"/>
          <p:nvPr/>
        </p:nvSpPr>
        <p:spPr>
          <a:xfrm>
            <a:off x="1561918" y="4019253"/>
            <a:ext cx="4534083"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Air Force </a:t>
            </a: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wholesale</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Supply Chain Management Wing</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 of critical items for the nation’s nuclear enterprise</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Warfighter support through lens of Weapon  Systems Asset Availability</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 and execute repairable spares requirements</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$6.2B budget authority</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partner nations</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438" y="2078605"/>
            <a:ext cx="4307312" cy="1851637"/>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16" name="TextBox 15"/>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80473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Contracting Vehicle</a:t>
            </a:r>
            <a:endParaRPr lang="en-US" dirty="0"/>
          </a:p>
        </p:txBody>
      </p:sp>
      <p:sp>
        <p:nvSpPr>
          <p:cNvPr id="3" name="Content Placeholder 2"/>
          <p:cNvSpPr>
            <a:spLocks noGrp="1"/>
          </p:cNvSpPr>
          <p:nvPr>
            <p:ph idx="1"/>
          </p:nvPr>
        </p:nvSpPr>
        <p:spPr/>
        <p:txBody>
          <a:bodyPr/>
          <a:lstStyle/>
          <a:p>
            <a:r>
              <a:rPr lang="en-US" altLang="en-US" dirty="0"/>
              <a:t>Other Transaction Authority (OTA)</a:t>
            </a:r>
          </a:p>
          <a:p>
            <a:pPr lvl="1"/>
            <a:r>
              <a:rPr lang="en-US" altLang="en-US" dirty="0"/>
              <a:t>Contract Awarded September 2019</a:t>
            </a:r>
          </a:p>
          <a:p>
            <a:pPr lvl="1"/>
            <a:r>
              <a:rPr lang="en-US" altLang="en-US" dirty="0"/>
              <a:t>SOSSEC (System of Systems Consortium)</a:t>
            </a:r>
          </a:p>
          <a:p>
            <a:pPr lvl="1"/>
            <a:r>
              <a:rPr lang="en-US" altLang="en-US" dirty="0"/>
              <a:t>$99M Ceiling over five years</a:t>
            </a:r>
          </a:p>
          <a:p>
            <a:pPr lvl="1"/>
            <a:r>
              <a:rPr lang="en-US" altLang="en-US" dirty="0"/>
              <a:t>Must be a member </a:t>
            </a:r>
          </a:p>
          <a:p>
            <a:pPr lvl="1"/>
            <a:r>
              <a:rPr lang="en-US" altLang="en-US" dirty="0">
                <a:solidFill>
                  <a:srgbClr val="002060"/>
                </a:solidFill>
              </a:rPr>
              <a:t>https://sossecinc.com/sossec-home</a:t>
            </a:r>
          </a:p>
          <a:p>
            <a:pPr lvl="1"/>
            <a:r>
              <a:rPr lang="en-US" altLang="en-US" dirty="0"/>
              <a:t>One-third Cost Sharing may apply to Traditional Vendors</a:t>
            </a:r>
          </a:p>
          <a:p>
            <a:endParaRPr lang="en-US" dirty="0" smtClean="0"/>
          </a:p>
          <a:p>
            <a:endParaRPr lang="en-US" dirty="0"/>
          </a:p>
          <a:p>
            <a:endParaRPr lang="en-US" dirty="0" smtClean="0"/>
          </a:p>
          <a:p>
            <a:pPr marL="0" indent="0" algn="ctr">
              <a:buNone/>
            </a:pPr>
            <a:r>
              <a:rPr lang="en-US" i="1" dirty="0" smtClean="0"/>
              <a:t>**For OTA Solicited White Paper guidelines please contact Randy Harris or Myron Knight**</a:t>
            </a:r>
            <a:endParaRPr lang="en-US" i="1"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3071147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Opportunities</a:t>
            </a:r>
            <a:endParaRPr lang="en-US" dirty="0"/>
          </a:p>
        </p:txBody>
      </p:sp>
      <p:sp>
        <p:nvSpPr>
          <p:cNvPr id="3" name="Content Placeholder 2"/>
          <p:cNvSpPr>
            <a:spLocks noGrp="1"/>
          </p:cNvSpPr>
          <p:nvPr>
            <p:ph idx="1"/>
          </p:nvPr>
        </p:nvSpPr>
        <p:spPr/>
        <p:txBody>
          <a:bodyPr/>
          <a:lstStyle/>
          <a:p>
            <a:r>
              <a:rPr lang="en-US" dirty="0" smtClean="0"/>
              <a:t>Industry Days are advertised on SAM.gov and SASPO Website</a:t>
            </a:r>
          </a:p>
          <a:p>
            <a:pPr lvl="1"/>
            <a:r>
              <a:rPr lang="en-US" dirty="0" smtClean="0"/>
              <a:t>Robins AFB Industry Day – March</a:t>
            </a:r>
          </a:p>
          <a:p>
            <a:pPr lvl="1"/>
            <a:r>
              <a:rPr lang="en-US" dirty="0" smtClean="0"/>
              <a:t>Tinker AFB Industry Day – August</a:t>
            </a:r>
          </a:p>
          <a:p>
            <a:pPr lvl="1"/>
            <a:r>
              <a:rPr lang="en-US" dirty="0" smtClean="0"/>
              <a:t>Hill AFB Industry Day – December</a:t>
            </a:r>
            <a:endParaRPr lang="en-US" dirty="0"/>
          </a:p>
          <a:p>
            <a:r>
              <a:rPr lang="en-US" dirty="0" smtClean="0"/>
              <a:t>Please check SASPO Website under SASPO Events for registration instructions and specific dates of event(s)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Rounded Rectangle 4"/>
          <p:cNvSpPr/>
          <p:nvPr/>
        </p:nvSpPr>
        <p:spPr bwMode="auto">
          <a:xfrm>
            <a:off x="680484" y="5752214"/>
            <a:ext cx="10855842" cy="627321"/>
          </a:xfrm>
          <a:prstGeom prst="roundRect">
            <a:avLst/>
          </a:prstGeom>
          <a:solidFill>
            <a:srgbClr val="3333C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white"/>
                </a:solidFill>
                <a:effectLst>
                  <a:innerShdw blurRad="63500" dist="50800" dir="13500000">
                    <a:prstClr val="black">
                      <a:alpha val="50000"/>
                    </a:prstClr>
                  </a:innerShdw>
                </a:effectLst>
                <a:uLnTx/>
                <a:uFillTx/>
                <a:latin typeface="Arial" charset="0"/>
                <a:ea typeface="+mn-ea"/>
                <a:cs typeface="+mn-cs"/>
              </a:rPr>
              <a:t>SASPO Website: https</a:t>
            </a:r>
            <a:r>
              <a:rPr kumimoji="0" lang="en-US" sz="20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Arial" charset="0"/>
                <a:ea typeface="+mn-ea"/>
                <a:cs typeface="+mn-cs"/>
              </a:rPr>
              <a:t>://www.tinker.af.mil/Home/429SCMS-SASPO</a:t>
            </a:r>
            <a:r>
              <a:rPr kumimoji="0" lang="en-US" sz="14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Arial" charset="0"/>
                <a:ea typeface="+mn-ea"/>
                <a:cs typeface="+mn-cs"/>
              </a:rPr>
              <a:t>/</a:t>
            </a:r>
            <a:endParaRPr kumimoji="0" lang="en-US" sz="1400" b="0" i="0" u="none" strike="noStrike" kern="1200" cap="none" spc="0" normalizeH="0" baseline="0" noProof="0" dirty="0" smtClean="0">
              <a:ln>
                <a:noFill/>
              </a:ln>
              <a:solidFill>
                <a:prstClr val="white"/>
              </a:solidFill>
              <a:effectLst>
                <a:innerShdw blurRad="63500" dist="50800" dir="13500000">
                  <a:prstClr val="black">
                    <a:alpha val="50000"/>
                  </a:prstClr>
                </a:innerShdw>
              </a:effectLst>
              <a:uLnTx/>
              <a:uFillTx/>
              <a:latin typeface="Arial" charset="0"/>
              <a:ea typeface="+mn-ea"/>
              <a:cs typeface="+mn-cs"/>
            </a:endParaRPr>
          </a:p>
        </p:txBody>
      </p:sp>
    </p:spTree>
    <p:extLst>
      <p:ext uri="{BB962C8B-B14F-4D97-AF65-F5344CB8AC3E}">
        <p14:creationId xmlns:p14="http://schemas.microsoft.com/office/powerpoint/2010/main" val="682284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PTAC Offices</a:t>
            </a:r>
            <a:endParaRPr lang="en-US" dirty="0"/>
          </a:p>
        </p:txBody>
      </p:sp>
      <p:sp>
        <p:nvSpPr>
          <p:cNvPr id="3" name="Content Placeholder 2"/>
          <p:cNvSpPr>
            <a:spLocks noGrp="1"/>
          </p:cNvSpPr>
          <p:nvPr>
            <p:ph idx="1"/>
          </p:nvPr>
        </p:nvSpPr>
        <p:spPr/>
        <p:txBody>
          <a:bodyPr/>
          <a:lstStyle/>
          <a:p>
            <a:r>
              <a:rPr lang="en-US" dirty="0" smtClean="0"/>
              <a:t>Oklahoma PTAC (Tinker AFB)</a:t>
            </a:r>
          </a:p>
          <a:p>
            <a:pPr lvl="1"/>
            <a:r>
              <a:rPr lang="en-US" dirty="0" smtClean="0"/>
              <a:t>Website: </a:t>
            </a:r>
            <a:r>
              <a:rPr lang="en-US" dirty="0" smtClean="0">
                <a:hlinkClick r:id="rId2"/>
              </a:rPr>
              <a:t>http://www.okbid.org</a:t>
            </a:r>
            <a:endParaRPr lang="en-US" dirty="0" smtClean="0"/>
          </a:p>
          <a:p>
            <a:pPr lvl="1"/>
            <a:r>
              <a:rPr lang="en-US" dirty="0" smtClean="0"/>
              <a:t>Email: </a:t>
            </a:r>
            <a:r>
              <a:rPr lang="en-US" dirty="0" smtClean="0">
                <a:hlinkClick r:id="rId3"/>
              </a:rPr>
              <a:t>okptac@careertech.ok.gov</a:t>
            </a:r>
            <a:endParaRPr lang="en-US" dirty="0" smtClean="0"/>
          </a:p>
          <a:p>
            <a:pPr lvl="1"/>
            <a:r>
              <a:rPr lang="en-US" dirty="0" smtClean="0"/>
              <a:t>Phone: 405-743-5571</a:t>
            </a:r>
          </a:p>
          <a:p>
            <a:r>
              <a:rPr lang="en-US" dirty="0" smtClean="0"/>
              <a:t>Utah PTAC (Hill AFB)</a:t>
            </a:r>
          </a:p>
          <a:p>
            <a:pPr lvl="1"/>
            <a:r>
              <a:rPr lang="en-US" dirty="0" smtClean="0"/>
              <a:t>Website: </a:t>
            </a:r>
            <a:r>
              <a:rPr lang="en-US" dirty="0" smtClean="0">
                <a:hlinkClick r:id="rId4"/>
              </a:rPr>
              <a:t>http://business.Utah.gov/PTAC</a:t>
            </a:r>
            <a:endParaRPr lang="en-US" dirty="0" smtClean="0"/>
          </a:p>
          <a:p>
            <a:pPr lvl="1"/>
            <a:r>
              <a:rPr lang="en-US" dirty="0" smtClean="0"/>
              <a:t>Email: </a:t>
            </a:r>
            <a:r>
              <a:rPr lang="en-US" dirty="0" smtClean="0">
                <a:hlinkClick r:id="rId5"/>
              </a:rPr>
              <a:t>ptac@Utah.gov</a:t>
            </a:r>
            <a:endParaRPr lang="en-US" dirty="0" smtClean="0"/>
          </a:p>
          <a:p>
            <a:pPr lvl="1"/>
            <a:r>
              <a:rPr lang="en-US" dirty="0" smtClean="0"/>
              <a:t>Phone: 801-538-8655</a:t>
            </a:r>
          </a:p>
          <a:p>
            <a:r>
              <a:rPr lang="en-US" dirty="0" smtClean="0"/>
              <a:t>Georgia PTAC (Robins AFB)</a:t>
            </a:r>
          </a:p>
          <a:p>
            <a:pPr lvl="1"/>
            <a:r>
              <a:rPr lang="en-US" dirty="0" smtClean="0"/>
              <a:t>Website: </a:t>
            </a:r>
            <a:r>
              <a:rPr lang="en-US" dirty="0" smtClean="0">
                <a:hlinkClick r:id="rId6"/>
              </a:rPr>
              <a:t>http://www.gtpac.org</a:t>
            </a:r>
            <a:endParaRPr lang="en-US" dirty="0" smtClean="0"/>
          </a:p>
          <a:p>
            <a:pPr lvl="1"/>
            <a:r>
              <a:rPr lang="en-US" dirty="0" smtClean="0"/>
              <a:t>Email: </a:t>
            </a:r>
            <a:r>
              <a:rPr lang="en-US" dirty="0" smtClean="0">
                <a:hlinkClick r:id="rId7"/>
              </a:rPr>
              <a:t>gtpacatl@innovate.gatech.edu</a:t>
            </a:r>
            <a:endParaRPr lang="en-US" dirty="0" smtClean="0"/>
          </a:p>
          <a:p>
            <a:pPr lvl="1"/>
            <a:r>
              <a:rPr lang="en-US" dirty="0" smtClean="0"/>
              <a:t>Phone: 678-890-2342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616077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Business Offices</a:t>
            </a:r>
            <a:endParaRPr lang="en-US" dirty="0"/>
          </a:p>
        </p:txBody>
      </p:sp>
      <p:sp>
        <p:nvSpPr>
          <p:cNvPr id="3" name="Content Placeholder 2"/>
          <p:cNvSpPr>
            <a:spLocks noGrp="1"/>
          </p:cNvSpPr>
          <p:nvPr>
            <p:ph idx="1"/>
          </p:nvPr>
        </p:nvSpPr>
        <p:spPr>
          <a:xfrm>
            <a:off x="437576" y="1283270"/>
            <a:ext cx="11197167" cy="5138796"/>
          </a:xfrm>
        </p:spPr>
        <p:txBody>
          <a:bodyPr/>
          <a:lstStyle/>
          <a:p>
            <a:r>
              <a:rPr lang="en-US" sz="2400" dirty="0" smtClean="0"/>
              <a:t>Tinker AFB SBO</a:t>
            </a:r>
          </a:p>
          <a:p>
            <a:pPr lvl="1"/>
            <a:r>
              <a:rPr lang="en-US" sz="2400" dirty="0" smtClean="0"/>
              <a:t>Email: </a:t>
            </a:r>
            <a:r>
              <a:rPr lang="en-US" sz="2400" dirty="0" smtClean="0">
                <a:hlinkClick r:id="rId2"/>
              </a:rPr>
              <a:t>afsc.sb.workflow@us.af.mil</a:t>
            </a:r>
            <a:r>
              <a:rPr lang="en-US" sz="2400" dirty="0" smtClean="0"/>
              <a:t> </a:t>
            </a:r>
          </a:p>
          <a:p>
            <a:pPr lvl="1"/>
            <a:r>
              <a:rPr lang="en-US" sz="2400" dirty="0" smtClean="0"/>
              <a:t>Phone: (405) 739-2601</a:t>
            </a:r>
          </a:p>
          <a:p>
            <a:pPr lvl="1"/>
            <a:endParaRPr lang="en-US" sz="2400" dirty="0"/>
          </a:p>
          <a:p>
            <a:r>
              <a:rPr lang="en-US" sz="2400" dirty="0" smtClean="0"/>
              <a:t>Hill AFB SBO</a:t>
            </a:r>
          </a:p>
          <a:p>
            <a:pPr lvl="1"/>
            <a:r>
              <a:rPr lang="en-US" sz="2400" dirty="0" smtClean="0"/>
              <a:t>Email</a:t>
            </a:r>
            <a:r>
              <a:rPr lang="en-US" sz="2400" smtClean="0"/>
              <a:t>: </a:t>
            </a:r>
            <a:r>
              <a:rPr lang="en-US" sz="2400" smtClean="0">
                <a:hlinkClick r:id="rId3"/>
              </a:rPr>
              <a:t>afsc.ol.sb@us.af.mil</a:t>
            </a:r>
            <a:r>
              <a:rPr lang="en-US" sz="2400" smtClean="0"/>
              <a:t> </a:t>
            </a:r>
            <a:endParaRPr lang="en-US" sz="2400" dirty="0" smtClean="0"/>
          </a:p>
          <a:p>
            <a:pPr lvl="1"/>
            <a:r>
              <a:rPr lang="en-US" sz="2400" dirty="0" smtClean="0"/>
              <a:t>Phone: (801) 777-3447</a:t>
            </a:r>
          </a:p>
          <a:p>
            <a:pPr lvl="1"/>
            <a:endParaRPr lang="en-US" sz="2400" dirty="0"/>
          </a:p>
          <a:p>
            <a:r>
              <a:rPr lang="en-US" sz="2400" dirty="0" smtClean="0"/>
              <a:t>Robins AFB SBO</a:t>
            </a:r>
          </a:p>
          <a:p>
            <a:pPr lvl="1"/>
            <a:r>
              <a:rPr lang="en-US" sz="2400" dirty="0" smtClean="0"/>
              <a:t>Email: </a:t>
            </a:r>
            <a:r>
              <a:rPr lang="en-US" sz="2400" dirty="0" smtClean="0">
                <a:hlinkClick r:id="rId4"/>
              </a:rPr>
              <a:t>wralc.bc.frontoffice@us.af.mil</a:t>
            </a:r>
            <a:r>
              <a:rPr lang="en-US" sz="2400" dirty="0" smtClean="0"/>
              <a:t> </a:t>
            </a:r>
          </a:p>
          <a:p>
            <a:pPr lvl="1"/>
            <a:r>
              <a:rPr lang="en-US" sz="2400" dirty="0" smtClean="0"/>
              <a:t>Phone: 468-5873</a:t>
            </a:r>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34275262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4" name="Content Placeholder 3"/>
          <p:cNvSpPr>
            <a:spLocks noGrp="1"/>
          </p:cNvSpPr>
          <p:nvPr>
            <p:ph idx="1"/>
          </p:nvPr>
        </p:nvSpPr>
        <p:spPr/>
        <p:txBody>
          <a:bodyPr/>
          <a:lstStyle/>
          <a:p>
            <a:r>
              <a:rPr lang="en-US" sz="4000" dirty="0" smtClean="0"/>
              <a:t>Questions?</a:t>
            </a:r>
            <a:endParaRPr lang="en-US" sz="4000" dirty="0"/>
          </a:p>
        </p:txBody>
      </p:sp>
    </p:spTree>
    <p:extLst>
      <p:ext uri="{BB962C8B-B14F-4D97-AF65-F5344CB8AC3E}">
        <p14:creationId xmlns:p14="http://schemas.microsoft.com/office/powerpoint/2010/main" val="3071507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448TH SUPPLY CHAIN SUSTAINMENT WING COLOR_Transparentjun08"/>
          <p:cNvPicPr>
            <a:picLocks noChangeAspect="1" noChangeArrowheads="1"/>
          </p:cNvPicPr>
          <p:nvPr/>
        </p:nvPicPr>
        <p:blipFill>
          <a:blip r:embed="rId3"/>
          <a:stretch>
            <a:fillRect/>
          </a:stretch>
        </p:blipFill>
        <p:spPr bwMode="auto">
          <a:xfrm>
            <a:off x="3466401" y="1717461"/>
            <a:ext cx="4633497" cy="3862152"/>
          </a:xfrm>
          <a:prstGeom prst="rect">
            <a:avLst/>
          </a:prstGeom>
          <a:ln>
            <a:noFill/>
          </a:ln>
          <a:effectLst>
            <a:outerShdw blurRad="292100" dist="139700" dir="2700000" algn="tl" rotWithShape="0">
              <a:srgbClr val="333333">
                <a:alpha val="65000"/>
              </a:srgbClr>
            </a:outerShdw>
          </a:effectLst>
        </p:spPr>
      </p:pic>
      <p:sp>
        <p:nvSpPr>
          <p:cNvPr id="12" name="Rectangle 2"/>
          <p:cNvSpPr>
            <a:spLocks noGrp="1" noChangeArrowheads="1"/>
          </p:cNvSpPr>
          <p:nvPr>
            <p:ph type="title"/>
          </p:nvPr>
        </p:nvSpPr>
        <p:spPr>
          <a:xfrm>
            <a:off x="1524000" y="47625"/>
            <a:ext cx="10118218" cy="1143000"/>
          </a:xfrm>
        </p:spPr>
        <p:txBody>
          <a:bodyPr/>
          <a:lstStyle/>
          <a:p>
            <a:pPr algn="ctr"/>
            <a:r>
              <a:rPr lang="en-US" dirty="0"/>
              <a:t>448</a:t>
            </a:r>
            <a:r>
              <a:rPr lang="en-US" baseline="30000" dirty="0"/>
              <a:t>th</a:t>
            </a:r>
            <a:r>
              <a:rPr lang="en-US" dirty="0"/>
              <a:t> Supply Chain Management Wing</a:t>
            </a:r>
            <a:endParaRPr lang="en-US" sz="3200" dirty="0"/>
          </a:p>
        </p:txBody>
      </p:sp>
      <p:sp>
        <p:nvSpPr>
          <p:cNvPr id="2" name="AutoShape 2" descr="https://powerpoint.dod.online.office365.us/pods/GetClipboardImage.ashx?Id=b54d75ee-7fac-4af2-87f5-da552d0e39be&amp;DC=GX3&amp;pkey=52dfe4b4-e9b2-49b0-ac10-866469031e0b&amp;wdwaccluster=GX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AutoShape 4" descr="https://powerpoint.dod.online.office365.us/pods/GetClipboardImage.ashx?Id=795ef062-76b1-4ad2-b405-ef06f439e981&amp;DC=GX3&amp;pkey=e491d8e4-6ea7-4f79-980c-9c58f9bae200&amp;wdwaccluster=GX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AutoShape 6" descr="https://powerpoint.dod.online.office365.us/pods/GetClipboardImage.ashx?Id=795ef062-76b1-4ad2-b405-ef06f439e981&amp;DC=GX3&amp;pkey=e491d8e4-6ea7-4f79-980c-9c58f9bae200&amp;wdwaccluster=GX3"/>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AutoShape 8" descr="https://powerpoint.dod.online.office365.us/pods/GetClipboardImage.ashx?Id=795ef062-76b1-4ad2-b405-ef06f439e981&amp;DC=GX3&amp;pkey=e491d8e4-6ea7-4f79-980c-9c58f9bae200&amp;wdwaccluster=GX3"/>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92666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201480" y="2001522"/>
            <a:ext cx="10417790" cy="1407721"/>
          </a:xfrm>
          <a:prstGeom prst="rect">
            <a:avLst/>
          </a:prstGeom>
          <a:noFill/>
          <a:ln w="9525">
            <a:noFill/>
            <a:miter lim="800000"/>
            <a:headEnd/>
            <a:tailEnd/>
          </a:ln>
        </p:spPr>
        <p:txBody>
          <a:bodyPr anchor="t"/>
          <a:lstStyle/>
          <a:p>
            <a:pPr algn="r" eaLnBrk="0" hangingPunct="0"/>
            <a:r>
              <a:rPr lang="en-US" sz="4400" b="1" dirty="0" smtClean="0">
                <a:solidFill>
                  <a:srgbClr val="151C77"/>
                </a:solidFill>
                <a:latin typeface="Arial" pitchFamily="34" charset="0"/>
                <a:cs typeface="Arial" pitchFamily="34" charset="0"/>
              </a:rPr>
              <a:t>Supply Chain Consortium Initiative (SCCI)</a:t>
            </a:r>
            <a:endParaRPr lang="en-US" sz="4400" b="1" dirty="0">
              <a:solidFill>
                <a:srgbClr val="002060"/>
              </a:solidFill>
              <a:latin typeface="Times New Roman" pitchFamily="18" charset="0"/>
            </a:endParaRPr>
          </a:p>
        </p:txBody>
      </p:sp>
      <p:sp>
        <p:nvSpPr>
          <p:cNvPr id="4" name="Rectangle 4"/>
          <p:cNvSpPr>
            <a:spLocks noChangeArrowheads="1"/>
          </p:cNvSpPr>
          <p:nvPr/>
        </p:nvSpPr>
        <p:spPr bwMode="auto">
          <a:xfrm>
            <a:off x="6749693" y="4965580"/>
            <a:ext cx="49799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r"/>
            <a:r>
              <a:rPr lang="en-US" altLang="en-US" sz="2000" b="1" dirty="0"/>
              <a:t>Mr. </a:t>
            </a:r>
            <a:r>
              <a:rPr lang="en-US" altLang="en-US" sz="2000" b="1" dirty="0" smtClean="0"/>
              <a:t>Randy Harris</a:t>
            </a:r>
            <a:endParaRPr lang="en-US" altLang="en-US" sz="2000" b="1" dirty="0"/>
          </a:p>
          <a:p>
            <a:pPr algn="r"/>
            <a:r>
              <a:rPr lang="en-US" altLang="en-US" sz="2000" b="1" dirty="0"/>
              <a:t>429 SCMS/GUMD</a:t>
            </a:r>
          </a:p>
          <a:p>
            <a:pPr algn="r"/>
            <a:r>
              <a:rPr lang="en-US" altLang="en-US" sz="2000" b="1" dirty="0" smtClean="0"/>
              <a:t>August 11, </a:t>
            </a:r>
            <a:r>
              <a:rPr lang="en-US" altLang="en-US" sz="2000" b="1" dirty="0"/>
              <a:t>2022</a:t>
            </a:r>
          </a:p>
          <a:p>
            <a:pPr algn="r"/>
            <a:r>
              <a:rPr lang="en-US" altLang="en-US" sz="2000" b="1" dirty="0"/>
              <a:t>Version 1</a:t>
            </a:r>
            <a:endParaRPr lang="en-US" altLang="en-US" sz="2000" dirty="0"/>
          </a:p>
        </p:txBody>
      </p:sp>
    </p:spTree>
    <p:extLst>
      <p:ext uri="{BB962C8B-B14F-4D97-AF65-F5344CB8AC3E}">
        <p14:creationId xmlns:p14="http://schemas.microsoft.com/office/powerpoint/2010/main" val="2127440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smtClean="0"/>
              <a:t>Overview</a:t>
            </a:r>
            <a:endParaRPr lang="en-US" sz="3200"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67</a:t>
            </a:fld>
            <a:endParaRPr lang="en-US" dirty="0">
              <a:solidFill>
                <a:srgbClr val="808080"/>
              </a:solidFill>
            </a:endParaRPr>
          </a:p>
        </p:txBody>
      </p:sp>
      <p:sp>
        <p:nvSpPr>
          <p:cNvPr id="6" name="Rectangle 3"/>
          <p:cNvSpPr txBox="1">
            <a:spLocks noChangeArrowheads="1"/>
          </p:cNvSpPr>
          <p:nvPr/>
        </p:nvSpPr>
        <p:spPr bwMode="auto">
          <a:xfrm>
            <a:off x="508000" y="1343026"/>
            <a:ext cx="11134218" cy="4594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a:defRPr/>
            </a:pPr>
            <a:r>
              <a:rPr lang="en-US" sz="2400" dirty="0"/>
              <a:t> Part I:   What is an OTA?</a:t>
            </a:r>
          </a:p>
          <a:p>
            <a:pPr>
              <a:defRPr/>
            </a:pPr>
            <a:endParaRPr lang="en-US" sz="2400" dirty="0"/>
          </a:p>
          <a:p>
            <a:pPr>
              <a:defRPr/>
            </a:pPr>
            <a:r>
              <a:rPr lang="en-US" sz="2400" dirty="0"/>
              <a:t> Part II:  What is SCCI?</a:t>
            </a:r>
          </a:p>
          <a:p>
            <a:pPr>
              <a:defRPr/>
            </a:pPr>
            <a:endParaRPr lang="en-US" sz="2400" dirty="0"/>
          </a:p>
          <a:p>
            <a:pPr>
              <a:defRPr/>
            </a:pPr>
            <a:r>
              <a:rPr lang="en-US" sz="2400" dirty="0"/>
              <a:t> Part III: SCCI OTA Process</a:t>
            </a:r>
          </a:p>
          <a:p>
            <a:pPr>
              <a:defRPr/>
            </a:pPr>
            <a:endParaRPr lang="en-US" sz="2400" dirty="0"/>
          </a:p>
          <a:p>
            <a:pPr>
              <a:defRPr/>
            </a:pPr>
            <a:r>
              <a:rPr lang="en-US" sz="2400" dirty="0"/>
              <a:t>Part IV: What projects has SCCI accomplished?</a:t>
            </a:r>
          </a:p>
          <a:p>
            <a:pPr eaLnBrk="1" hangingPunct="1"/>
            <a:endParaRPr lang="en-US" kern="0" dirty="0"/>
          </a:p>
        </p:txBody>
      </p:sp>
      <p:sp>
        <p:nvSpPr>
          <p:cNvPr id="3" name="TextBox 2"/>
          <p:cNvSpPr txBox="1"/>
          <p:nvPr/>
        </p:nvSpPr>
        <p:spPr>
          <a:xfrm>
            <a:off x="508000" y="6077402"/>
            <a:ext cx="4751622" cy="246221"/>
          </a:xfrm>
          <a:prstGeom prst="rect">
            <a:avLst/>
          </a:prstGeom>
          <a:noFill/>
        </p:spPr>
        <p:txBody>
          <a:bodyPr wrap="none" rtlCol="0">
            <a:spAutoFit/>
          </a:bodyPr>
          <a:lstStyle/>
          <a:p>
            <a:r>
              <a:rPr lang="en-US" sz="1000" dirty="0" smtClean="0"/>
              <a:t>OTA – Other Transactional Authority,  SCCI – Supply Chain Consortium Initiative</a:t>
            </a:r>
            <a:endParaRPr lang="en-US" sz="1000" dirty="0"/>
          </a:p>
        </p:txBody>
      </p:sp>
    </p:spTree>
    <p:extLst>
      <p:ext uri="{BB962C8B-B14F-4D97-AF65-F5344CB8AC3E}">
        <p14:creationId xmlns:p14="http://schemas.microsoft.com/office/powerpoint/2010/main" val="2179630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smtClean="0"/>
              <a:t>Purpose of Other Transactions</a:t>
            </a:r>
            <a:endParaRPr lang="en-US" sz="3200"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68</a:t>
            </a:fld>
            <a:endParaRPr lang="en-US" dirty="0">
              <a:solidFill>
                <a:srgbClr val="808080"/>
              </a:solidFill>
            </a:endParaRPr>
          </a:p>
        </p:txBody>
      </p:sp>
      <p:sp>
        <p:nvSpPr>
          <p:cNvPr id="6" name="Rectangle 3"/>
          <p:cNvSpPr txBox="1">
            <a:spLocks noChangeArrowheads="1"/>
          </p:cNvSpPr>
          <p:nvPr/>
        </p:nvSpPr>
        <p:spPr bwMode="auto">
          <a:xfrm>
            <a:off x="508000" y="1343026"/>
            <a:ext cx="11134218" cy="49110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altLang="en-US" dirty="0"/>
              <a:t>The DoD OT authorities were created to encourage new or nontraditional performers to work with the Department. These authorities allow DoD to bring new, cutting edge solutions to the warfighter by accommodating a performer's existing business practices and commercial industry standards rather than imposing DoD standards</a:t>
            </a:r>
            <a:endParaRPr lang="en-US" altLang="en-US" dirty="0">
              <a:solidFill>
                <a:srgbClr val="000000"/>
              </a:solidFill>
            </a:endParaRPr>
          </a:p>
          <a:p>
            <a:pPr lvl="1"/>
            <a:r>
              <a:rPr lang="en-US" altLang="en-US" dirty="0">
                <a:solidFill>
                  <a:srgbClr val="281130"/>
                </a:solidFill>
              </a:rPr>
              <a:t>OTs </a:t>
            </a:r>
            <a:r>
              <a:rPr lang="en-US" altLang="en-US" dirty="0">
                <a:solidFill>
                  <a:srgbClr val="382435"/>
                </a:solidFill>
              </a:rPr>
              <a:t>can </a:t>
            </a:r>
            <a:r>
              <a:rPr lang="en-US" altLang="en-US" dirty="0">
                <a:solidFill>
                  <a:srgbClr val="281130"/>
                </a:solidFill>
              </a:rPr>
              <a:t>help</a:t>
            </a:r>
            <a:r>
              <a:rPr lang="en-US" altLang="en-US" dirty="0">
                <a:solidFill>
                  <a:srgbClr val="484158"/>
                </a:solidFill>
              </a:rPr>
              <a:t>: </a:t>
            </a:r>
          </a:p>
          <a:p>
            <a:pPr lvl="2"/>
            <a:r>
              <a:rPr lang="en-US" altLang="en-US" dirty="0">
                <a:solidFill>
                  <a:srgbClr val="090109"/>
                </a:solidFill>
              </a:rPr>
              <a:t>E</a:t>
            </a:r>
            <a:r>
              <a:rPr lang="en-US" altLang="en-US" dirty="0">
                <a:solidFill>
                  <a:srgbClr val="281130"/>
                </a:solidFill>
              </a:rPr>
              <a:t>ngage </a:t>
            </a:r>
            <a:r>
              <a:rPr lang="en-US" altLang="en-US" dirty="0">
                <a:solidFill>
                  <a:srgbClr val="484158"/>
                </a:solidFill>
              </a:rPr>
              <a:t>w</a:t>
            </a:r>
            <a:r>
              <a:rPr lang="en-US" altLang="en-US" dirty="0">
                <a:solidFill>
                  <a:srgbClr val="340034"/>
                </a:solidFill>
              </a:rPr>
              <a:t>ith </a:t>
            </a:r>
            <a:r>
              <a:rPr lang="en-US" altLang="en-US" dirty="0">
                <a:solidFill>
                  <a:srgbClr val="281130"/>
                </a:solidFill>
              </a:rPr>
              <a:t>nontraditional </a:t>
            </a:r>
            <a:r>
              <a:rPr lang="en-US" altLang="en-US" dirty="0">
                <a:solidFill>
                  <a:srgbClr val="382435"/>
                </a:solidFill>
              </a:rPr>
              <a:t>defense contractors </a:t>
            </a:r>
            <a:r>
              <a:rPr lang="en-US" altLang="en-US" dirty="0">
                <a:solidFill>
                  <a:srgbClr val="484158"/>
                </a:solidFill>
              </a:rPr>
              <a:t>w</a:t>
            </a:r>
            <a:r>
              <a:rPr lang="en-US" altLang="en-US" dirty="0">
                <a:solidFill>
                  <a:srgbClr val="281130"/>
                </a:solidFill>
              </a:rPr>
              <a:t>ho ma</a:t>
            </a:r>
            <a:r>
              <a:rPr lang="en-US" altLang="en-US" dirty="0">
                <a:solidFill>
                  <a:srgbClr val="484158"/>
                </a:solidFill>
              </a:rPr>
              <a:t>y </a:t>
            </a:r>
            <a:r>
              <a:rPr lang="en-US" altLang="en-US" dirty="0">
                <a:solidFill>
                  <a:srgbClr val="281130"/>
                </a:solidFill>
              </a:rPr>
              <a:t>not be </a:t>
            </a:r>
            <a:r>
              <a:rPr lang="en-US" altLang="en-US" dirty="0">
                <a:solidFill>
                  <a:srgbClr val="340034"/>
                </a:solidFill>
              </a:rPr>
              <a:t>int</a:t>
            </a:r>
            <a:r>
              <a:rPr lang="en-US" altLang="en-US" dirty="0">
                <a:solidFill>
                  <a:srgbClr val="382435"/>
                </a:solidFill>
              </a:rPr>
              <a:t>erested </a:t>
            </a:r>
            <a:r>
              <a:rPr lang="en-US" altLang="en-US" dirty="0">
                <a:solidFill>
                  <a:srgbClr val="340034"/>
                </a:solidFill>
              </a:rPr>
              <a:t>in </a:t>
            </a:r>
            <a:r>
              <a:rPr lang="en-US" altLang="en-US" dirty="0">
                <a:solidFill>
                  <a:srgbClr val="382435"/>
                </a:solidFill>
              </a:rPr>
              <a:t>enter</a:t>
            </a:r>
            <a:r>
              <a:rPr lang="en-US" altLang="en-US" dirty="0">
                <a:solidFill>
                  <a:srgbClr val="340034"/>
                </a:solidFill>
              </a:rPr>
              <a:t>in</a:t>
            </a:r>
            <a:r>
              <a:rPr lang="en-US" altLang="en-US" dirty="0">
                <a:solidFill>
                  <a:srgbClr val="382435"/>
                </a:solidFill>
              </a:rPr>
              <a:t>g </a:t>
            </a:r>
            <a:r>
              <a:rPr lang="en-US" altLang="en-US" dirty="0">
                <a:solidFill>
                  <a:srgbClr val="340034"/>
                </a:solidFill>
              </a:rPr>
              <a:t>int</a:t>
            </a:r>
            <a:r>
              <a:rPr lang="en-US" altLang="en-US" dirty="0">
                <a:solidFill>
                  <a:srgbClr val="382435"/>
                </a:solidFill>
              </a:rPr>
              <a:t>o </a:t>
            </a:r>
            <a:r>
              <a:rPr lang="en-US" altLang="en-US" dirty="0">
                <a:solidFill>
                  <a:srgbClr val="281130"/>
                </a:solidFill>
              </a:rPr>
              <a:t>Federal </a:t>
            </a:r>
            <a:r>
              <a:rPr lang="en-US" altLang="en-US" dirty="0">
                <a:solidFill>
                  <a:srgbClr val="484158"/>
                </a:solidFill>
              </a:rPr>
              <a:t>A</a:t>
            </a:r>
            <a:r>
              <a:rPr lang="en-US" altLang="en-US" dirty="0">
                <a:solidFill>
                  <a:srgbClr val="382435"/>
                </a:solidFill>
              </a:rPr>
              <a:t>cqu</a:t>
            </a:r>
            <a:r>
              <a:rPr lang="en-US" altLang="en-US" dirty="0">
                <a:solidFill>
                  <a:srgbClr val="340034"/>
                </a:solidFill>
              </a:rPr>
              <a:t>isiti</a:t>
            </a:r>
            <a:r>
              <a:rPr lang="en-US" altLang="en-US" dirty="0">
                <a:solidFill>
                  <a:srgbClr val="382435"/>
                </a:solidFill>
              </a:rPr>
              <a:t>on Regu</a:t>
            </a:r>
            <a:r>
              <a:rPr lang="en-US" altLang="en-US" dirty="0">
                <a:solidFill>
                  <a:srgbClr val="340034"/>
                </a:solidFill>
              </a:rPr>
              <a:t>lati</a:t>
            </a:r>
            <a:r>
              <a:rPr lang="en-US" altLang="en-US" dirty="0">
                <a:solidFill>
                  <a:srgbClr val="382435"/>
                </a:solidFill>
              </a:rPr>
              <a:t>on </a:t>
            </a:r>
            <a:r>
              <a:rPr lang="en-US" altLang="en-US" dirty="0">
                <a:solidFill>
                  <a:srgbClr val="625460"/>
                </a:solidFill>
              </a:rPr>
              <a:t>(</a:t>
            </a:r>
            <a:r>
              <a:rPr lang="en-US" altLang="en-US" dirty="0">
                <a:solidFill>
                  <a:srgbClr val="281130"/>
                </a:solidFill>
              </a:rPr>
              <a:t>F</a:t>
            </a:r>
            <a:r>
              <a:rPr lang="en-US" altLang="en-US" dirty="0">
                <a:solidFill>
                  <a:srgbClr val="484158"/>
                </a:solidFill>
              </a:rPr>
              <a:t>A</a:t>
            </a:r>
            <a:r>
              <a:rPr lang="en-US" altLang="en-US" dirty="0">
                <a:solidFill>
                  <a:srgbClr val="3D1C1C"/>
                </a:solidFill>
              </a:rPr>
              <a:t>R</a:t>
            </a:r>
            <a:r>
              <a:rPr lang="en-US" altLang="en-US" dirty="0">
                <a:solidFill>
                  <a:srgbClr val="525374"/>
                </a:solidFill>
              </a:rPr>
              <a:t>)</a:t>
            </a:r>
            <a:r>
              <a:rPr lang="en-US" altLang="en-US" dirty="0">
                <a:solidFill>
                  <a:srgbClr val="090109"/>
                </a:solidFill>
              </a:rPr>
              <a:t>-</a:t>
            </a:r>
            <a:r>
              <a:rPr lang="en-US" altLang="en-US" dirty="0">
                <a:solidFill>
                  <a:srgbClr val="281130"/>
                </a:solidFill>
              </a:rPr>
              <a:t>based </a:t>
            </a:r>
            <a:r>
              <a:rPr lang="en-US" altLang="en-US" dirty="0">
                <a:solidFill>
                  <a:srgbClr val="382435"/>
                </a:solidFill>
              </a:rPr>
              <a:t>contracts</a:t>
            </a:r>
            <a:endParaRPr lang="en-US" altLang="en-US" dirty="0">
              <a:solidFill>
                <a:srgbClr val="300205"/>
              </a:solidFill>
            </a:endParaRPr>
          </a:p>
          <a:p>
            <a:pPr lvl="2"/>
            <a:r>
              <a:rPr lang="en-US" altLang="en-US" dirty="0">
                <a:solidFill>
                  <a:srgbClr val="281130"/>
                </a:solidFill>
              </a:rPr>
              <a:t>Broaden the </a:t>
            </a:r>
            <a:r>
              <a:rPr lang="en-US" altLang="en-US" dirty="0">
                <a:solidFill>
                  <a:srgbClr val="340034"/>
                </a:solidFill>
              </a:rPr>
              <a:t>industrial </a:t>
            </a:r>
            <a:r>
              <a:rPr lang="en-US" altLang="en-US" dirty="0">
                <a:solidFill>
                  <a:srgbClr val="281130"/>
                </a:solidFill>
              </a:rPr>
              <a:t>base a</a:t>
            </a:r>
            <a:r>
              <a:rPr lang="en-US" altLang="en-US" dirty="0">
                <a:solidFill>
                  <a:srgbClr val="484158"/>
                </a:solidFill>
              </a:rPr>
              <a:t>v</a:t>
            </a:r>
            <a:r>
              <a:rPr lang="en-US" altLang="en-US" dirty="0">
                <a:solidFill>
                  <a:srgbClr val="281130"/>
                </a:solidFill>
              </a:rPr>
              <a:t>ailable to the Go</a:t>
            </a:r>
            <a:r>
              <a:rPr lang="en-US" altLang="en-US" dirty="0">
                <a:solidFill>
                  <a:srgbClr val="484158"/>
                </a:solidFill>
              </a:rPr>
              <a:t>v</a:t>
            </a:r>
            <a:r>
              <a:rPr lang="en-US" altLang="en-US" dirty="0">
                <a:solidFill>
                  <a:srgbClr val="382435"/>
                </a:solidFill>
              </a:rPr>
              <a:t>ernment</a:t>
            </a:r>
            <a:endParaRPr lang="en-US" altLang="en-US" dirty="0">
              <a:solidFill>
                <a:srgbClr val="300205"/>
              </a:solidFill>
            </a:endParaRPr>
          </a:p>
          <a:p>
            <a:pPr lvl="2"/>
            <a:r>
              <a:rPr lang="en-US" altLang="en-US" dirty="0">
                <a:solidFill>
                  <a:srgbClr val="382435"/>
                </a:solidFill>
              </a:rPr>
              <a:t>Support dua</a:t>
            </a:r>
            <a:r>
              <a:rPr lang="en-US" altLang="en-US" dirty="0">
                <a:solidFill>
                  <a:srgbClr val="340034"/>
                </a:solidFill>
              </a:rPr>
              <a:t>l</a:t>
            </a:r>
            <a:r>
              <a:rPr lang="en-US" altLang="en-US" dirty="0">
                <a:solidFill>
                  <a:srgbClr val="090109"/>
                </a:solidFill>
              </a:rPr>
              <a:t>-</a:t>
            </a:r>
            <a:r>
              <a:rPr lang="en-US" altLang="en-US" dirty="0">
                <a:solidFill>
                  <a:srgbClr val="281130"/>
                </a:solidFill>
              </a:rPr>
              <a:t>use projects</a:t>
            </a:r>
            <a:endParaRPr lang="en-US" altLang="en-US" dirty="0">
              <a:solidFill>
                <a:srgbClr val="300205"/>
              </a:solidFill>
            </a:endParaRPr>
          </a:p>
          <a:p>
            <a:pPr lvl="2"/>
            <a:r>
              <a:rPr lang="en-US" altLang="en-US" dirty="0">
                <a:solidFill>
                  <a:srgbClr val="090109"/>
                </a:solidFill>
              </a:rPr>
              <a:t>E</a:t>
            </a:r>
            <a:r>
              <a:rPr lang="en-US" altLang="en-US" dirty="0">
                <a:solidFill>
                  <a:srgbClr val="281130"/>
                </a:solidFill>
              </a:rPr>
              <a:t>ncourage quicker</a:t>
            </a:r>
            <a:r>
              <a:rPr lang="en-US" altLang="en-US" dirty="0">
                <a:solidFill>
                  <a:srgbClr val="484158"/>
                </a:solidFill>
              </a:rPr>
              <a:t>, </a:t>
            </a:r>
            <a:r>
              <a:rPr lang="en-US" altLang="en-US" dirty="0">
                <a:solidFill>
                  <a:srgbClr val="382435"/>
                </a:solidFill>
              </a:rPr>
              <a:t>cheaper</a:t>
            </a:r>
            <a:r>
              <a:rPr lang="en-US" altLang="en-US" dirty="0">
                <a:solidFill>
                  <a:srgbClr val="484158"/>
                </a:solidFill>
              </a:rPr>
              <a:t>, </a:t>
            </a:r>
            <a:r>
              <a:rPr lang="en-US" altLang="en-US" dirty="0">
                <a:solidFill>
                  <a:srgbClr val="281130"/>
                </a:solidFill>
              </a:rPr>
              <a:t>and more fle</a:t>
            </a:r>
            <a:r>
              <a:rPr lang="en-US" altLang="en-US" dirty="0">
                <a:solidFill>
                  <a:srgbClr val="484158"/>
                </a:solidFill>
              </a:rPr>
              <a:t>x</a:t>
            </a:r>
            <a:r>
              <a:rPr lang="en-US" altLang="en-US" dirty="0">
                <a:solidFill>
                  <a:srgbClr val="340034"/>
                </a:solidFill>
              </a:rPr>
              <a:t>ibl</a:t>
            </a:r>
            <a:r>
              <a:rPr lang="en-US" altLang="en-US" dirty="0">
                <a:solidFill>
                  <a:srgbClr val="382435"/>
                </a:solidFill>
              </a:rPr>
              <a:t>e </a:t>
            </a:r>
            <a:r>
              <a:rPr lang="en-US" altLang="en-US" dirty="0">
                <a:solidFill>
                  <a:srgbClr val="281130"/>
                </a:solidFill>
              </a:rPr>
              <a:t>project design and </a:t>
            </a:r>
            <a:r>
              <a:rPr lang="en-US" altLang="en-US" dirty="0">
                <a:solidFill>
                  <a:srgbClr val="382435"/>
                </a:solidFill>
              </a:rPr>
              <a:t>e</a:t>
            </a:r>
            <a:r>
              <a:rPr lang="en-US" altLang="en-US" dirty="0">
                <a:solidFill>
                  <a:srgbClr val="484158"/>
                </a:solidFill>
              </a:rPr>
              <a:t>x</a:t>
            </a:r>
            <a:r>
              <a:rPr lang="en-US" altLang="en-US" dirty="0">
                <a:solidFill>
                  <a:srgbClr val="382435"/>
                </a:solidFill>
              </a:rPr>
              <a:t>ecut</a:t>
            </a:r>
            <a:r>
              <a:rPr lang="en-US" altLang="en-US" dirty="0">
                <a:solidFill>
                  <a:srgbClr val="340034"/>
                </a:solidFill>
              </a:rPr>
              <a:t>i</a:t>
            </a:r>
            <a:r>
              <a:rPr lang="en-US" altLang="en-US" dirty="0">
                <a:solidFill>
                  <a:srgbClr val="382435"/>
                </a:solidFill>
              </a:rPr>
              <a:t>on</a:t>
            </a:r>
            <a:endParaRPr lang="en-US" altLang="en-US" dirty="0">
              <a:solidFill>
                <a:srgbClr val="300205"/>
              </a:solidFill>
            </a:endParaRPr>
          </a:p>
          <a:p>
            <a:pPr lvl="2"/>
            <a:r>
              <a:rPr lang="en-US" altLang="en-US" dirty="0">
                <a:solidFill>
                  <a:srgbClr val="281130"/>
                </a:solidFill>
              </a:rPr>
              <a:t>Le</a:t>
            </a:r>
            <a:r>
              <a:rPr lang="en-US" altLang="en-US" dirty="0">
                <a:solidFill>
                  <a:srgbClr val="484158"/>
                </a:solidFill>
              </a:rPr>
              <a:t>v</a:t>
            </a:r>
            <a:r>
              <a:rPr lang="en-US" altLang="en-US" dirty="0">
                <a:solidFill>
                  <a:srgbClr val="382435"/>
                </a:solidFill>
              </a:rPr>
              <a:t>erage commerc</a:t>
            </a:r>
            <a:r>
              <a:rPr lang="en-US" altLang="en-US" dirty="0">
                <a:solidFill>
                  <a:srgbClr val="340034"/>
                </a:solidFill>
              </a:rPr>
              <a:t>ial </a:t>
            </a:r>
            <a:r>
              <a:rPr lang="en-US" altLang="en-US" dirty="0">
                <a:solidFill>
                  <a:srgbClr val="281130"/>
                </a:solidFill>
              </a:rPr>
              <a:t>technology</a:t>
            </a:r>
            <a:r>
              <a:rPr lang="en-US" altLang="en-US" dirty="0">
                <a:solidFill>
                  <a:srgbClr val="484158"/>
                </a:solidFill>
              </a:rPr>
              <a:t> </a:t>
            </a:r>
            <a:r>
              <a:rPr lang="en-US" altLang="en-US" dirty="0">
                <a:solidFill>
                  <a:srgbClr val="281130"/>
                </a:solidFill>
              </a:rPr>
              <a:t>de</a:t>
            </a:r>
            <a:r>
              <a:rPr lang="en-US" altLang="en-US" dirty="0">
                <a:solidFill>
                  <a:srgbClr val="484158"/>
                </a:solidFill>
              </a:rPr>
              <a:t>v</a:t>
            </a:r>
            <a:r>
              <a:rPr lang="en-US" altLang="en-US" dirty="0">
                <a:solidFill>
                  <a:srgbClr val="382435"/>
                </a:solidFill>
              </a:rPr>
              <a:t>e</a:t>
            </a:r>
            <a:r>
              <a:rPr lang="en-US" altLang="en-US" dirty="0">
                <a:solidFill>
                  <a:srgbClr val="340034"/>
                </a:solidFill>
              </a:rPr>
              <a:t>l</a:t>
            </a:r>
            <a:r>
              <a:rPr lang="en-US" altLang="en-US" dirty="0">
                <a:solidFill>
                  <a:srgbClr val="382435"/>
                </a:solidFill>
              </a:rPr>
              <a:t>opment</a:t>
            </a:r>
            <a:endParaRPr lang="en-US" altLang="en-US" dirty="0">
              <a:solidFill>
                <a:srgbClr val="300205"/>
              </a:solidFill>
            </a:endParaRPr>
          </a:p>
          <a:p>
            <a:pPr lvl="2"/>
            <a:r>
              <a:rPr lang="en-US" altLang="en-US" dirty="0">
                <a:solidFill>
                  <a:srgbClr val="090109"/>
                </a:solidFill>
              </a:rPr>
              <a:t>E</a:t>
            </a:r>
            <a:r>
              <a:rPr lang="en-US" altLang="en-US" dirty="0">
                <a:solidFill>
                  <a:srgbClr val="281130"/>
                </a:solidFill>
              </a:rPr>
              <a:t>nsure DoD requirements are </a:t>
            </a:r>
            <a:r>
              <a:rPr lang="en-US" altLang="en-US" dirty="0">
                <a:solidFill>
                  <a:srgbClr val="340034"/>
                </a:solidFill>
              </a:rPr>
              <a:t>in</a:t>
            </a:r>
            <a:r>
              <a:rPr lang="en-US" altLang="en-US" dirty="0">
                <a:solidFill>
                  <a:srgbClr val="382435"/>
                </a:solidFill>
              </a:rPr>
              <a:t>corporated </a:t>
            </a:r>
            <a:r>
              <a:rPr lang="en-US" altLang="en-US" dirty="0">
                <a:solidFill>
                  <a:srgbClr val="340034"/>
                </a:solidFill>
              </a:rPr>
              <a:t>int</a:t>
            </a:r>
            <a:r>
              <a:rPr lang="en-US" altLang="en-US" dirty="0">
                <a:solidFill>
                  <a:srgbClr val="382435"/>
                </a:solidFill>
              </a:rPr>
              <a:t>o </a:t>
            </a:r>
            <a:r>
              <a:rPr lang="en-US" altLang="en-US" dirty="0">
                <a:solidFill>
                  <a:srgbClr val="281130"/>
                </a:solidFill>
              </a:rPr>
              <a:t>future </a:t>
            </a:r>
            <a:r>
              <a:rPr lang="en-US" altLang="en-US" dirty="0">
                <a:solidFill>
                  <a:srgbClr val="382435"/>
                </a:solidFill>
              </a:rPr>
              <a:t>commerc</a:t>
            </a:r>
            <a:r>
              <a:rPr lang="en-US" altLang="en-US" dirty="0">
                <a:solidFill>
                  <a:srgbClr val="340034"/>
                </a:solidFill>
              </a:rPr>
              <a:t>ial </a:t>
            </a:r>
            <a:r>
              <a:rPr lang="en-US" altLang="en-US" dirty="0">
                <a:solidFill>
                  <a:srgbClr val="281130"/>
                </a:solidFill>
              </a:rPr>
              <a:t>products</a:t>
            </a:r>
            <a:endParaRPr lang="en-US" altLang="en-US" dirty="0">
              <a:solidFill>
                <a:srgbClr val="300205"/>
              </a:solidFill>
            </a:endParaRPr>
          </a:p>
          <a:p>
            <a:pPr lvl="2"/>
            <a:r>
              <a:rPr lang="en-US" altLang="en-US" dirty="0">
                <a:solidFill>
                  <a:srgbClr val="32314A"/>
                </a:solidFill>
              </a:rPr>
              <a:t>Co</a:t>
            </a:r>
            <a:r>
              <a:rPr lang="en-US" altLang="en-US" dirty="0">
                <a:solidFill>
                  <a:srgbClr val="340034"/>
                </a:solidFill>
              </a:rPr>
              <a:t>llab</a:t>
            </a:r>
            <a:r>
              <a:rPr lang="en-US" altLang="en-US" dirty="0">
                <a:solidFill>
                  <a:srgbClr val="382435"/>
                </a:solidFill>
              </a:rPr>
              <a:t>orate </a:t>
            </a:r>
            <a:r>
              <a:rPr lang="en-US" altLang="en-US" dirty="0">
                <a:solidFill>
                  <a:srgbClr val="340034"/>
                </a:solidFill>
              </a:rPr>
              <a:t>in inn</a:t>
            </a:r>
            <a:r>
              <a:rPr lang="en-US" altLang="en-US" dirty="0">
                <a:solidFill>
                  <a:srgbClr val="382435"/>
                </a:solidFill>
              </a:rPr>
              <a:t>o</a:t>
            </a:r>
            <a:r>
              <a:rPr lang="en-US" altLang="en-US" dirty="0">
                <a:solidFill>
                  <a:srgbClr val="484158"/>
                </a:solidFill>
              </a:rPr>
              <a:t>v</a:t>
            </a:r>
            <a:r>
              <a:rPr lang="en-US" altLang="en-US" dirty="0">
                <a:solidFill>
                  <a:srgbClr val="281130"/>
                </a:solidFill>
              </a:rPr>
              <a:t>ati</a:t>
            </a:r>
            <a:r>
              <a:rPr lang="en-US" altLang="en-US" dirty="0">
                <a:solidFill>
                  <a:srgbClr val="484158"/>
                </a:solidFill>
              </a:rPr>
              <a:t>v</a:t>
            </a:r>
            <a:r>
              <a:rPr lang="en-US" altLang="en-US" dirty="0">
                <a:solidFill>
                  <a:srgbClr val="382435"/>
                </a:solidFill>
              </a:rPr>
              <a:t>e </a:t>
            </a:r>
            <a:r>
              <a:rPr lang="en-US" altLang="en-US" dirty="0">
                <a:solidFill>
                  <a:srgbClr val="281130"/>
                </a:solidFill>
              </a:rPr>
              <a:t>arrangements</a:t>
            </a:r>
            <a:endParaRPr lang="en-US" altLang="en-US" dirty="0">
              <a:solidFill>
                <a:srgbClr val="300205"/>
              </a:solidFill>
            </a:endParaRPr>
          </a:p>
          <a:p>
            <a:pPr lvl="1" eaLnBrk="1" hangingPunct="1"/>
            <a:endParaRPr lang="en-US" b="0" kern="0" dirty="0"/>
          </a:p>
          <a:p>
            <a:pPr eaLnBrk="1" hangingPunct="1"/>
            <a:endParaRPr lang="en-US" kern="0" dirty="0"/>
          </a:p>
          <a:p>
            <a:pPr lvl="1" eaLnBrk="1" hangingPunct="1"/>
            <a:endParaRPr lang="en-US" kern="0" dirty="0"/>
          </a:p>
        </p:txBody>
      </p:sp>
    </p:spTree>
    <p:extLst>
      <p:ext uri="{BB962C8B-B14F-4D97-AF65-F5344CB8AC3E}">
        <p14:creationId xmlns:p14="http://schemas.microsoft.com/office/powerpoint/2010/main" val="34291689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smtClean="0"/>
              <a:t>OTA History and Types</a:t>
            </a:r>
            <a:endParaRPr lang="en-US" sz="3200"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69</a:t>
            </a:fld>
            <a:endParaRPr lang="en-US" dirty="0">
              <a:solidFill>
                <a:srgbClr val="808080"/>
              </a:solidFill>
            </a:endParaRPr>
          </a:p>
        </p:txBody>
      </p:sp>
      <p:sp>
        <p:nvSpPr>
          <p:cNvPr id="6" name="Rectangle 3"/>
          <p:cNvSpPr txBox="1">
            <a:spLocks noChangeArrowheads="1"/>
          </p:cNvSpPr>
          <p:nvPr/>
        </p:nvSpPr>
        <p:spPr bwMode="auto">
          <a:xfrm>
            <a:off x="191386" y="1334053"/>
            <a:ext cx="5369442" cy="4981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0" indent="0" algn="ctr">
              <a:buNone/>
            </a:pPr>
            <a:r>
              <a:rPr lang="en-US" altLang="en-US" sz="1800" u="sng" dirty="0"/>
              <a:t>OTA History</a:t>
            </a:r>
          </a:p>
          <a:p>
            <a:pPr lvl="1"/>
            <a:r>
              <a:rPr lang="en-US" altLang="en-US" sz="1800" dirty="0"/>
              <a:t>1958: NASA granted first authority to use OTs</a:t>
            </a:r>
          </a:p>
          <a:p>
            <a:pPr lvl="1"/>
            <a:r>
              <a:rPr lang="en-US" altLang="en-US" sz="1800" dirty="0"/>
              <a:t>1989: DARPA granted OTs for Research</a:t>
            </a:r>
          </a:p>
          <a:p>
            <a:pPr lvl="1"/>
            <a:r>
              <a:rPr lang="en-US" altLang="en-US" sz="1800" dirty="0"/>
              <a:t>1994: DARPA granted OTs for Prototype Projects</a:t>
            </a:r>
          </a:p>
          <a:p>
            <a:pPr lvl="1"/>
            <a:r>
              <a:rPr lang="en-US" altLang="en-US" sz="1800" dirty="0"/>
              <a:t>1995 – 2014: Authority granted to 11 other Agencies</a:t>
            </a:r>
          </a:p>
          <a:p>
            <a:pPr lvl="1"/>
            <a:r>
              <a:rPr lang="en-US" altLang="en-US" sz="1800" dirty="0"/>
              <a:t>2016: OTs permanently codified in 10 USC 2371b</a:t>
            </a:r>
          </a:p>
          <a:p>
            <a:pPr lvl="1"/>
            <a:r>
              <a:rPr lang="en-US" altLang="en-US" sz="1800" dirty="0">
                <a:solidFill>
                  <a:srgbClr val="0000FF"/>
                </a:solidFill>
              </a:rPr>
              <a:t>2017: Public Law 115-91 §864 expanded authority for Other Transactions for Prototype Projects (10 USC 2371b)</a:t>
            </a:r>
          </a:p>
        </p:txBody>
      </p:sp>
      <p:sp>
        <p:nvSpPr>
          <p:cNvPr id="7" name="Rectangle 3"/>
          <p:cNvSpPr txBox="1">
            <a:spLocks noChangeArrowheads="1"/>
          </p:cNvSpPr>
          <p:nvPr/>
        </p:nvSpPr>
        <p:spPr bwMode="auto">
          <a:xfrm>
            <a:off x="6347637" y="1334053"/>
            <a:ext cx="5294581" cy="50880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0" indent="0" algn="ctr">
              <a:buNone/>
            </a:pPr>
            <a:r>
              <a:rPr lang="en-US" altLang="en-US" sz="1800" u="sng" dirty="0"/>
              <a:t>OTA Types</a:t>
            </a:r>
          </a:p>
          <a:p>
            <a:pPr lvl="1"/>
            <a:r>
              <a:rPr lang="en-US" altLang="en-US" sz="1800" dirty="0">
                <a:solidFill>
                  <a:srgbClr val="0000FF"/>
                </a:solidFill>
              </a:rPr>
              <a:t>Other Transactions for Prototype Projects (10 USC 2371b)</a:t>
            </a:r>
          </a:p>
          <a:p>
            <a:pPr lvl="2"/>
            <a:r>
              <a:rPr lang="en-US" altLang="en-US" sz="1800" dirty="0">
                <a:solidFill>
                  <a:srgbClr val="0000FF"/>
                </a:solidFill>
              </a:rPr>
              <a:t>Provide a direct benefit to the DoD</a:t>
            </a:r>
          </a:p>
          <a:p>
            <a:pPr lvl="2"/>
            <a:r>
              <a:rPr lang="en-US" altLang="en-US" sz="1800" dirty="0">
                <a:solidFill>
                  <a:srgbClr val="0000FF"/>
                </a:solidFill>
              </a:rPr>
              <a:t>Considered Acquisition Instruments</a:t>
            </a:r>
          </a:p>
          <a:p>
            <a:pPr lvl="1"/>
            <a:r>
              <a:rPr lang="en-US" altLang="en-US" sz="1800" dirty="0"/>
              <a:t>Other Transactions for Research (10 USC 2371)</a:t>
            </a:r>
          </a:p>
          <a:p>
            <a:pPr lvl="2"/>
            <a:r>
              <a:rPr lang="en-US" altLang="en-US" sz="1800" dirty="0"/>
              <a:t>Provide stimulation or support of research</a:t>
            </a:r>
          </a:p>
          <a:p>
            <a:pPr lvl="2"/>
            <a:r>
              <a:rPr lang="en-US" altLang="en-US" sz="1800" dirty="0"/>
              <a:t>Technology Investment Agreements (TIAs)</a:t>
            </a:r>
          </a:p>
          <a:p>
            <a:pPr lvl="1"/>
            <a:r>
              <a:rPr lang="en-US" altLang="en-US" sz="1800" dirty="0"/>
              <a:t>Procurement for Experimental Purposes (10 USC 2373)</a:t>
            </a:r>
          </a:p>
          <a:p>
            <a:pPr lvl="2"/>
            <a:r>
              <a:rPr lang="en-US" altLang="en-US" sz="1800" dirty="0"/>
              <a:t>Experimentation and test purposes</a:t>
            </a:r>
          </a:p>
          <a:p>
            <a:pPr lvl="2"/>
            <a:r>
              <a:rPr lang="en-US" altLang="en-US" sz="1800" dirty="0"/>
              <a:t>FAR applies when purchases are made in quantity</a:t>
            </a:r>
          </a:p>
        </p:txBody>
      </p:sp>
    </p:spTree>
    <p:extLst>
      <p:ext uri="{BB962C8B-B14F-4D97-AF65-F5344CB8AC3E}">
        <p14:creationId xmlns:p14="http://schemas.microsoft.com/office/powerpoint/2010/main" val="3061278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6262689" y="1797088"/>
            <a:ext cx="2305709" cy="1623521"/>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Aircraft Structural and Avionics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Landing Gear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Secondary Power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Intercontinental Ballistic Missile</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Space &amp; Command, Control, Communications &amp; Intelligence</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APT T-X</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F-35</a:t>
            </a:r>
          </a:p>
        </p:txBody>
      </p:sp>
      <p:sp>
        <p:nvSpPr>
          <p:cNvPr id="58" name="TextBox 57"/>
          <p:cNvSpPr txBox="1"/>
          <p:nvPr/>
        </p:nvSpPr>
        <p:spPr>
          <a:xfrm>
            <a:off x="6257107" y="4294847"/>
            <a:ext cx="2426213" cy="2121093"/>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Enterprise Support for Performance Management, Business Processes &amp; Procedures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Sciences &amp; Analysis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 Chain Planning</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Sourcing</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Workforce Development</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 Chain Operations Support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Foreign Military Sales</a:t>
            </a:r>
          </a:p>
        </p:txBody>
      </p:sp>
      <p:sp>
        <p:nvSpPr>
          <p:cNvPr id="57" name="TextBox 56"/>
          <p:cNvSpPr txBox="1"/>
          <p:nvPr/>
        </p:nvSpPr>
        <p:spPr>
          <a:xfrm>
            <a:off x="1600200" y="4399355"/>
            <a:ext cx="2258568" cy="1749197"/>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Aircraft  Accessories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Instruments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Aircraft Structures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Propulsion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KC-46</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B-21</a:t>
            </a: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050" b="1" i="0" u="none" strike="noStrike" kern="1200" cap="none" spc="0" normalizeH="0" baseline="0" noProof="0" dirty="0">
              <a:ln>
                <a:noFill/>
              </a:ln>
              <a:solidFill>
                <a:srgbClr val="3333CC">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200" b="1" i="0" u="none" strike="noStrike" kern="1200" cap="none" spc="0" normalizeH="0" baseline="0" noProof="0" dirty="0">
              <a:ln>
                <a:noFill/>
              </a:ln>
              <a:solidFill>
                <a:srgbClr val="3333CC">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200" b="1" i="0" u="none" strike="noStrike" kern="1200" cap="none" spc="0" normalizeH="0" baseline="0" noProof="0" dirty="0">
              <a:ln>
                <a:noFill/>
              </a:ln>
              <a:solidFill>
                <a:srgbClr val="3333CC">
                  <a:lumMod val="50000"/>
                </a:srgbClr>
              </a:solidFill>
              <a:effectLst/>
              <a:uLnTx/>
              <a:uFillTx/>
              <a:latin typeface="Calibri"/>
              <a:ea typeface="+mn-ea"/>
              <a:cs typeface="+mn-cs"/>
            </a:endParaRPr>
          </a:p>
        </p:txBody>
      </p:sp>
      <p:sp>
        <p:nvSpPr>
          <p:cNvPr id="50" name="TextBox 49"/>
          <p:cNvSpPr txBox="1"/>
          <p:nvPr/>
        </p:nvSpPr>
        <p:spPr>
          <a:xfrm>
            <a:off x="1600198" y="1784341"/>
            <a:ext cx="2258568" cy="1659429"/>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 Avionics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Electronics Warfare</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Operations Forces/Personnel Recovery</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Equipment</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 Test Systems &amp; Vehicles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Armament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 Hawk</a:t>
            </a: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Line 28"/>
          <p:cNvSpPr>
            <a:spLocks noChangeShapeType="1"/>
          </p:cNvSpPr>
          <p:nvPr/>
        </p:nvSpPr>
        <p:spPr bwMode="auto">
          <a:xfrm>
            <a:off x="1905000" y="3707028"/>
            <a:ext cx="8382000" cy="0"/>
          </a:xfrm>
          <a:prstGeom prst="line">
            <a:avLst/>
          </a:prstGeom>
          <a:noFill/>
          <a:ln w="38100">
            <a:solidFill>
              <a:srgbClr val="0C2D83"/>
            </a:solidFill>
            <a:round/>
            <a:headEnd/>
            <a:tailEnd/>
          </a:ln>
          <a:effectLst/>
        </p:spPr>
        <p:txBody>
          <a:bodyPr wrap="none" anchor="ctr"/>
          <a:lstStyle/>
          <a:p>
            <a:pPr marL="0" marR="0" lvl="0" indent="0" algn="ctr" defTabSz="914400" rtl="0" eaLnBrk="0" fontAlgn="auto" latinLnBrk="0" hangingPunct="0">
              <a:lnSpc>
                <a:spcPct val="80000"/>
              </a:lnSpc>
              <a:spcBef>
                <a:spcPts val="0"/>
              </a:spcBef>
              <a:spcAft>
                <a:spcPts val="0"/>
              </a:spcAft>
              <a:buClr>
                <a:srgbClr val="000066"/>
              </a:buClr>
              <a:buSzPct val="80000"/>
              <a:buFont typeface="Wingdings" pitchFamily="2" charset="2"/>
              <a:buChar char="q"/>
              <a:tabLst/>
              <a:defRPr/>
            </a:pPr>
            <a:endParaRPr kumimoji="0" lang="en-US" sz="6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Line 28"/>
          <p:cNvSpPr>
            <a:spLocks noChangeShapeType="1"/>
          </p:cNvSpPr>
          <p:nvPr/>
        </p:nvSpPr>
        <p:spPr bwMode="auto">
          <a:xfrm rot="10800000">
            <a:off x="6196573" y="1066800"/>
            <a:ext cx="0" cy="5318758"/>
          </a:xfrm>
          <a:prstGeom prst="line">
            <a:avLst/>
          </a:prstGeom>
          <a:noFill/>
          <a:ln w="38100">
            <a:solidFill>
              <a:srgbClr val="0C2D83"/>
            </a:solidFill>
            <a:round/>
            <a:headEnd/>
            <a:tailEnd/>
          </a:ln>
          <a:effectLst/>
        </p:spPr>
        <p:txBody>
          <a:bodyPr wrap="none" anchor="ctr"/>
          <a:lstStyle/>
          <a:p>
            <a:pPr marL="0" marR="0" lvl="0" indent="0" algn="ctr" defTabSz="914400" rtl="0" eaLnBrk="0" fontAlgn="auto" latinLnBrk="0" hangingPunct="0">
              <a:lnSpc>
                <a:spcPct val="80000"/>
              </a:lnSpc>
              <a:spcBef>
                <a:spcPts val="0"/>
              </a:spcBef>
              <a:spcAft>
                <a:spcPts val="0"/>
              </a:spcAft>
              <a:buClr>
                <a:srgbClr val="000066"/>
              </a:buClr>
              <a:buSzPct val="80000"/>
              <a:buFont typeface="Wingdings" pitchFamily="2" charset="2"/>
              <a:buChar char="q"/>
              <a:tabLst/>
              <a:defRPr/>
            </a:pPr>
            <a:endParaRPr kumimoji="0" lang="en-US" sz="6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extBox 9"/>
          <p:cNvSpPr txBox="1"/>
          <p:nvPr/>
        </p:nvSpPr>
        <p:spPr>
          <a:xfrm>
            <a:off x="6645030" y="1215084"/>
            <a:ext cx="4038600"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748th Supply Chain Management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Hill Air Force Base, Utah</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6629400" y="3722948"/>
            <a:ext cx="4038600"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948th Supply Chain Management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Tinker Air Force Base, Oklahoma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2010510" y="3768045"/>
            <a:ext cx="4038600"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848th Supply Chain Management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Tinker Air Force Base, Oklahoma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TextBox 135"/>
          <p:cNvSpPr txBox="1"/>
          <p:nvPr/>
        </p:nvSpPr>
        <p:spPr>
          <a:xfrm>
            <a:off x="1981200" y="1190370"/>
            <a:ext cx="4038600"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638th Supply Chain Management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Robins Air Force Base, Georgia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Picture 30"/>
          <p:cNvPicPr>
            <a:picLocks noChangeAspect="1"/>
          </p:cNvPicPr>
          <p:nvPr/>
        </p:nvPicPr>
        <p:blipFill>
          <a:blip r:embed="rId3"/>
          <a:stretch>
            <a:fillRect/>
          </a:stretch>
        </p:blipFill>
        <p:spPr>
          <a:xfrm>
            <a:off x="1600202" y="1313590"/>
            <a:ext cx="416257" cy="411480"/>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b="19472"/>
          <a:stretch/>
        </p:blipFill>
        <p:spPr>
          <a:xfrm>
            <a:off x="5209405" y="1818423"/>
            <a:ext cx="826488" cy="998332"/>
          </a:xfrm>
          <a:prstGeom prst="rect">
            <a:avLst/>
          </a:prstGeom>
          <a:ln>
            <a:noFill/>
          </a:ln>
          <a:effectLst>
            <a:outerShdw blurRad="292100" dist="139700" dir="2700000" algn="tl" rotWithShape="0">
              <a:srgbClr val="333333">
                <a:alpha val="65000"/>
              </a:srgbClr>
            </a:outerShdw>
          </a:effectLst>
        </p:spPr>
      </p:pic>
      <p:pic>
        <p:nvPicPr>
          <p:cNvPr id="3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7667" y="2995444"/>
            <a:ext cx="1029965" cy="627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41440" y="1925328"/>
            <a:ext cx="1095633" cy="728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6"/>
          <p:cNvPicPr>
            <a:picLocks noChangeAspect="1" noChangeArrowheads="1"/>
          </p:cNvPicPr>
          <p:nvPr/>
        </p:nvPicPr>
        <p:blipFill rotWithShape="1">
          <a:blip r:embed="rId7">
            <a:extLst>
              <a:ext uri="{28A0092B-C50C-407E-A947-70E740481C1C}">
                <a14:useLocalDpi xmlns:a14="http://schemas.microsoft.com/office/drawing/2010/main" val="0"/>
              </a:ext>
            </a:extLst>
          </a:blip>
          <a:srcRect r="7808"/>
          <a:stretch/>
        </p:blipFill>
        <p:spPr bwMode="auto">
          <a:xfrm>
            <a:off x="3953574" y="2924063"/>
            <a:ext cx="1083499" cy="728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829800" y="1796697"/>
            <a:ext cx="786038" cy="996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descr="C:\Users\sharon.dore\AppData\Local\Microsoft\Windows\Temporary Internet Files\Content.Outlook\HV7JEEHI\F-16 ESS.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683321" y="2931745"/>
            <a:ext cx="1152144" cy="665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37" descr="dish"/>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683321" y="1952791"/>
            <a:ext cx="1094803" cy="694611"/>
          </a:xfrm>
          <a:prstGeom prst="rect">
            <a:avLst/>
          </a:prstGeom>
          <a:ln>
            <a:noFill/>
          </a:ln>
          <a:effectLst>
            <a:outerShdw blurRad="292100" dist="139700" dir="2700000" algn="tl" rotWithShape="0">
              <a:srgbClr val="333333">
                <a:alpha val="65000"/>
              </a:srgbClr>
            </a:outerShdw>
          </a:effectLst>
        </p:spPr>
      </p:pic>
      <p:pic>
        <p:nvPicPr>
          <p:cNvPr id="39" name="Picture 38" descr="Landing Gear.gif"/>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739667" y="2961506"/>
            <a:ext cx="1080457" cy="693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88078" y="4517976"/>
            <a:ext cx="1138967" cy="782904"/>
          </a:xfrm>
          <a:prstGeom prst="rect">
            <a:avLst/>
          </a:prstGeom>
          <a:ln>
            <a:noFill/>
          </a:ln>
          <a:effectLst>
            <a:outerShdw blurRad="292100" dist="139700" dir="2700000" algn="tl" rotWithShape="0">
              <a:srgbClr val="333333">
                <a:alpha val="65000"/>
              </a:srgbClr>
            </a:outerShdw>
          </a:effectLst>
        </p:spPr>
      </p:pic>
      <p:pic>
        <p:nvPicPr>
          <p:cNvPr id="41" name="Picture 2" descr="C:\Users\1230874863C\AppData\Local\Microsoft\Windows\Temporary Internet Files\Content.Outlook\AV0D12DJ\kc13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99371" y="4454050"/>
            <a:ext cx="988347" cy="837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2" descr="K:\EW Systems (ECM)\ECM Equipment Pics\Forward pressure pump and dehydrato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38694" y="5584675"/>
            <a:ext cx="1005840" cy="69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Content Placeholder 3"/>
          <p:cNvPicPr>
            <a:picLocks noChangeAspect="1"/>
          </p:cNvPicPr>
          <p:nvPr/>
        </p:nvPicPr>
        <p:blipFill rotWithShape="1">
          <a:blip r:embed="rId15" cstate="print">
            <a:extLst>
              <a:ext uri="{28A0092B-C50C-407E-A947-70E740481C1C}">
                <a14:useLocalDpi xmlns:a14="http://schemas.microsoft.com/office/drawing/2010/main" val="0"/>
              </a:ext>
            </a:extLst>
          </a:blip>
          <a:srcRect t="26807" b="18584"/>
          <a:stretch/>
        </p:blipFill>
        <p:spPr bwMode="auto">
          <a:xfrm>
            <a:off x="5020447" y="5657602"/>
            <a:ext cx="1088136" cy="540063"/>
          </a:xfrm>
          <a:prstGeom prst="rect">
            <a:avLst/>
          </a:prstGeom>
          <a:ln>
            <a:noFill/>
          </a:ln>
          <a:effectLst>
            <a:outerShdw blurRad="292100" dist="139700" dir="2700000" algn="tl" rotWithShape="0">
              <a:srgbClr val="333333">
                <a:alpha val="65000"/>
              </a:srgbClr>
            </a:outerShdw>
          </a:effectLst>
        </p:spPr>
      </p:pic>
      <p:pic>
        <p:nvPicPr>
          <p:cNvPr id="52" name="Picture 1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72673" y="5616077"/>
            <a:ext cx="854655" cy="507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3" name="Picture 1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94142" y="4638210"/>
            <a:ext cx="822535" cy="499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15317" y="5543110"/>
            <a:ext cx="722790" cy="722790"/>
          </a:xfrm>
          <a:prstGeom prst="rect">
            <a:avLst/>
          </a:prstGeom>
        </p:spPr>
      </p:pic>
      <p:pic>
        <p:nvPicPr>
          <p:cNvPr id="9" name="Picture 8"/>
          <p:cNvPicPr>
            <a:picLocks noChangeAspect="1"/>
          </p:cNvPicPr>
          <p:nvPr/>
        </p:nvPicPr>
        <p:blipFill>
          <a:blip r:embed="rId19"/>
          <a:stretch>
            <a:fillRect/>
          </a:stretch>
        </p:blipFill>
        <p:spPr>
          <a:xfrm>
            <a:off x="9743971" y="4648851"/>
            <a:ext cx="1048094" cy="635811"/>
          </a:xfrm>
          <a:prstGeom prst="rect">
            <a:avLst/>
          </a:prstGeom>
          <a:ln>
            <a:noFill/>
          </a:ln>
          <a:effectLst>
            <a:outerShdw blurRad="292100" dist="139700" dir="2700000" algn="tl" rotWithShape="0">
              <a:srgbClr val="333333">
                <a:alpha val="65000"/>
              </a:srgbClr>
            </a:outerShdw>
          </a:effectLst>
        </p:spPr>
      </p:pic>
      <p:pic>
        <p:nvPicPr>
          <p:cNvPr id="55"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99554" y="3765490"/>
            <a:ext cx="542083" cy="53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213230" y="1228032"/>
            <a:ext cx="528808" cy="52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82652" y="3808520"/>
            <a:ext cx="556769" cy="55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p:txBody>
          <a:bodyPr/>
          <a:lstStyle/>
          <a:p>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Scope of 448</a:t>
            </a:r>
            <a:r>
              <a:rPr lang="en-US" baseline="30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Supply Chain</a:t>
            </a:r>
            <a:endParaRPr lang="en-US" dirty="0"/>
          </a:p>
        </p:txBody>
      </p:sp>
      <p:sp>
        <p:nvSpPr>
          <p:cNvPr id="3" name="Slide Number Placeholder 2"/>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450CE-577F-4CF2-85CA-95FB78B77AA2}" type="slidenum">
              <a:rPr kumimoji="0" lang="en-US" sz="10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0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44" name="TextBox 43"/>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39444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smtClean="0"/>
              <a:t>OTA Prototype Project</a:t>
            </a:r>
            <a:endParaRPr lang="en-US" sz="3200"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70</a:t>
            </a:fld>
            <a:endParaRPr lang="en-US" dirty="0">
              <a:solidFill>
                <a:srgbClr val="808080"/>
              </a:solidFill>
            </a:endParaRPr>
          </a:p>
        </p:txBody>
      </p:sp>
      <p:sp>
        <p:nvSpPr>
          <p:cNvPr id="6" name="Rectangle 3"/>
          <p:cNvSpPr txBox="1">
            <a:spLocks noChangeArrowheads="1"/>
          </p:cNvSpPr>
          <p:nvPr/>
        </p:nvSpPr>
        <p:spPr bwMode="auto">
          <a:xfrm>
            <a:off x="574158" y="1343027"/>
            <a:ext cx="11068060" cy="49939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00025">
              <a:lnSpc>
                <a:spcPct val="110000"/>
              </a:lnSpc>
              <a:defRPr/>
            </a:pPr>
            <a:r>
              <a:rPr lang="en-US" dirty="0"/>
              <a:t>What is a Prototype Project:</a:t>
            </a:r>
          </a:p>
          <a:p>
            <a:pPr marL="200025" indent="0">
              <a:buNone/>
              <a:defRPr/>
            </a:pPr>
            <a:r>
              <a:rPr lang="en-US" u="sng" dirty="0"/>
              <a:t>Definition:</a:t>
            </a:r>
            <a:r>
              <a:rPr lang="en-US" dirty="0"/>
              <a:t> A prototype project addresses a proof of concept, model, reverse engineering to address obsolescence, pilot, novel application of commercial technologies for defense purposes, agile development activity, creation, design, development, demonstration of technical or operational utility, or combinations of the foregoing. A process, including a business process, may be the subject of a prototype project. </a:t>
            </a:r>
            <a:r>
              <a:rPr lang="en-US" i="1" dirty="0"/>
              <a:t>(2018 DoD OTA Guide V1.0)</a:t>
            </a:r>
          </a:p>
          <a:p>
            <a:pPr marL="200025" indent="0">
              <a:buNone/>
              <a:defRPr/>
            </a:pPr>
            <a:endParaRPr lang="en-US" i="1" dirty="0"/>
          </a:p>
          <a:p>
            <a:pPr marL="200025" indent="0">
              <a:buNone/>
              <a:defRPr/>
            </a:pPr>
            <a:r>
              <a:rPr lang="en-US" u="sng" dirty="0"/>
              <a:t>Scope:</a:t>
            </a:r>
            <a:r>
              <a:rPr lang="en-US" dirty="0"/>
              <a:t> Must be “</a:t>
            </a:r>
            <a:r>
              <a:rPr lang="en-US" i="1" dirty="0">
                <a:solidFill>
                  <a:srgbClr val="0070C0"/>
                </a:solidFill>
              </a:rPr>
              <a:t>directly relevant </a:t>
            </a:r>
            <a:r>
              <a:rPr lang="en-US" dirty="0"/>
              <a:t>to enhancing the mission effectiveness of military personnel and the supporting platforms, systems, components, or materials proposed to be acquired or developed by the Department of Defense, or to improvement of platforms, systems, components, or materials in use by the armed forces.” </a:t>
            </a:r>
            <a:r>
              <a:rPr lang="en-US" i="1" dirty="0"/>
              <a:t>(10 USC 2371b(a))</a:t>
            </a:r>
            <a:r>
              <a:rPr lang="en-US" dirty="0"/>
              <a:t>.</a:t>
            </a:r>
          </a:p>
          <a:p>
            <a:pPr lvl="2" eaLnBrk="1" hangingPunct="1"/>
            <a:endParaRPr lang="en-US" b="0" kern="0" dirty="0"/>
          </a:p>
        </p:txBody>
      </p:sp>
    </p:spTree>
    <p:extLst>
      <p:ext uri="{BB962C8B-B14F-4D97-AF65-F5344CB8AC3E}">
        <p14:creationId xmlns:p14="http://schemas.microsoft.com/office/powerpoint/2010/main" val="16560768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Other Transaction?</a:t>
            </a:r>
            <a:endParaRPr lang="en-US" dirty="0"/>
          </a:p>
        </p:txBody>
      </p:sp>
      <p:sp>
        <p:nvSpPr>
          <p:cNvPr id="3" name="Content Placeholder 2"/>
          <p:cNvSpPr>
            <a:spLocks noGrp="1"/>
          </p:cNvSpPr>
          <p:nvPr>
            <p:ph idx="1"/>
          </p:nvPr>
        </p:nvSpPr>
        <p:spPr>
          <a:xfrm>
            <a:off x="437577" y="1283270"/>
            <a:ext cx="5463494" cy="5117530"/>
          </a:xfrm>
        </p:spPr>
        <p:txBody>
          <a:bodyPr/>
          <a:lstStyle/>
          <a:p>
            <a:pPr>
              <a:defRPr/>
            </a:pPr>
            <a:r>
              <a:rPr lang="en-US" dirty="0"/>
              <a:t>What is an Other Transaction:</a:t>
            </a:r>
          </a:p>
          <a:p>
            <a:pPr lvl="1">
              <a:buFont typeface="Arial" panose="020B0604020202020204" pitchFamily="34" charset="0"/>
              <a:buBlip>
                <a:blip r:embed="rId2"/>
              </a:buBlip>
              <a:defRPr/>
            </a:pPr>
            <a:r>
              <a:rPr lang="en-US" dirty="0"/>
              <a:t>A legally binding agreement </a:t>
            </a:r>
            <a:r>
              <a:rPr lang="en-US" i="1" dirty="0">
                <a:solidFill>
                  <a:srgbClr val="0070C0"/>
                </a:solidFill>
              </a:rPr>
              <a:t>other than </a:t>
            </a:r>
            <a:r>
              <a:rPr lang="en-US" dirty="0"/>
              <a:t>a  Procurement Contract, Grant, or Cooperative Agreement</a:t>
            </a:r>
          </a:p>
          <a:p>
            <a:pPr lvl="1">
              <a:buFont typeface="Arial" panose="020B0604020202020204" pitchFamily="34" charset="0"/>
              <a:buBlip>
                <a:blip r:embed="rId2"/>
              </a:buBlip>
              <a:defRPr/>
            </a:pPr>
            <a:r>
              <a:rPr lang="en-US" dirty="0"/>
              <a:t>OTA Authority is delegated from SAF/AQ to the MAJCOMs and then to the individual organization</a:t>
            </a:r>
          </a:p>
          <a:p>
            <a:pPr lvl="1">
              <a:buFont typeface="Arial" panose="020B0604020202020204" pitchFamily="34" charset="0"/>
              <a:buBlip>
                <a:blip r:embed="rId2"/>
              </a:buBlip>
              <a:defRPr/>
            </a:pPr>
            <a:r>
              <a:rPr lang="en-US" dirty="0"/>
              <a:t>OT Benefits</a:t>
            </a:r>
          </a:p>
          <a:p>
            <a:pPr lvl="2">
              <a:buBlip>
                <a:blip r:embed="rId2"/>
              </a:buBlip>
              <a:defRPr/>
            </a:pPr>
            <a:r>
              <a:rPr lang="en-US" dirty="0"/>
              <a:t> Flexible Terms and Conditions that can be Tailored</a:t>
            </a:r>
          </a:p>
          <a:p>
            <a:pPr lvl="2">
              <a:buBlip>
                <a:blip r:embed="rId2"/>
              </a:buBlip>
              <a:defRPr/>
            </a:pPr>
            <a:r>
              <a:rPr lang="en-US" dirty="0"/>
              <a:t> Reduce Impediments for Nontraditional Contractors </a:t>
            </a:r>
          </a:p>
          <a:p>
            <a:pPr lvl="2">
              <a:buBlip>
                <a:blip r:embed="rId2"/>
              </a:buBlip>
              <a:defRPr/>
            </a:pPr>
            <a:r>
              <a:rPr lang="en-US" dirty="0"/>
              <a:t> Access to New and Emerging Technology</a:t>
            </a:r>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71</a:t>
            </a:fld>
            <a:endParaRPr lang="en-US" dirty="0">
              <a:solidFill>
                <a:srgbClr val="808080"/>
              </a:solidFill>
            </a:endParaRPr>
          </a:p>
        </p:txBody>
      </p:sp>
      <p:sp>
        <p:nvSpPr>
          <p:cNvPr id="5" name="Content Placeholder 2"/>
          <p:cNvSpPr txBox="1">
            <a:spLocks/>
          </p:cNvSpPr>
          <p:nvPr/>
        </p:nvSpPr>
        <p:spPr bwMode="auto">
          <a:xfrm>
            <a:off x="6342191" y="1283271"/>
            <a:ext cx="5339491" cy="51175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b="1">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a:defRPr/>
            </a:pPr>
            <a:r>
              <a:rPr lang="en-US" sz="1800" dirty="0"/>
              <a:t>Defined by what it is </a:t>
            </a:r>
            <a:r>
              <a:rPr lang="en-US" sz="1800" u="sng" dirty="0">
                <a:solidFill>
                  <a:srgbClr val="0070C0"/>
                </a:solidFill>
              </a:rPr>
              <a:t>NOT</a:t>
            </a:r>
            <a:r>
              <a:rPr lang="en-US" sz="1800" dirty="0"/>
              <a:t>:</a:t>
            </a:r>
          </a:p>
          <a:p>
            <a:pPr lvl="1">
              <a:buFont typeface="Arial" panose="020B0604020202020204" pitchFamily="34" charset="0"/>
              <a:buBlip>
                <a:blip r:embed="rId3"/>
              </a:buBlip>
              <a:defRPr/>
            </a:pPr>
            <a:r>
              <a:rPr lang="en-US" sz="1800" dirty="0"/>
              <a:t>Not a </a:t>
            </a:r>
            <a:r>
              <a:rPr lang="en-US" sz="1800" dirty="0">
                <a:solidFill>
                  <a:srgbClr val="0070C0"/>
                </a:solidFill>
              </a:rPr>
              <a:t>Procurement Contract </a:t>
            </a:r>
          </a:p>
          <a:p>
            <a:pPr lvl="2">
              <a:buBlip>
                <a:blip r:embed="rId3"/>
              </a:buBlip>
              <a:defRPr/>
            </a:pPr>
            <a:r>
              <a:rPr lang="en-US" sz="1800" dirty="0"/>
              <a:t>Generally not subject to Federal Laws and Regulations</a:t>
            </a:r>
          </a:p>
          <a:p>
            <a:pPr lvl="2">
              <a:buBlip>
                <a:blip r:embed="rId3"/>
              </a:buBlip>
              <a:defRPr/>
            </a:pPr>
            <a:r>
              <a:rPr lang="en-US" sz="1800" dirty="0"/>
              <a:t>Federal Acquisition Regulations (FAR) does not apply.</a:t>
            </a:r>
          </a:p>
          <a:p>
            <a:pPr lvl="2">
              <a:buBlip>
                <a:blip r:embed="rId3"/>
              </a:buBlip>
              <a:defRPr/>
            </a:pPr>
            <a:r>
              <a:rPr lang="en-US" sz="1800" dirty="0"/>
              <a:t>FAR Supplements do not apply i.e. DFARs, AFFARs</a:t>
            </a:r>
          </a:p>
          <a:p>
            <a:pPr lvl="1">
              <a:buFont typeface="Arial" panose="020B0604020202020204" pitchFamily="34" charset="0"/>
              <a:buBlip>
                <a:blip r:embed="rId3"/>
              </a:buBlip>
              <a:defRPr/>
            </a:pPr>
            <a:r>
              <a:rPr lang="en-US" sz="1800" dirty="0"/>
              <a:t>Not a </a:t>
            </a:r>
            <a:r>
              <a:rPr lang="en-US" sz="1800" dirty="0">
                <a:solidFill>
                  <a:srgbClr val="0070C0"/>
                </a:solidFill>
              </a:rPr>
              <a:t>Grant</a:t>
            </a:r>
            <a:r>
              <a:rPr lang="en-US" sz="1800" dirty="0"/>
              <a:t>, or </a:t>
            </a:r>
            <a:r>
              <a:rPr lang="en-US" sz="1800" dirty="0">
                <a:solidFill>
                  <a:srgbClr val="0070C0"/>
                </a:solidFill>
              </a:rPr>
              <a:t>Cooperative Agreement</a:t>
            </a:r>
          </a:p>
          <a:p>
            <a:pPr lvl="2">
              <a:buBlip>
                <a:blip r:embed="rId3"/>
              </a:buBlip>
              <a:defRPr/>
            </a:pPr>
            <a:r>
              <a:rPr lang="en-US" sz="1800" dirty="0"/>
              <a:t>DoD Grants and Agreements Regulations (</a:t>
            </a:r>
            <a:r>
              <a:rPr lang="en-US" sz="1800" dirty="0" err="1"/>
              <a:t>DoDGARS</a:t>
            </a:r>
            <a:r>
              <a:rPr lang="en-US" sz="1800" dirty="0"/>
              <a:t>) does not apply.</a:t>
            </a:r>
          </a:p>
          <a:p>
            <a:pPr lvl="2">
              <a:buBlip>
                <a:blip r:embed="rId3"/>
              </a:buBlip>
              <a:defRPr/>
            </a:pPr>
            <a:r>
              <a:rPr lang="en-US" sz="1800" dirty="0"/>
              <a:t>Cooperative Research and Development Agreement (CRADAs)</a:t>
            </a:r>
          </a:p>
          <a:p>
            <a:endParaRPr lang="en-US" sz="1800" kern="0" dirty="0"/>
          </a:p>
        </p:txBody>
      </p:sp>
    </p:spTree>
    <p:extLst>
      <p:ext uri="{BB962C8B-B14F-4D97-AF65-F5344CB8AC3E}">
        <p14:creationId xmlns:p14="http://schemas.microsoft.com/office/powerpoint/2010/main" val="2897738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OTA Applicable Laws and Regulations</a:t>
            </a:r>
            <a:endParaRPr lang="en-US" dirty="0"/>
          </a:p>
        </p:txBody>
      </p:sp>
      <p:sp>
        <p:nvSpPr>
          <p:cNvPr id="3" name="Content Placeholder 2"/>
          <p:cNvSpPr>
            <a:spLocks noGrp="1"/>
          </p:cNvSpPr>
          <p:nvPr>
            <p:ph idx="1"/>
          </p:nvPr>
        </p:nvSpPr>
        <p:spPr>
          <a:xfrm>
            <a:off x="437576" y="1283269"/>
            <a:ext cx="5559187" cy="5096265"/>
          </a:xfrm>
        </p:spPr>
        <p:txBody>
          <a:bodyPr/>
          <a:lstStyle/>
          <a:p>
            <a:pPr>
              <a:defRPr/>
            </a:pPr>
            <a:r>
              <a:rPr lang="en-US" sz="1800" dirty="0"/>
              <a:t>What </a:t>
            </a:r>
            <a:r>
              <a:rPr lang="en-US" sz="1800" dirty="0">
                <a:solidFill>
                  <a:srgbClr val="0070C0"/>
                </a:solidFill>
              </a:rPr>
              <a:t>DOES</a:t>
            </a:r>
            <a:r>
              <a:rPr lang="en-US" sz="1800" dirty="0"/>
              <a:t> apply:</a:t>
            </a:r>
          </a:p>
          <a:p>
            <a:pPr lvl="1">
              <a:buFont typeface="Arial" panose="020B0604020202020204" pitchFamily="34" charset="0"/>
              <a:buBlip>
                <a:blip r:embed="rId2"/>
              </a:buBlip>
              <a:defRPr/>
            </a:pPr>
            <a:r>
              <a:rPr lang="en-US" sz="1800" dirty="0"/>
              <a:t>Fiscal Law </a:t>
            </a:r>
          </a:p>
          <a:p>
            <a:pPr lvl="2">
              <a:buBlip>
                <a:blip r:embed="rId2"/>
              </a:buBlip>
              <a:defRPr/>
            </a:pPr>
            <a:r>
              <a:rPr lang="en-US" sz="1800" dirty="0"/>
              <a:t>Agency Fiscal Regulations Apply – Consult Legal and Comptroller</a:t>
            </a:r>
          </a:p>
          <a:p>
            <a:pPr lvl="1">
              <a:buFont typeface="Arial" panose="020B0604020202020204" pitchFamily="34" charset="0"/>
              <a:buBlip>
                <a:blip r:embed="rId2"/>
              </a:buBlip>
              <a:defRPr/>
            </a:pPr>
            <a:r>
              <a:rPr lang="en-US" sz="1800" dirty="0"/>
              <a:t>Anti-Deficiency Act (ADA)</a:t>
            </a:r>
          </a:p>
          <a:p>
            <a:pPr lvl="1">
              <a:buFont typeface="Arial" panose="020B0604020202020204" pitchFamily="34" charset="0"/>
              <a:buBlip>
                <a:blip r:embed="rId2"/>
              </a:buBlip>
              <a:defRPr/>
            </a:pPr>
            <a:r>
              <a:rPr lang="en-US" sz="1800" dirty="0"/>
              <a:t>Property Law</a:t>
            </a:r>
          </a:p>
          <a:p>
            <a:pPr lvl="1">
              <a:buFont typeface="Arial" panose="020B0604020202020204" pitchFamily="34" charset="0"/>
              <a:buBlip>
                <a:blip r:embed="rId2"/>
              </a:buBlip>
              <a:defRPr/>
            </a:pPr>
            <a:r>
              <a:rPr lang="en-US" sz="1800" dirty="0"/>
              <a:t>Procurement Integrity Act</a:t>
            </a:r>
          </a:p>
          <a:p>
            <a:pPr lvl="1">
              <a:buFont typeface="Arial" panose="020B0604020202020204" pitchFamily="34" charset="0"/>
              <a:buBlip>
                <a:blip r:embed="rId2"/>
              </a:buBlip>
              <a:defRPr/>
            </a:pPr>
            <a:r>
              <a:rPr lang="en-US" sz="1800" dirty="0"/>
              <a:t>Award to a Legal Entity:</a:t>
            </a:r>
          </a:p>
          <a:p>
            <a:pPr lvl="2">
              <a:buBlip>
                <a:blip r:embed="rId2"/>
              </a:buBlip>
              <a:defRPr/>
            </a:pPr>
            <a:r>
              <a:rPr lang="en-US" sz="1800" dirty="0"/>
              <a:t>Single Company, Joint Venture, Partnership, Consortium, or a Prime Contractor with Subcontract relationships</a:t>
            </a:r>
          </a:p>
          <a:p>
            <a:pPr lvl="1">
              <a:buFont typeface="Arial" panose="020B0604020202020204" pitchFamily="34" charset="0"/>
              <a:buBlip>
                <a:blip r:embed="rId2"/>
              </a:buBlip>
              <a:defRPr/>
            </a:pPr>
            <a:r>
              <a:rPr lang="en-US" sz="1800" dirty="0"/>
              <a:t>Price Reasonableness</a:t>
            </a:r>
          </a:p>
          <a:p>
            <a:pPr lvl="2">
              <a:buBlip>
                <a:blip r:embed="rId2"/>
              </a:buBlip>
              <a:defRPr/>
            </a:pPr>
            <a:r>
              <a:rPr lang="en-US" sz="1800" dirty="0"/>
              <a:t>Exhaust all other means before requesting cost information </a:t>
            </a:r>
          </a:p>
          <a:p>
            <a:endParaRPr lang="en-US" sz="1800"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72</a:t>
            </a:fld>
            <a:endParaRPr lang="en-US" dirty="0">
              <a:solidFill>
                <a:srgbClr val="808080"/>
              </a:solidFill>
            </a:endParaRPr>
          </a:p>
        </p:txBody>
      </p:sp>
      <p:sp>
        <p:nvSpPr>
          <p:cNvPr id="6" name="Content Placeholder 2"/>
          <p:cNvSpPr txBox="1">
            <a:spLocks/>
          </p:cNvSpPr>
          <p:nvPr/>
        </p:nvSpPr>
        <p:spPr bwMode="auto">
          <a:xfrm>
            <a:off x="5996763" y="1283270"/>
            <a:ext cx="5555643" cy="51332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b="1">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a:defRPr/>
            </a:pPr>
            <a:r>
              <a:rPr lang="en-US" sz="1800" dirty="0"/>
              <a:t>What </a:t>
            </a:r>
            <a:r>
              <a:rPr lang="en-US" sz="1800" dirty="0">
                <a:solidFill>
                  <a:srgbClr val="0070C0"/>
                </a:solidFill>
              </a:rPr>
              <a:t>DOES NOT </a:t>
            </a:r>
            <a:r>
              <a:rPr lang="en-US" sz="1800" dirty="0"/>
              <a:t>apply?</a:t>
            </a:r>
          </a:p>
          <a:p>
            <a:pPr lvl="1">
              <a:buFont typeface="Arial" panose="020B0604020202020204" pitchFamily="34" charset="0"/>
              <a:buBlip>
                <a:blip r:embed="rId3"/>
              </a:buBlip>
              <a:defRPr/>
            </a:pPr>
            <a:r>
              <a:rPr lang="en-US" sz="1800" dirty="0"/>
              <a:t>Truth In Negotiations Act (TINA)</a:t>
            </a:r>
          </a:p>
          <a:p>
            <a:pPr lvl="1">
              <a:buFont typeface="Arial" panose="020B0604020202020204" pitchFamily="34" charset="0"/>
              <a:buBlip>
                <a:blip r:embed="rId3"/>
              </a:buBlip>
              <a:defRPr/>
            </a:pPr>
            <a:r>
              <a:rPr lang="en-US" sz="1800" dirty="0"/>
              <a:t>Cost Accounting Standards (CAS)</a:t>
            </a:r>
          </a:p>
          <a:p>
            <a:pPr lvl="1">
              <a:buFont typeface="Arial" panose="020B0604020202020204" pitchFamily="34" charset="0"/>
              <a:buBlip>
                <a:blip r:embed="rId3"/>
              </a:buBlip>
              <a:defRPr/>
            </a:pPr>
            <a:r>
              <a:rPr lang="en-US" sz="1800" dirty="0"/>
              <a:t>Competition in Contracting Act (CICA)</a:t>
            </a:r>
          </a:p>
          <a:p>
            <a:pPr lvl="1">
              <a:buFont typeface="Arial" panose="020B0604020202020204" pitchFamily="34" charset="0"/>
              <a:buBlip>
                <a:blip r:embed="rId3"/>
              </a:buBlip>
              <a:defRPr/>
            </a:pPr>
            <a:r>
              <a:rPr lang="en-US" sz="1800" dirty="0"/>
              <a:t>Bayh-Dole Act</a:t>
            </a:r>
          </a:p>
          <a:p>
            <a:pPr lvl="1">
              <a:buFont typeface="Arial" panose="020B0604020202020204" pitchFamily="34" charset="0"/>
              <a:buBlip>
                <a:blip r:embed="rId3"/>
              </a:buBlip>
              <a:defRPr/>
            </a:pPr>
            <a:r>
              <a:rPr lang="en-US" sz="1800" dirty="0"/>
              <a:t>Contract Disputes Act (CDA)</a:t>
            </a:r>
          </a:p>
          <a:p>
            <a:pPr lvl="1">
              <a:buFont typeface="Arial" panose="020B0604020202020204" pitchFamily="34" charset="0"/>
              <a:buBlip>
                <a:blip r:embed="rId3"/>
              </a:buBlip>
              <a:defRPr/>
            </a:pPr>
            <a:r>
              <a:rPr lang="en-US" sz="1800" dirty="0"/>
              <a:t>GAO Protests</a:t>
            </a:r>
          </a:p>
          <a:p>
            <a:pPr lvl="2">
              <a:defRPr/>
            </a:pPr>
            <a:r>
              <a:rPr lang="en-US" sz="1800" dirty="0"/>
              <a:t>Agency-Level Protests and U.S. Court of Federal Claims </a:t>
            </a:r>
            <a:r>
              <a:rPr lang="en-US" sz="1800" u="sng" dirty="0"/>
              <a:t>are applicable</a:t>
            </a:r>
          </a:p>
          <a:p>
            <a:pPr lvl="1">
              <a:defRPr/>
            </a:pPr>
            <a:endParaRPr lang="en-US" sz="1800" dirty="0"/>
          </a:p>
          <a:p>
            <a:pPr marL="342900" lvl="1" indent="0">
              <a:buNone/>
              <a:defRPr/>
            </a:pPr>
            <a:r>
              <a:rPr lang="en-US" sz="1800" i="1" dirty="0"/>
              <a:t>Use of OT authority does not eliminate the applicability of all </a:t>
            </a:r>
            <a:r>
              <a:rPr lang="en-US" sz="1800" i="1" u="sng" dirty="0"/>
              <a:t>Laws</a:t>
            </a:r>
            <a:r>
              <a:rPr lang="en-US" sz="1800" i="1" dirty="0"/>
              <a:t> and </a:t>
            </a:r>
            <a:r>
              <a:rPr lang="en-US" sz="1800" i="1" u="sng" dirty="0"/>
              <a:t>Regulations</a:t>
            </a:r>
            <a:r>
              <a:rPr lang="en-US" sz="1800" i="1" dirty="0"/>
              <a:t>.</a:t>
            </a:r>
            <a:r>
              <a:rPr lang="en-US" sz="1800" i="1" u="sng" dirty="0"/>
              <a:t> </a:t>
            </a:r>
            <a:r>
              <a:rPr lang="en-US" sz="1800" i="1" dirty="0"/>
              <a:t>Consult legal counsel whenever an OT is used!</a:t>
            </a:r>
            <a:endParaRPr lang="en-US" sz="1800" i="1" u="sng" dirty="0"/>
          </a:p>
          <a:p>
            <a:endParaRPr lang="en-US" sz="1800" kern="0" dirty="0"/>
          </a:p>
        </p:txBody>
      </p:sp>
    </p:spTree>
    <p:extLst>
      <p:ext uri="{BB962C8B-B14F-4D97-AF65-F5344CB8AC3E}">
        <p14:creationId xmlns:p14="http://schemas.microsoft.com/office/powerpoint/2010/main" val="1690049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OTA Appropriate use of Authority</a:t>
            </a:r>
            <a:endParaRPr lang="en-US" dirty="0"/>
          </a:p>
        </p:txBody>
      </p:sp>
      <p:sp>
        <p:nvSpPr>
          <p:cNvPr id="3" name="Content Placeholder 2"/>
          <p:cNvSpPr>
            <a:spLocks noGrp="1"/>
          </p:cNvSpPr>
          <p:nvPr>
            <p:ph idx="1"/>
          </p:nvPr>
        </p:nvSpPr>
        <p:spPr/>
        <p:txBody>
          <a:bodyPr/>
          <a:lstStyle/>
          <a:p>
            <a:r>
              <a:rPr lang="en-US" dirty="0" smtClean="0"/>
              <a:t>Per 10 US 2371b(d), an OTA may be used when </a:t>
            </a:r>
            <a:r>
              <a:rPr lang="en-US" u="sng" dirty="0" smtClean="0">
                <a:solidFill>
                  <a:srgbClr val="0070C0"/>
                </a:solidFill>
              </a:rPr>
              <a:t>at least one </a:t>
            </a:r>
            <a:r>
              <a:rPr lang="en-US" dirty="0" smtClean="0"/>
              <a:t>of the following apply:</a:t>
            </a:r>
          </a:p>
          <a:p>
            <a:pPr lvl="1"/>
            <a:r>
              <a:rPr lang="en-US" dirty="0" smtClean="0"/>
              <a:t>At least one </a:t>
            </a:r>
            <a:r>
              <a:rPr lang="en-US" dirty="0" smtClean="0">
                <a:solidFill>
                  <a:srgbClr val="0070C0"/>
                </a:solidFill>
              </a:rPr>
              <a:t>Nontraditional Defense Contractor or nonprofit research institute </a:t>
            </a:r>
            <a:r>
              <a:rPr lang="en-US" dirty="0" smtClean="0"/>
              <a:t>participating to a significant extent in the prototype or project, or</a:t>
            </a:r>
          </a:p>
          <a:p>
            <a:pPr lvl="1"/>
            <a:r>
              <a:rPr lang="en-US" dirty="0" smtClean="0"/>
              <a:t>All </a:t>
            </a:r>
            <a:r>
              <a:rPr lang="en-US" u="sng" dirty="0" smtClean="0"/>
              <a:t>Significant Participants </a:t>
            </a:r>
            <a:r>
              <a:rPr lang="en-US" dirty="0" smtClean="0"/>
              <a:t>in the transaction other than the Federal Government are </a:t>
            </a:r>
            <a:r>
              <a:rPr lang="en-US" dirty="0" smtClean="0">
                <a:solidFill>
                  <a:srgbClr val="0070C0"/>
                </a:solidFill>
              </a:rPr>
              <a:t>Small Businesses </a:t>
            </a:r>
            <a:r>
              <a:rPr lang="en-US" dirty="0" smtClean="0"/>
              <a:t>(including those participating in a program described under section 9 of the Small Business Act (15 USC 638) or </a:t>
            </a:r>
            <a:r>
              <a:rPr lang="en-US" dirty="0" smtClean="0">
                <a:solidFill>
                  <a:srgbClr val="0070C0"/>
                </a:solidFill>
              </a:rPr>
              <a:t>Nontraditional Defense Contractors</a:t>
            </a:r>
            <a:r>
              <a:rPr lang="en-US" dirty="0" smtClean="0"/>
              <a:t>, or</a:t>
            </a:r>
          </a:p>
          <a:p>
            <a:pPr lvl="1"/>
            <a:r>
              <a:rPr lang="en-US" dirty="0" smtClean="0"/>
              <a:t>A </a:t>
            </a:r>
            <a:r>
              <a:rPr lang="en-US" dirty="0" smtClean="0">
                <a:solidFill>
                  <a:srgbClr val="0070C0"/>
                </a:solidFill>
              </a:rPr>
              <a:t>Cost Share </a:t>
            </a:r>
            <a:r>
              <a:rPr lang="en-US" dirty="0" smtClean="0"/>
              <a:t>of at least 1/3 of the total cost of the prototype project is to be paid out of the funds provided by sources other than the Federal Government, or</a:t>
            </a:r>
          </a:p>
          <a:p>
            <a:pPr lvl="1"/>
            <a:r>
              <a:rPr lang="en-US" dirty="0" smtClean="0"/>
              <a:t>The </a:t>
            </a:r>
            <a:r>
              <a:rPr lang="en-US" dirty="0" smtClean="0">
                <a:solidFill>
                  <a:srgbClr val="0070C0"/>
                </a:solidFill>
              </a:rPr>
              <a:t>Senior Procurement Executive </a:t>
            </a:r>
            <a:r>
              <a:rPr lang="en-US" dirty="0" smtClean="0"/>
              <a:t>for the agency determines in writing that exceptional circumstances justify the use of a transaction.</a:t>
            </a:r>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73</a:t>
            </a:fld>
            <a:endParaRPr lang="en-US" dirty="0">
              <a:solidFill>
                <a:srgbClr val="808080"/>
              </a:solidFill>
            </a:endParaRPr>
          </a:p>
        </p:txBody>
      </p:sp>
    </p:spTree>
    <p:extLst>
      <p:ext uri="{BB962C8B-B14F-4D97-AF65-F5344CB8AC3E}">
        <p14:creationId xmlns:p14="http://schemas.microsoft.com/office/powerpoint/2010/main" val="2936050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OTA Nontraditional Involvement</a:t>
            </a:r>
            <a:endParaRPr lang="en-US" dirty="0"/>
          </a:p>
        </p:txBody>
      </p:sp>
      <p:sp>
        <p:nvSpPr>
          <p:cNvPr id="3" name="Content Placeholder 2"/>
          <p:cNvSpPr>
            <a:spLocks noGrp="1"/>
          </p:cNvSpPr>
          <p:nvPr>
            <p:ph idx="1"/>
          </p:nvPr>
        </p:nvSpPr>
        <p:spPr/>
        <p:txBody>
          <a:bodyPr/>
          <a:lstStyle/>
          <a:p>
            <a:r>
              <a:rPr lang="en-US" dirty="0" smtClean="0"/>
              <a:t>What is a Nontraditional Defense Contractor:</a:t>
            </a:r>
          </a:p>
          <a:p>
            <a:pPr lvl="1"/>
            <a:r>
              <a:rPr lang="en-US" dirty="0" smtClean="0"/>
              <a:t>An entity that is not currently performing and has not performed, for at least the one-year period preceding the solicitation, any contract or subcontract for DoD that is subject to </a:t>
            </a:r>
            <a:r>
              <a:rPr lang="en-US" u="sng" dirty="0" smtClean="0"/>
              <a:t>full coverage </a:t>
            </a:r>
            <a:r>
              <a:rPr lang="en-US" dirty="0" smtClean="0"/>
              <a:t>under the Cost Accounting Standards (10 U.S.C.</a:t>
            </a:r>
            <a:r>
              <a:rPr lang="en-US" dirty="0"/>
              <a:t> §2302(9</a:t>
            </a:r>
            <a:r>
              <a:rPr lang="en-US" dirty="0" smtClean="0"/>
              <a:t>)).</a:t>
            </a:r>
          </a:p>
          <a:p>
            <a:pPr lvl="1"/>
            <a:endParaRPr lang="en-US" dirty="0" smtClean="0"/>
          </a:p>
          <a:p>
            <a:r>
              <a:rPr lang="en-US" dirty="0" smtClean="0"/>
              <a:t>What is Significant Participation (Key Participant): </a:t>
            </a:r>
          </a:p>
          <a:p>
            <a:pPr lvl="1"/>
            <a:r>
              <a:rPr lang="en-US" dirty="0" smtClean="0"/>
              <a:t>Supplying </a:t>
            </a:r>
            <a:r>
              <a:rPr lang="en-US" u="sng" dirty="0" smtClean="0">
                <a:solidFill>
                  <a:srgbClr val="0070C0"/>
                </a:solidFill>
              </a:rPr>
              <a:t>New Key Technology </a:t>
            </a:r>
            <a:r>
              <a:rPr lang="en-US" dirty="0" smtClean="0"/>
              <a:t>or products</a:t>
            </a:r>
          </a:p>
          <a:p>
            <a:pPr lvl="1"/>
            <a:r>
              <a:rPr lang="en-US" dirty="0" smtClean="0"/>
              <a:t>Accomplishing a </a:t>
            </a:r>
            <a:r>
              <a:rPr lang="en-US" u="sng" dirty="0" smtClean="0">
                <a:solidFill>
                  <a:srgbClr val="0070C0"/>
                </a:solidFill>
              </a:rPr>
              <a:t>Significant Amount </a:t>
            </a:r>
            <a:r>
              <a:rPr lang="en-US" dirty="0" smtClean="0"/>
              <a:t>of the effort</a:t>
            </a:r>
          </a:p>
          <a:p>
            <a:pPr lvl="1"/>
            <a:r>
              <a:rPr lang="en-US" dirty="0" smtClean="0"/>
              <a:t>Causing a </a:t>
            </a:r>
            <a:r>
              <a:rPr lang="en-US" u="sng" dirty="0" smtClean="0">
                <a:solidFill>
                  <a:srgbClr val="0070C0"/>
                </a:solidFill>
              </a:rPr>
              <a:t>Material Reduction </a:t>
            </a:r>
            <a:r>
              <a:rPr lang="en-US" dirty="0" smtClean="0"/>
              <a:t>in the cost or schedule or increase in performance</a:t>
            </a:r>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74</a:t>
            </a:fld>
            <a:endParaRPr lang="en-US" dirty="0">
              <a:solidFill>
                <a:srgbClr val="808080"/>
              </a:solidFill>
            </a:endParaRPr>
          </a:p>
        </p:txBody>
      </p:sp>
    </p:spTree>
    <p:extLst>
      <p:ext uri="{BB962C8B-B14F-4D97-AF65-F5344CB8AC3E}">
        <p14:creationId xmlns:p14="http://schemas.microsoft.com/office/powerpoint/2010/main" val="3324900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OTA Cost Sharing</a:t>
            </a:r>
            <a:endParaRPr lang="en-US" dirty="0"/>
          </a:p>
        </p:txBody>
      </p:sp>
      <p:sp>
        <p:nvSpPr>
          <p:cNvPr id="3" name="Content Placeholder 2"/>
          <p:cNvSpPr>
            <a:spLocks noGrp="1"/>
          </p:cNvSpPr>
          <p:nvPr>
            <p:ph idx="1"/>
          </p:nvPr>
        </p:nvSpPr>
        <p:spPr/>
        <p:txBody>
          <a:bodyPr/>
          <a:lstStyle/>
          <a:p>
            <a:r>
              <a:rPr lang="en-US" dirty="0" smtClean="0"/>
              <a:t>What is Cost Share:</a:t>
            </a:r>
          </a:p>
          <a:p>
            <a:pPr lvl="1">
              <a:defRPr/>
            </a:pPr>
            <a:r>
              <a:rPr lang="en-US" dirty="0"/>
              <a:t>At least </a:t>
            </a:r>
            <a:r>
              <a:rPr lang="en-US" u="sng" dirty="0"/>
              <a:t>one third of the total cost</a:t>
            </a:r>
            <a:r>
              <a:rPr lang="en-US" dirty="0"/>
              <a:t> of the prototype project is to be paid out of funds provided by the parties to the transaction other than the Federal Government (10 U.S.C. 2371b(d)(1)(C) Appendix 1, and Section C1.5.1 of the DoD OT guide).</a:t>
            </a:r>
          </a:p>
          <a:p>
            <a:pPr lvl="1">
              <a:defRPr/>
            </a:pPr>
            <a:r>
              <a:rPr lang="en-US" dirty="0"/>
              <a:t>Cost sharing should generally consist of labor, materials, equipment, and facilities costs (including allocable indirect costs</a:t>
            </a:r>
            <a:r>
              <a:rPr lang="en-US" dirty="0" smtClean="0"/>
              <a:t>)</a:t>
            </a:r>
          </a:p>
          <a:p>
            <a:pPr lvl="1">
              <a:defRPr/>
            </a:pPr>
            <a:endParaRPr lang="en-US" dirty="0"/>
          </a:p>
          <a:p>
            <a:r>
              <a:rPr lang="en-US" dirty="0" smtClean="0"/>
              <a:t>Cost Sharing is only Applicable when:</a:t>
            </a:r>
          </a:p>
          <a:p>
            <a:pPr lvl="1"/>
            <a:r>
              <a:rPr lang="en-US" dirty="0"/>
              <a:t>Neither a </a:t>
            </a:r>
            <a:r>
              <a:rPr lang="en-US" dirty="0">
                <a:solidFill>
                  <a:srgbClr val="0070C0"/>
                </a:solidFill>
              </a:rPr>
              <a:t>Nontraditional Defense Contractor </a:t>
            </a:r>
            <a:r>
              <a:rPr lang="en-US" dirty="0"/>
              <a:t>nor a </a:t>
            </a:r>
            <a:r>
              <a:rPr lang="en-US" dirty="0">
                <a:solidFill>
                  <a:srgbClr val="0070C0"/>
                </a:solidFill>
              </a:rPr>
              <a:t>Small Business Concern</a:t>
            </a:r>
            <a:r>
              <a:rPr lang="en-US" dirty="0"/>
              <a:t> is participating to a significant extent in the prototype project</a:t>
            </a:r>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75</a:t>
            </a:fld>
            <a:endParaRPr lang="en-US" dirty="0">
              <a:solidFill>
                <a:srgbClr val="808080"/>
              </a:solidFill>
            </a:endParaRPr>
          </a:p>
        </p:txBody>
      </p:sp>
    </p:spTree>
    <p:extLst>
      <p:ext uri="{BB962C8B-B14F-4D97-AF65-F5344CB8AC3E}">
        <p14:creationId xmlns:p14="http://schemas.microsoft.com/office/powerpoint/2010/main" val="3035609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Competition</a:t>
            </a:r>
            <a:endParaRPr lang="en-US" dirty="0"/>
          </a:p>
        </p:txBody>
      </p:sp>
      <p:sp>
        <p:nvSpPr>
          <p:cNvPr id="3" name="Content Placeholder 2"/>
          <p:cNvSpPr>
            <a:spLocks noGrp="1"/>
          </p:cNvSpPr>
          <p:nvPr>
            <p:ph idx="1"/>
          </p:nvPr>
        </p:nvSpPr>
        <p:spPr/>
        <p:txBody>
          <a:bodyPr/>
          <a:lstStyle/>
          <a:p>
            <a:r>
              <a:rPr lang="en-US" altLang="en-US" sz="2400" dirty="0"/>
              <a:t>Competitive procedure </a:t>
            </a:r>
            <a:r>
              <a:rPr lang="en-US" altLang="en-US" sz="2400" u="sng" dirty="0"/>
              <a:t>shall</a:t>
            </a:r>
            <a:r>
              <a:rPr lang="en-US" altLang="en-US" sz="2400" dirty="0"/>
              <a:t> be used </a:t>
            </a:r>
            <a:r>
              <a:rPr lang="en-US" altLang="en-US" sz="2400" dirty="0">
                <a:solidFill>
                  <a:srgbClr val="0070C0"/>
                </a:solidFill>
              </a:rPr>
              <a:t>“to the maximum extent practicable.”</a:t>
            </a:r>
            <a:r>
              <a:rPr lang="en-US" altLang="en-US" sz="2400" i="1" dirty="0">
                <a:solidFill>
                  <a:srgbClr val="0070C0"/>
                </a:solidFill>
              </a:rPr>
              <a:t> (10 USC 2371b(b</a:t>
            </a:r>
            <a:r>
              <a:rPr lang="en-US" altLang="en-US" sz="2400" i="1" dirty="0" smtClean="0">
                <a:solidFill>
                  <a:srgbClr val="0070C0"/>
                </a:solidFill>
              </a:rPr>
              <a:t>))</a:t>
            </a:r>
          </a:p>
          <a:p>
            <a:endParaRPr lang="en-US" altLang="en-US" sz="2400" i="1" dirty="0"/>
          </a:p>
          <a:p>
            <a:r>
              <a:rPr lang="en-US" altLang="en-US" sz="2400" dirty="0"/>
              <a:t>Characteristics of competitive OT procedures: </a:t>
            </a:r>
          </a:p>
          <a:p>
            <a:pPr lvl="1"/>
            <a:r>
              <a:rPr lang="en-US" altLang="en-US" dirty="0"/>
              <a:t>Structured in a </a:t>
            </a:r>
            <a:r>
              <a:rPr lang="en-US" altLang="en-US" dirty="0">
                <a:solidFill>
                  <a:srgbClr val="0070C0"/>
                </a:solidFill>
              </a:rPr>
              <a:t>common sense </a:t>
            </a:r>
            <a:r>
              <a:rPr lang="en-US" altLang="en-US" dirty="0"/>
              <a:t>manner</a:t>
            </a:r>
          </a:p>
          <a:p>
            <a:pPr lvl="1"/>
            <a:r>
              <a:rPr lang="en-US" altLang="en-US" dirty="0"/>
              <a:t>Consistent with industry practice for that market segment</a:t>
            </a:r>
          </a:p>
          <a:p>
            <a:pPr lvl="1"/>
            <a:r>
              <a:rPr lang="en-US" altLang="en-US" dirty="0">
                <a:solidFill>
                  <a:srgbClr val="0070C0"/>
                </a:solidFill>
              </a:rPr>
              <a:t>Fair, transparent, and ethical </a:t>
            </a:r>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76</a:t>
            </a:fld>
            <a:endParaRPr lang="en-US" dirty="0">
              <a:solidFill>
                <a:srgbClr val="808080"/>
              </a:solidFill>
            </a:endParaRPr>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8980" y="2726308"/>
            <a:ext cx="2828925"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724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OTA Prototype Transition</a:t>
            </a:r>
            <a:endParaRPr lang="en-US" dirty="0"/>
          </a:p>
        </p:txBody>
      </p:sp>
      <p:sp>
        <p:nvSpPr>
          <p:cNvPr id="3" name="Content Placeholder 2"/>
          <p:cNvSpPr>
            <a:spLocks noGrp="1"/>
          </p:cNvSpPr>
          <p:nvPr>
            <p:ph idx="1"/>
          </p:nvPr>
        </p:nvSpPr>
        <p:spPr/>
        <p:txBody>
          <a:bodyPr/>
          <a:lstStyle/>
          <a:p>
            <a:r>
              <a:rPr lang="en-US" dirty="0" smtClean="0"/>
              <a:t>Sole source follow-on production contract(s) or transaction(s) may be awarded when:</a:t>
            </a:r>
          </a:p>
          <a:p>
            <a:endParaRPr lang="en-US" dirty="0" smtClean="0"/>
          </a:p>
          <a:p>
            <a:pPr lvl="1"/>
            <a:r>
              <a:rPr lang="en-US" dirty="0"/>
              <a:t>The acquisition approach for the prototype project </a:t>
            </a:r>
            <a:r>
              <a:rPr lang="en-US" dirty="0">
                <a:solidFill>
                  <a:srgbClr val="0070C0"/>
                </a:solidFill>
              </a:rPr>
              <a:t>addressed the strategy for follow-on activities</a:t>
            </a:r>
            <a:r>
              <a:rPr lang="en-US" dirty="0"/>
              <a:t> and the following two criterion are satisfied</a:t>
            </a:r>
            <a:r>
              <a:rPr lang="en-US" dirty="0" smtClean="0"/>
              <a:t>:</a:t>
            </a:r>
          </a:p>
          <a:p>
            <a:pPr lvl="1"/>
            <a:endParaRPr lang="en-US" dirty="0"/>
          </a:p>
          <a:p>
            <a:pPr lvl="2"/>
            <a:r>
              <a:rPr lang="en-US" dirty="0" smtClean="0">
                <a:solidFill>
                  <a:srgbClr val="0070C0"/>
                </a:solidFill>
              </a:rPr>
              <a:t>Competitive procedures were used </a:t>
            </a:r>
            <a:r>
              <a:rPr lang="en-US" dirty="0" smtClean="0"/>
              <a:t>for the selection of parties for participation in the transaction; and</a:t>
            </a:r>
          </a:p>
          <a:p>
            <a:pPr lvl="2"/>
            <a:endParaRPr lang="en-US" dirty="0" smtClean="0"/>
          </a:p>
          <a:p>
            <a:pPr lvl="2"/>
            <a:r>
              <a:rPr lang="en-US" dirty="0" smtClean="0"/>
              <a:t>The participants in the transaction </a:t>
            </a:r>
            <a:r>
              <a:rPr lang="en-US" dirty="0" smtClean="0">
                <a:solidFill>
                  <a:srgbClr val="0070C0"/>
                </a:solidFill>
              </a:rPr>
              <a:t>successfully completed the prototype project </a:t>
            </a:r>
            <a:r>
              <a:rPr lang="en-US" dirty="0" smtClean="0"/>
              <a:t>provided for in the transaction</a:t>
            </a:r>
          </a:p>
          <a:p>
            <a:pPr lvl="2"/>
            <a:endParaRPr lang="en-US" dirty="0" smtClean="0"/>
          </a:p>
          <a:p>
            <a:pPr lvl="3"/>
            <a:r>
              <a:rPr lang="en-US" dirty="0" smtClean="0"/>
              <a:t>Typically the follow-on for the first run of production would be a FAR based contract</a:t>
            </a:r>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77</a:t>
            </a:fld>
            <a:endParaRPr lang="en-US" dirty="0">
              <a:solidFill>
                <a:srgbClr val="808080"/>
              </a:solidFill>
            </a:endParaRPr>
          </a:p>
        </p:txBody>
      </p:sp>
    </p:spTree>
    <p:extLst>
      <p:ext uri="{BB962C8B-B14F-4D97-AF65-F5344CB8AC3E}">
        <p14:creationId xmlns:p14="http://schemas.microsoft.com/office/powerpoint/2010/main" val="855554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OTA Models</a:t>
            </a:r>
            <a:endParaRPr lang="en-US" dirty="0"/>
          </a:p>
        </p:txBody>
      </p:sp>
      <p:sp>
        <p:nvSpPr>
          <p:cNvPr id="3" name="Content Placeholder 2"/>
          <p:cNvSpPr>
            <a:spLocks noGrp="1"/>
          </p:cNvSpPr>
          <p:nvPr>
            <p:ph idx="1"/>
          </p:nvPr>
        </p:nvSpPr>
        <p:spPr>
          <a:xfrm>
            <a:off x="437577" y="1360967"/>
            <a:ext cx="5663186" cy="5061097"/>
          </a:xfrm>
        </p:spPr>
        <p:txBody>
          <a:bodyPr/>
          <a:lstStyle/>
          <a:p>
            <a:pPr marL="0" indent="0" algn="ctr">
              <a:buNone/>
              <a:defRPr/>
            </a:pPr>
            <a:r>
              <a:rPr lang="en-US" sz="2400" dirty="0"/>
              <a:t>Direct OTA</a:t>
            </a:r>
          </a:p>
          <a:p>
            <a:pPr>
              <a:defRPr/>
            </a:pPr>
            <a:endParaRPr lang="en-US" dirty="0"/>
          </a:p>
          <a:p>
            <a:pPr marL="0" indent="0">
              <a:buNone/>
              <a:defRPr/>
            </a:pPr>
            <a:endParaRPr lang="en-US" dirty="0"/>
          </a:p>
          <a:p>
            <a:pPr>
              <a:defRPr/>
            </a:pPr>
            <a:endParaRPr lang="en-US" sz="1600" dirty="0"/>
          </a:p>
          <a:p>
            <a:pPr>
              <a:defRPr/>
            </a:pPr>
            <a:r>
              <a:rPr lang="en-US" dirty="0"/>
              <a:t>Direct Award</a:t>
            </a:r>
          </a:p>
          <a:p>
            <a:pPr>
              <a:defRPr/>
            </a:pPr>
            <a:r>
              <a:rPr lang="en-US" dirty="0"/>
              <a:t>Custom Terms</a:t>
            </a:r>
          </a:p>
          <a:p>
            <a:pPr>
              <a:defRPr/>
            </a:pPr>
            <a:r>
              <a:rPr lang="en-US" dirty="0"/>
              <a:t>Direct Payment</a:t>
            </a:r>
          </a:p>
          <a:p>
            <a:pPr>
              <a:defRPr/>
            </a:pPr>
            <a:r>
              <a:rPr lang="en-US" u="sng" dirty="0"/>
              <a:t>May</a:t>
            </a:r>
            <a:r>
              <a:rPr lang="en-US" dirty="0"/>
              <a:t> Require and/or Consume More USG Resources to Administer/Manage</a:t>
            </a:r>
          </a:p>
          <a:p>
            <a:pPr>
              <a:defRPr/>
            </a:pPr>
            <a:r>
              <a:rPr lang="en-US" dirty="0"/>
              <a:t>Possible increased lead times</a:t>
            </a:r>
          </a:p>
          <a:p>
            <a:pPr>
              <a:defRPr/>
            </a:pPr>
            <a:r>
              <a:rPr lang="en-US" dirty="0"/>
              <a:t>Solicitation (i.e. BAA or program specific)</a:t>
            </a:r>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78</a:t>
            </a:fld>
            <a:endParaRPr lang="en-US" dirty="0">
              <a:solidFill>
                <a:srgbClr val="808080"/>
              </a:solidFill>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l="8656"/>
          <a:stretch>
            <a:fillRect/>
          </a:stretch>
        </p:blipFill>
        <p:spPr bwMode="auto">
          <a:xfrm>
            <a:off x="1587426" y="1820495"/>
            <a:ext cx="30162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6315740" y="1360966"/>
            <a:ext cx="5525432" cy="50610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b="1">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0" indent="0" algn="ctr">
              <a:buFont typeface="Wingdings" pitchFamily="2" charset="2"/>
              <a:buNone/>
              <a:defRPr/>
            </a:pPr>
            <a:r>
              <a:rPr lang="en-US" sz="2400" kern="0" dirty="0" smtClean="0"/>
              <a:t>Consortium Model</a:t>
            </a:r>
          </a:p>
          <a:p>
            <a:pPr>
              <a:defRPr/>
            </a:pPr>
            <a:endParaRPr lang="en-US" kern="0" dirty="0" smtClean="0"/>
          </a:p>
          <a:p>
            <a:pPr marL="0" indent="0">
              <a:buFont typeface="Wingdings" pitchFamily="2" charset="2"/>
              <a:buNone/>
              <a:defRPr/>
            </a:pPr>
            <a:endParaRPr lang="en-US" kern="0" dirty="0" smtClean="0"/>
          </a:p>
          <a:p>
            <a:pPr>
              <a:defRPr/>
            </a:pPr>
            <a:endParaRPr lang="en-US" sz="1600" kern="0" dirty="0" smtClean="0"/>
          </a:p>
          <a:p>
            <a:pPr>
              <a:defRPr/>
            </a:pPr>
            <a:r>
              <a:rPr lang="en-US" dirty="0"/>
              <a:t>Projects Awarded to Consortium Manager</a:t>
            </a:r>
          </a:p>
          <a:p>
            <a:pPr>
              <a:defRPr/>
            </a:pPr>
            <a:r>
              <a:rPr lang="en-US" dirty="0"/>
              <a:t>Custom Terms &amp; Flow-Downs</a:t>
            </a:r>
          </a:p>
          <a:p>
            <a:pPr>
              <a:defRPr/>
            </a:pPr>
            <a:r>
              <a:rPr lang="en-US" dirty="0"/>
              <a:t>Payment to Consortium</a:t>
            </a:r>
          </a:p>
          <a:p>
            <a:pPr>
              <a:defRPr/>
            </a:pPr>
            <a:r>
              <a:rPr lang="en-US" dirty="0"/>
              <a:t>Consortium Acts as Mentor</a:t>
            </a:r>
          </a:p>
          <a:p>
            <a:pPr>
              <a:defRPr/>
            </a:pPr>
            <a:r>
              <a:rPr lang="en-US" dirty="0"/>
              <a:t>Publicizes Projects to Consortia</a:t>
            </a:r>
          </a:p>
          <a:p>
            <a:pPr>
              <a:defRPr/>
            </a:pPr>
            <a:r>
              <a:rPr lang="en-US" dirty="0"/>
              <a:t>Administrative Fee</a:t>
            </a:r>
          </a:p>
          <a:p>
            <a:endParaRPr lang="en-US" kern="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l="6564"/>
          <a:stretch>
            <a:fillRect/>
          </a:stretch>
        </p:blipFill>
        <p:spPr bwMode="auto">
          <a:xfrm>
            <a:off x="6919182" y="1594001"/>
            <a:ext cx="45402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2938" y="6156792"/>
            <a:ext cx="4270721" cy="246221"/>
          </a:xfrm>
          <a:prstGeom prst="rect">
            <a:avLst/>
          </a:prstGeom>
          <a:noFill/>
        </p:spPr>
        <p:txBody>
          <a:bodyPr wrap="none" rtlCol="0">
            <a:spAutoFit/>
          </a:bodyPr>
          <a:lstStyle/>
          <a:p>
            <a:r>
              <a:rPr lang="en-US" sz="1000" dirty="0" smtClean="0"/>
              <a:t>USG – United States Government, BBA </a:t>
            </a:r>
            <a:r>
              <a:rPr lang="en-US" sz="1000" dirty="0"/>
              <a:t>- Broad Agency Announcement </a:t>
            </a:r>
          </a:p>
        </p:txBody>
      </p:sp>
    </p:spTree>
    <p:extLst>
      <p:ext uri="{BB962C8B-B14F-4D97-AF65-F5344CB8AC3E}">
        <p14:creationId xmlns:p14="http://schemas.microsoft.com/office/powerpoint/2010/main" val="1469540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SCCI Scope &amp; Depth</a:t>
            </a:r>
            <a:endParaRPr lang="en-US" dirty="0"/>
          </a:p>
        </p:txBody>
      </p:sp>
      <p:sp>
        <p:nvSpPr>
          <p:cNvPr id="3" name="Content Placeholder 2"/>
          <p:cNvSpPr>
            <a:spLocks noGrp="1"/>
          </p:cNvSpPr>
          <p:nvPr>
            <p:ph idx="1"/>
          </p:nvPr>
        </p:nvSpPr>
        <p:spPr/>
        <p:txBody>
          <a:bodyPr/>
          <a:lstStyle/>
          <a:p>
            <a:r>
              <a:rPr lang="en-US" dirty="0" smtClean="0"/>
              <a:t>…any topic generally consistent with the Research, Development, Test &amp; Evaluation (RDT&amp;E) of Air Force Supply Chain, may extend to address other systems, components, or materials and any integration therein…</a:t>
            </a:r>
          </a:p>
          <a:p>
            <a:endParaRPr lang="en-US" dirty="0"/>
          </a:p>
          <a:p>
            <a:r>
              <a:rPr lang="en-US" dirty="0" smtClean="0"/>
              <a:t>Leading to prototype, modify, enhance, test, measure, document, and integrate next generation, OSA for capabilities and tools that satisfy requirements for open-architecture systems</a:t>
            </a:r>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79</a:t>
            </a:fld>
            <a:endParaRPr lang="en-US" dirty="0">
              <a:solidFill>
                <a:srgbClr val="808080"/>
              </a:solidFill>
            </a:endParaRPr>
          </a:p>
        </p:txBody>
      </p:sp>
      <p:sp>
        <p:nvSpPr>
          <p:cNvPr id="5" name="TextBox 4"/>
          <p:cNvSpPr txBox="1"/>
          <p:nvPr/>
        </p:nvSpPr>
        <p:spPr>
          <a:xfrm>
            <a:off x="642938" y="6156792"/>
            <a:ext cx="2117887" cy="246221"/>
          </a:xfrm>
          <a:prstGeom prst="rect">
            <a:avLst/>
          </a:prstGeom>
          <a:noFill/>
        </p:spPr>
        <p:txBody>
          <a:bodyPr wrap="none" rtlCol="0">
            <a:spAutoFit/>
          </a:bodyPr>
          <a:lstStyle/>
          <a:p>
            <a:r>
              <a:rPr lang="en-US" sz="1000" dirty="0" smtClean="0"/>
              <a:t>OSA – Open System Approaches </a:t>
            </a:r>
            <a:endParaRPr lang="en-US" sz="1000" dirty="0"/>
          </a:p>
        </p:txBody>
      </p:sp>
    </p:spTree>
    <p:extLst>
      <p:ext uri="{BB962C8B-B14F-4D97-AF65-F5344CB8AC3E}">
        <p14:creationId xmlns:p14="http://schemas.microsoft.com/office/powerpoint/2010/main" val="268341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152401"/>
            <a:ext cx="8746224" cy="1057517"/>
          </a:xfrm>
        </p:spPr>
        <p:txBody>
          <a:bodyPr>
            <a:normAutofit/>
          </a:bodyPr>
          <a:lstStyle/>
          <a:p>
            <a:r>
              <a:rPr lang="en-US" dirty="0"/>
              <a:t>Air Base Wings</a:t>
            </a:r>
          </a:p>
        </p:txBody>
      </p:sp>
      <p:sp>
        <p:nvSpPr>
          <p:cNvPr id="4" name="Title 1"/>
          <p:cNvSpPr txBox="1">
            <a:spLocks/>
          </p:cNvSpPr>
          <p:nvPr/>
        </p:nvSpPr>
        <p:spPr>
          <a:xfrm>
            <a:off x="1524000" y="6389132"/>
            <a:ext cx="9144000" cy="474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p:txBody>
      </p:sp>
      <p:grpSp>
        <p:nvGrpSpPr>
          <p:cNvPr id="3" name="Group 2"/>
          <p:cNvGrpSpPr/>
          <p:nvPr/>
        </p:nvGrpSpPr>
        <p:grpSpPr>
          <a:xfrm>
            <a:off x="2028141" y="1295400"/>
            <a:ext cx="8158539" cy="5370532"/>
            <a:chOff x="242591" y="1099623"/>
            <a:chExt cx="8746303" cy="6118782"/>
          </a:xfrm>
          <a:effectLst>
            <a:outerShdw blurRad="292100" dist="139700" dir="2700000" algn="ctr" rotWithShape="0">
              <a:srgbClr val="000000">
                <a:alpha val="65000"/>
              </a:srgbClr>
            </a:outerShdw>
          </a:effectLst>
        </p:grpSpPr>
        <p:grpSp>
          <p:nvGrpSpPr>
            <p:cNvPr id="5" name="Group 37"/>
            <p:cNvGrpSpPr>
              <a:grpSpLocks/>
            </p:cNvGrpSpPr>
            <p:nvPr/>
          </p:nvGrpSpPr>
          <p:grpSpPr bwMode="auto">
            <a:xfrm>
              <a:off x="1535420" y="1111580"/>
              <a:ext cx="2084869" cy="1427354"/>
              <a:chOff x="2157973" y="4648608"/>
              <a:chExt cx="2084869" cy="1427409"/>
            </a:xfrm>
          </p:grpSpPr>
          <p:pic>
            <p:nvPicPr>
              <p:cNvPr id="6" name="Picture 5" descr="72 abw airfield mgt.jpg50.jpg"/>
              <p:cNvPicPr>
                <a:picLocks noChangeAspect="1"/>
              </p:cNvPicPr>
              <p:nvPr/>
            </p:nvPicPr>
            <p:blipFill>
              <a:blip r:embed="rId3"/>
              <a:stretch>
                <a:fillRect/>
              </a:stretch>
            </p:blipFill>
            <p:spPr>
              <a:xfrm>
                <a:off x="2340525" y="5017116"/>
                <a:ext cx="1778000" cy="1058901"/>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TextBox 39"/>
              <p:cNvSpPr txBox="1">
                <a:spLocks noChangeArrowheads="1"/>
              </p:cNvSpPr>
              <p:nvPr/>
            </p:nvSpPr>
            <p:spPr bwMode="auto">
              <a:xfrm>
                <a:off x="2157973" y="4648608"/>
                <a:ext cx="2084869" cy="35067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Airfield Management</a:t>
                </a:r>
              </a:p>
            </p:txBody>
          </p:sp>
        </p:grpSp>
        <p:grpSp>
          <p:nvGrpSpPr>
            <p:cNvPr id="8" name="Group 53"/>
            <p:cNvGrpSpPr>
              <a:grpSpLocks/>
            </p:cNvGrpSpPr>
            <p:nvPr/>
          </p:nvGrpSpPr>
          <p:grpSpPr bwMode="auto">
            <a:xfrm>
              <a:off x="6763559" y="3964568"/>
              <a:ext cx="2138136" cy="1475884"/>
              <a:chOff x="449555" y="4426503"/>
              <a:chExt cx="2138136" cy="1475940"/>
            </a:xfrm>
          </p:grpSpPr>
          <p:pic>
            <p:nvPicPr>
              <p:cNvPr id="9" name="Picture 8" descr="72 abw financial mgt.jpg50.jpg"/>
              <p:cNvPicPr>
                <a:picLocks noChangeAspect="1"/>
              </p:cNvPicPr>
              <p:nvPr/>
            </p:nvPicPr>
            <p:blipFill>
              <a:blip r:embed="rId4"/>
              <a:stretch>
                <a:fillRect/>
              </a:stretch>
            </p:blipFill>
            <p:spPr>
              <a:xfrm>
                <a:off x="470924" y="4792688"/>
                <a:ext cx="2116767" cy="1109755"/>
              </a:xfrm>
              <a:prstGeom prst="rect">
                <a:avLst/>
              </a:prstGeom>
              <a:ln w="28575">
                <a:solidFill>
                  <a:schemeClr val="tx1"/>
                </a:solidFill>
              </a:ln>
              <a:effectLst>
                <a:outerShdw blurRad="292100" dist="139700" dir="2700000" algn="tl" rotWithShape="0">
                  <a:srgbClr val="333333">
                    <a:alpha val="65000"/>
                  </a:srgbClr>
                </a:outerShdw>
              </a:effectLst>
            </p:spPr>
          </p:pic>
          <p:sp>
            <p:nvSpPr>
              <p:cNvPr id="10" name="TextBox 61"/>
              <p:cNvSpPr txBox="1">
                <a:spLocks noChangeArrowheads="1"/>
              </p:cNvSpPr>
              <p:nvPr/>
            </p:nvSpPr>
            <p:spPr bwMode="auto">
              <a:xfrm>
                <a:off x="449555" y="4426503"/>
                <a:ext cx="2123929" cy="38573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Financial</a:t>
                </a: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 Support</a:t>
                </a:r>
              </a:p>
            </p:txBody>
          </p:sp>
        </p:grpSp>
        <p:grpSp>
          <p:nvGrpSpPr>
            <p:cNvPr id="11" name="Group 10"/>
            <p:cNvGrpSpPr/>
            <p:nvPr/>
          </p:nvGrpSpPr>
          <p:grpSpPr>
            <a:xfrm>
              <a:off x="3577661" y="1099623"/>
              <a:ext cx="2019567" cy="1417242"/>
              <a:chOff x="3901078" y="1173859"/>
              <a:chExt cx="2019567" cy="1417242"/>
            </a:xfrm>
          </p:grpSpPr>
          <p:sp>
            <p:nvSpPr>
              <p:cNvPr id="12" name="TextBox 36"/>
              <p:cNvSpPr txBox="1">
                <a:spLocks noChangeArrowheads="1"/>
              </p:cNvSpPr>
              <p:nvPr/>
            </p:nvSpPr>
            <p:spPr bwMode="auto">
              <a:xfrm>
                <a:off x="3901078" y="1173859"/>
                <a:ext cx="2019567" cy="35065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Installation Security</a:t>
                </a:r>
              </a:p>
            </p:txBody>
          </p:sp>
          <p:pic>
            <p:nvPicPr>
              <p:cNvPr id="13" name="Picture 12" descr="75 abw security.jpg50.jpg"/>
              <p:cNvPicPr>
                <a:picLocks noChangeAspect="1"/>
              </p:cNvPicPr>
              <p:nvPr/>
            </p:nvPicPr>
            <p:blipFill>
              <a:blip r:embed="rId5"/>
              <a:stretch>
                <a:fillRect/>
              </a:stretch>
            </p:blipFill>
            <p:spPr bwMode="auto">
              <a:xfrm>
                <a:off x="4037979" y="1521125"/>
                <a:ext cx="1737022" cy="1069976"/>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4" name="Group 13"/>
            <p:cNvGrpSpPr/>
            <p:nvPr/>
          </p:nvGrpSpPr>
          <p:grpSpPr>
            <a:xfrm>
              <a:off x="242591" y="2514412"/>
              <a:ext cx="2143006" cy="1424854"/>
              <a:chOff x="176857" y="1853237"/>
              <a:chExt cx="2143006" cy="1424854"/>
            </a:xfrm>
          </p:grpSpPr>
          <p:sp>
            <p:nvSpPr>
              <p:cNvPr id="15" name="TextBox 70"/>
              <p:cNvSpPr txBox="1">
                <a:spLocks noChangeArrowheads="1"/>
              </p:cNvSpPr>
              <p:nvPr/>
            </p:nvSpPr>
            <p:spPr bwMode="auto">
              <a:xfrm>
                <a:off x="177875" y="1853237"/>
                <a:ext cx="2141988"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Mission Support</a:t>
                </a:r>
              </a:p>
            </p:txBody>
          </p:sp>
          <p:pic>
            <p:nvPicPr>
              <p:cNvPr id="17" name="Picture 16" descr="75 ABW.jpg50.jpg"/>
              <p:cNvPicPr>
                <a:picLocks noChangeAspect="1"/>
              </p:cNvPicPr>
              <p:nvPr/>
            </p:nvPicPr>
            <p:blipFill>
              <a:blip r:embed="rId6"/>
              <a:stretch>
                <a:fillRect/>
              </a:stretch>
            </p:blipFill>
            <p:spPr bwMode="auto">
              <a:xfrm>
                <a:off x="176857" y="2174779"/>
                <a:ext cx="2128835" cy="1103312"/>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8" name="Group 17"/>
            <p:cNvGrpSpPr>
              <a:grpSpLocks/>
            </p:cNvGrpSpPr>
            <p:nvPr/>
          </p:nvGrpSpPr>
          <p:grpSpPr bwMode="auto">
            <a:xfrm>
              <a:off x="5639075" y="1106107"/>
              <a:ext cx="1803281" cy="1419354"/>
              <a:chOff x="-428601" y="2914588"/>
              <a:chExt cx="1803281" cy="1420119"/>
            </a:xfrm>
          </p:grpSpPr>
          <p:pic>
            <p:nvPicPr>
              <p:cNvPr id="19" name="Picture 10" descr="H:\Pictures\Deployed Pics Folder\Pictures past deployers 2007\Maj Carey\DCP_3247.JPG"/>
              <p:cNvPicPr>
                <a:picLocks noChangeAspect="1" noChangeArrowheads="1"/>
              </p:cNvPicPr>
              <p:nvPr/>
            </p:nvPicPr>
            <p:blipFill>
              <a:blip r:embed="rId7"/>
              <a:srcRect/>
              <a:stretch>
                <a:fillRect/>
              </a:stretch>
            </p:blipFill>
            <p:spPr bwMode="auto">
              <a:xfrm>
                <a:off x="-428601" y="3267330"/>
                <a:ext cx="1778000" cy="1067377"/>
              </a:xfrm>
              <a:prstGeom prst="rect">
                <a:avLst/>
              </a:prstGeom>
              <a:ln w="28575">
                <a:solidFill>
                  <a:schemeClr val="tx1"/>
                </a:solidFill>
              </a:ln>
              <a:effectLst>
                <a:outerShdw blurRad="292100" dist="139700" dir="2700000" algn="tl" rotWithShape="0">
                  <a:srgbClr val="333333">
                    <a:alpha val="65000"/>
                  </a:srgbClr>
                </a:outerShdw>
              </a:effectLst>
            </p:spPr>
          </p:pic>
          <p:sp>
            <p:nvSpPr>
              <p:cNvPr id="20" name="TextBox 32"/>
              <p:cNvSpPr txBox="1">
                <a:spLocks noChangeArrowheads="1"/>
              </p:cNvSpPr>
              <p:nvPr/>
            </p:nvSpPr>
            <p:spPr bwMode="auto">
              <a:xfrm>
                <a:off x="-428601" y="2914588"/>
                <a:ext cx="1803281" cy="35084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Medical Support</a:t>
                </a:r>
              </a:p>
            </p:txBody>
          </p:sp>
        </p:grpSp>
        <p:grpSp>
          <p:nvGrpSpPr>
            <p:cNvPr id="21" name="Group 71"/>
            <p:cNvGrpSpPr>
              <a:grpSpLocks/>
            </p:cNvGrpSpPr>
            <p:nvPr/>
          </p:nvGrpSpPr>
          <p:grpSpPr bwMode="auto">
            <a:xfrm>
              <a:off x="6670310" y="2500273"/>
              <a:ext cx="2318584" cy="1445391"/>
              <a:chOff x="4623844" y="2850799"/>
              <a:chExt cx="2318584" cy="1446172"/>
            </a:xfrm>
          </p:grpSpPr>
          <p:sp>
            <p:nvSpPr>
              <p:cNvPr id="22" name="TextBox 48"/>
              <p:cNvSpPr txBox="1">
                <a:spLocks noChangeArrowheads="1"/>
              </p:cNvSpPr>
              <p:nvPr/>
            </p:nvSpPr>
            <p:spPr bwMode="auto">
              <a:xfrm>
                <a:off x="4623844" y="2850799"/>
                <a:ext cx="2318584" cy="35084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Facilities/Infrastructure</a:t>
                </a:r>
              </a:p>
            </p:txBody>
          </p:sp>
          <p:pic>
            <p:nvPicPr>
              <p:cNvPr id="23" name="Picture 22" descr="75 abw medical.jpg50.jpg"/>
              <p:cNvPicPr>
                <a:picLocks noChangeAspect="1"/>
              </p:cNvPicPr>
              <p:nvPr/>
            </p:nvPicPr>
            <p:blipFill>
              <a:blip r:embed="rId8"/>
              <a:srcRect t="5333" b="25650"/>
              <a:stretch>
                <a:fillRect/>
              </a:stretch>
            </p:blipFill>
            <p:spPr>
              <a:xfrm>
                <a:off x="4717092" y="3186662"/>
                <a:ext cx="2123929" cy="1110309"/>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24" name="Group 74"/>
            <p:cNvGrpSpPr>
              <a:grpSpLocks/>
            </p:cNvGrpSpPr>
            <p:nvPr/>
          </p:nvGrpSpPr>
          <p:grpSpPr bwMode="auto">
            <a:xfrm>
              <a:off x="242591" y="3971542"/>
              <a:ext cx="2128836" cy="1468910"/>
              <a:chOff x="331942" y="3566121"/>
              <a:chExt cx="2128836" cy="1469704"/>
            </a:xfrm>
          </p:grpSpPr>
          <p:sp>
            <p:nvSpPr>
              <p:cNvPr id="25" name="TextBox 52"/>
              <p:cNvSpPr txBox="1">
                <a:spLocks noChangeArrowheads="1"/>
              </p:cNvSpPr>
              <p:nvPr/>
            </p:nvSpPr>
            <p:spPr bwMode="auto">
              <a:xfrm>
                <a:off x="331942" y="3566121"/>
                <a:ext cx="2128836" cy="5964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Information Technology</a:t>
                </a:r>
              </a:p>
            </p:txBody>
          </p:sp>
          <p:pic>
            <p:nvPicPr>
              <p:cNvPr id="26" name="Picture 25" descr="72 abw information technology.jpg50.jpg"/>
              <p:cNvPicPr>
                <a:picLocks noChangeAspect="1"/>
              </p:cNvPicPr>
              <p:nvPr/>
            </p:nvPicPr>
            <p:blipFill>
              <a:blip r:embed="rId9"/>
              <a:srcRect t="9235" b="54813"/>
              <a:stretch>
                <a:fillRect/>
              </a:stretch>
            </p:blipFill>
            <p:spPr>
              <a:xfrm>
                <a:off x="331942" y="3931917"/>
                <a:ext cx="2128835" cy="1103908"/>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27" name="Group 26"/>
            <p:cNvGrpSpPr/>
            <p:nvPr/>
          </p:nvGrpSpPr>
          <p:grpSpPr>
            <a:xfrm>
              <a:off x="813063" y="5423466"/>
              <a:ext cx="1740364" cy="1380638"/>
              <a:chOff x="3453508" y="5193383"/>
              <a:chExt cx="1740364" cy="1380638"/>
            </a:xfrm>
          </p:grpSpPr>
          <p:sp>
            <p:nvSpPr>
              <p:cNvPr id="28" name="TextBox 66"/>
              <p:cNvSpPr txBox="1">
                <a:spLocks noChangeArrowheads="1"/>
              </p:cNvSpPr>
              <p:nvPr/>
            </p:nvSpPr>
            <p:spPr bwMode="auto">
              <a:xfrm>
                <a:off x="3453508" y="5193383"/>
                <a:ext cx="1740364"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Contractors</a:t>
                </a:r>
              </a:p>
            </p:txBody>
          </p:sp>
          <p:pic>
            <p:nvPicPr>
              <p:cNvPr id="29" name="Picture 28" descr="72 abw contractors.jpg50.jpg"/>
              <p:cNvPicPr>
                <a:picLocks noChangeAspect="1"/>
              </p:cNvPicPr>
              <p:nvPr/>
            </p:nvPicPr>
            <p:blipFill>
              <a:blip r:embed="rId10"/>
              <a:srcRect t="12040" b="4652"/>
              <a:stretch>
                <a:fillRect/>
              </a:stretch>
            </p:blipFill>
            <p:spPr bwMode="auto">
              <a:xfrm>
                <a:off x="3473116" y="5527248"/>
                <a:ext cx="1712914" cy="1046773"/>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30" name="Group 29"/>
            <p:cNvGrpSpPr/>
            <p:nvPr/>
          </p:nvGrpSpPr>
          <p:grpSpPr>
            <a:xfrm>
              <a:off x="4653833" y="5401995"/>
              <a:ext cx="1673385" cy="1396884"/>
              <a:chOff x="5542333" y="4633551"/>
              <a:chExt cx="1673385" cy="1396884"/>
            </a:xfrm>
          </p:grpSpPr>
          <p:sp>
            <p:nvSpPr>
              <p:cNvPr id="31" name="TextBox 46"/>
              <p:cNvSpPr txBox="1">
                <a:spLocks noChangeArrowheads="1"/>
              </p:cNvSpPr>
              <p:nvPr/>
            </p:nvSpPr>
            <p:spPr bwMode="auto">
              <a:xfrm>
                <a:off x="5542334" y="4633551"/>
                <a:ext cx="1673384"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Retirees</a:t>
                </a:r>
              </a:p>
            </p:txBody>
          </p:sp>
          <p:pic>
            <p:nvPicPr>
              <p:cNvPr id="32" name="Picture 31" descr="78 abw retirees.jpg50.jpg"/>
              <p:cNvPicPr>
                <a:picLocks noChangeAspect="1"/>
              </p:cNvPicPr>
              <p:nvPr/>
            </p:nvPicPr>
            <p:blipFill>
              <a:blip r:embed="rId11"/>
              <a:stretch>
                <a:fillRect/>
              </a:stretch>
            </p:blipFill>
            <p:spPr bwMode="auto">
              <a:xfrm>
                <a:off x="5542333" y="5003445"/>
                <a:ext cx="1627506" cy="1026990"/>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33" name="Group 32"/>
            <p:cNvGrpSpPr/>
            <p:nvPr/>
          </p:nvGrpSpPr>
          <p:grpSpPr>
            <a:xfrm>
              <a:off x="2842456" y="5405955"/>
              <a:ext cx="1633791" cy="1404501"/>
              <a:chOff x="7748193" y="4615286"/>
              <a:chExt cx="1633791" cy="1404501"/>
            </a:xfrm>
          </p:grpSpPr>
          <p:sp>
            <p:nvSpPr>
              <p:cNvPr id="34" name="TextBox 63"/>
              <p:cNvSpPr txBox="1">
                <a:spLocks noChangeArrowheads="1"/>
              </p:cNvSpPr>
              <p:nvPr/>
            </p:nvSpPr>
            <p:spPr bwMode="auto">
              <a:xfrm>
                <a:off x="7748193" y="4615286"/>
                <a:ext cx="1623981"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Families</a:t>
                </a:r>
              </a:p>
            </p:txBody>
          </p:sp>
          <p:pic>
            <p:nvPicPr>
              <p:cNvPr id="35" name="Picture 34" descr="75 abw dependents.jpg50.jpg"/>
              <p:cNvPicPr>
                <a:picLocks noChangeAspect="1"/>
              </p:cNvPicPr>
              <p:nvPr/>
            </p:nvPicPr>
            <p:blipFill>
              <a:blip r:embed="rId12"/>
              <a:stretch>
                <a:fillRect/>
              </a:stretch>
            </p:blipFill>
            <p:spPr bwMode="auto">
              <a:xfrm>
                <a:off x="7748193" y="4992797"/>
                <a:ext cx="1633791" cy="1026990"/>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36" name="Group 35"/>
            <p:cNvGrpSpPr/>
            <p:nvPr/>
          </p:nvGrpSpPr>
          <p:grpSpPr>
            <a:xfrm>
              <a:off x="6393491" y="5410193"/>
              <a:ext cx="2193999" cy="1808212"/>
              <a:chOff x="577869" y="4605562"/>
              <a:chExt cx="2193999" cy="1808212"/>
            </a:xfrm>
          </p:grpSpPr>
          <p:sp>
            <p:nvSpPr>
              <p:cNvPr id="37" name="TextBox 42"/>
              <p:cNvSpPr txBox="1">
                <a:spLocks noChangeArrowheads="1"/>
              </p:cNvSpPr>
              <p:nvPr/>
            </p:nvSpPr>
            <p:spPr bwMode="auto">
              <a:xfrm>
                <a:off x="717072" y="4605562"/>
                <a:ext cx="1719613"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Airmen</a:t>
                </a:r>
              </a:p>
            </p:txBody>
          </p:sp>
          <p:pic>
            <p:nvPicPr>
              <p:cNvPr id="38" name="Picture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69" y="4714644"/>
                <a:ext cx="2193999" cy="1699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39" name="Picture 1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harpenSoften amount="5000"/>
                      </a14:imgEffect>
                      <a14:imgEffect>
                        <a14:brightnessContrast bright="29000" contrast="1000"/>
                      </a14:imgEffect>
                    </a14:imgLayer>
                  </a14:imgProps>
                </a:ext>
                <a:ext uri="{28A0092B-C50C-407E-A947-70E740481C1C}">
                  <a14:useLocalDpi xmlns:a14="http://schemas.microsoft.com/office/drawing/2010/main" val="0"/>
                </a:ext>
              </a:extLst>
            </a:blip>
            <a:srcRect t="2771"/>
            <a:stretch/>
          </p:blipFill>
          <p:spPr bwMode="auto">
            <a:xfrm>
              <a:off x="2752750" y="2711125"/>
              <a:ext cx="3677996" cy="2623281"/>
            </a:xfrm>
            <a:prstGeom prst="rect">
              <a:avLst/>
            </a:prstGeom>
            <a:ln w="28575" cap="sq">
              <a:solidFill>
                <a:srgbClr val="000000"/>
              </a:solidFill>
              <a:prstDash val="solid"/>
              <a:miter lim="800000"/>
            </a:ln>
            <a:effectLst>
              <a:outerShdw blurRad="292100" dist="139700" dir="2700000" algn="tl" rotWithShape="0">
                <a:srgbClr val="000000">
                  <a:alpha val="65000"/>
                </a:srgbClr>
              </a:outerShdw>
            </a:effectLst>
          </p:spPr>
        </p:pic>
      </p:grpSp>
      <p:sp>
        <p:nvSpPr>
          <p:cNvPr id="40" name="Rectangle 39"/>
          <p:cNvSpPr/>
          <p:nvPr/>
        </p:nvSpPr>
        <p:spPr>
          <a:xfrm>
            <a:off x="7892185" y="5356304"/>
            <a:ext cx="1619091" cy="9682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Slide Number Placeholder 15"/>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41" name="TextBox 40"/>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897477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OTA + Consortium Model</a:t>
            </a:r>
            <a:endParaRPr lang="en-US" dirty="0"/>
          </a:p>
        </p:txBody>
      </p:sp>
      <p:sp>
        <p:nvSpPr>
          <p:cNvPr id="3" name="Content Placeholder 2"/>
          <p:cNvSpPr>
            <a:spLocks noGrp="1"/>
          </p:cNvSpPr>
          <p:nvPr>
            <p:ph idx="1"/>
          </p:nvPr>
        </p:nvSpPr>
        <p:spPr>
          <a:xfrm>
            <a:off x="437576" y="1283270"/>
            <a:ext cx="11197167" cy="5160060"/>
          </a:xfrm>
        </p:spPr>
        <p:txBody>
          <a:bodyPr/>
          <a:lstStyle/>
          <a:p>
            <a:r>
              <a:rPr lang="en-US" sz="1800" dirty="0" smtClean="0"/>
              <a:t>System of Systems (SOSSEC) Consortium is the SCCI Awardee</a:t>
            </a:r>
          </a:p>
          <a:p>
            <a:pPr lvl="1"/>
            <a:r>
              <a:rPr lang="en-US" sz="1800" dirty="0" smtClean="0">
                <a:solidFill>
                  <a:srgbClr val="0070C0"/>
                </a:solidFill>
              </a:rPr>
              <a:t>750+ Member Companies</a:t>
            </a:r>
          </a:p>
          <a:p>
            <a:pPr lvl="1"/>
            <a:r>
              <a:rPr lang="en-US" sz="1800" dirty="0" smtClean="0"/>
              <a:t>Broad spectrum of Defense Contractors, Nontraditional Defense Contractors, Academia, and Non-profit Organizations</a:t>
            </a:r>
          </a:p>
          <a:p>
            <a:pPr lvl="1"/>
            <a:r>
              <a:rPr lang="en-US" sz="1800" dirty="0" smtClean="0"/>
              <a:t>Breadth of Capabilities, Expertise, and Technology</a:t>
            </a:r>
          </a:p>
          <a:p>
            <a:pPr lvl="1"/>
            <a:r>
              <a:rPr lang="en-US" sz="1800" dirty="0" smtClean="0"/>
              <a:t>Low barrier-to-entry for new Consortium Members</a:t>
            </a:r>
            <a:endParaRPr lang="en-US" sz="1800" dirty="0"/>
          </a:p>
          <a:p>
            <a:r>
              <a:rPr lang="en-US" sz="1800" dirty="0" smtClean="0"/>
              <a:t>SOSSEC, Inc. acts as the OT Lead Organization</a:t>
            </a:r>
          </a:p>
          <a:p>
            <a:pPr lvl="1"/>
            <a:r>
              <a:rPr lang="en-US" sz="1800" dirty="0" smtClean="0">
                <a:solidFill>
                  <a:srgbClr val="0070C0"/>
                </a:solidFill>
              </a:rPr>
              <a:t>Single Point of Contact for Contracting/Administration</a:t>
            </a:r>
          </a:p>
          <a:p>
            <a:pPr lvl="1"/>
            <a:r>
              <a:rPr lang="en-US" sz="1800" dirty="0" smtClean="0"/>
              <a:t>Quality Control on Proposals/Reports/Invoicing</a:t>
            </a:r>
          </a:p>
          <a:p>
            <a:pPr lvl="1"/>
            <a:r>
              <a:rPr lang="en-US" sz="1800" dirty="0" smtClean="0"/>
              <a:t>Provides price reasonableness analysis on proposals</a:t>
            </a:r>
          </a:p>
          <a:p>
            <a:pPr lvl="1"/>
            <a:r>
              <a:rPr lang="en-US" sz="1800" dirty="0" smtClean="0"/>
              <a:t>Receives Administration Fee</a:t>
            </a:r>
          </a:p>
          <a:p>
            <a:pPr lvl="1"/>
            <a:r>
              <a:rPr lang="en-US" sz="1800" dirty="0" smtClean="0"/>
              <a:t>Ensures Deliverables are Provided</a:t>
            </a:r>
          </a:p>
          <a:p>
            <a:r>
              <a:rPr lang="en-US" sz="1800" dirty="0" smtClean="0"/>
              <a:t>Enables the Nontraditional Contractor to focus on </a:t>
            </a:r>
            <a:r>
              <a:rPr lang="en-US" sz="1800" dirty="0" smtClean="0">
                <a:solidFill>
                  <a:srgbClr val="0070C0"/>
                </a:solidFill>
              </a:rPr>
              <a:t>Technical Performance </a:t>
            </a:r>
            <a:r>
              <a:rPr lang="en-US" sz="1800" dirty="0" smtClean="0"/>
              <a:t>not Business/Contracting Issues</a:t>
            </a:r>
            <a:endParaRPr lang="en-US" sz="1800"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80</a:t>
            </a:fld>
            <a:endParaRPr lang="en-US" dirty="0">
              <a:solidFill>
                <a:srgbClr val="808080"/>
              </a:solidFill>
            </a:endParaRPr>
          </a:p>
        </p:txBody>
      </p:sp>
    </p:spTree>
    <p:extLst>
      <p:ext uri="{BB962C8B-B14F-4D97-AF65-F5344CB8AC3E}">
        <p14:creationId xmlns:p14="http://schemas.microsoft.com/office/powerpoint/2010/main" val="19385250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OTA + Consortium Model </a:t>
            </a:r>
            <a:r>
              <a:rPr lang="en-US" sz="2800" dirty="0" smtClean="0"/>
              <a:t>cont’d</a:t>
            </a:r>
            <a:endParaRPr lang="en-US" sz="2800"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81</a:t>
            </a:fld>
            <a:endParaRPr lang="en-US" dirty="0">
              <a:solidFill>
                <a:srgbClr val="808080"/>
              </a:solidFill>
            </a:endParaRPr>
          </a:p>
        </p:txBody>
      </p:sp>
      <p:grpSp>
        <p:nvGrpSpPr>
          <p:cNvPr id="16" name="Group 15"/>
          <p:cNvGrpSpPr/>
          <p:nvPr/>
        </p:nvGrpSpPr>
        <p:grpSpPr>
          <a:xfrm>
            <a:off x="4344434" y="3909219"/>
            <a:ext cx="4514850" cy="1676399"/>
            <a:chOff x="5410200" y="4095751"/>
            <a:chExt cx="4514850" cy="1676399"/>
          </a:xfrm>
        </p:grpSpPr>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4095751"/>
              <a:ext cx="15509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bwMode="auto">
            <a:xfrm>
              <a:off x="7581900" y="4205288"/>
              <a:ext cx="2343150" cy="1566862"/>
            </a:xfrm>
            <a:prstGeom prst="roundRect">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Members:</a:t>
              </a:r>
            </a:p>
            <a:p>
              <a:pPr marL="214313" indent="-214313" eaLnBrk="0" fontAlgn="base" hangingPunct="0">
                <a:spcBef>
                  <a:spcPct val="0"/>
                </a:spcBef>
                <a:spcAft>
                  <a:spcPct val="0"/>
                </a:spcAft>
                <a:buFontTx/>
                <a:buChar char="-"/>
                <a:defRPr/>
              </a:pPr>
              <a:r>
                <a:rPr lang="en-US" sz="1200" dirty="0" smtClean="0">
                  <a:solidFill>
                    <a:srgbClr val="FFFFFF"/>
                  </a:solidFill>
                  <a:latin typeface="Arial" panose="020B0604020202020204" pitchFamily="34" charset="0"/>
                  <a:cs typeface="Arial" panose="020B0604020202020204" pitchFamily="34" charset="0"/>
                </a:rPr>
                <a:t>750 </a:t>
              </a:r>
              <a:r>
                <a:rPr lang="en-US" sz="1200" dirty="0">
                  <a:solidFill>
                    <a:srgbClr val="FFFFFF"/>
                  </a:solidFill>
                  <a:latin typeface="Arial" panose="020B0604020202020204" pitchFamily="34" charset="0"/>
                  <a:cs typeface="Arial" panose="020B0604020202020204" pitchFamily="34" charset="0"/>
                </a:rPr>
                <a:t>partner companies</a:t>
              </a:r>
            </a:p>
            <a:p>
              <a:pPr marL="297656" lvl="1" indent="-84535" eaLnBrk="0" fontAlgn="base" hangingPunct="0">
                <a:spcBef>
                  <a:spcPct val="0"/>
                </a:spcBef>
                <a:spcAft>
                  <a:spcPct val="0"/>
                </a:spcAft>
                <a:buFontTx/>
                <a:buChar char="-"/>
                <a:defRPr/>
              </a:pPr>
              <a:r>
                <a:rPr lang="en-US" sz="1050" dirty="0">
                  <a:solidFill>
                    <a:srgbClr val="FFFFFF"/>
                  </a:solidFill>
                  <a:latin typeface="Arial" panose="020B0604020202020204" pitchFamily="34" charset="0"/>
                  <a:cs typeface="Arial" panose="020B0604020202020204" pitchFamily="34" charset="0"/>
                </a:rPr>
                <a:t>24 University</a:t>
              </a:r>
            </a:p>
            <a:p>
              <a:pPr marL="297656" lvl="1" indent="-84535" eaLnBrk="0" fontAlgn="base" hangingPunct="0">
                <a:spcBef>
                  <a:spcPct val="0"/>
                </a:spcBef>
                <a:spcAft>
                  <a:spcPct val="0"/>
                </a:spcAft>
                <a:buFontTx/>
                <a:buChar char="-"/>
                <a:defRPr/>
              </a:pPr>
              <a:r>
                <a:rPr lang="en-US" sz="1050" dirty="0">
                  <a:solidFill>
                    <a:srgbClr val="FFFFFF"/>
                  </a:solidFill>
                  <a:latin typeface="Arial" panose="020B0604020202020204" pitchFamily="34" charset="0"/>
                  <a:cs typeface="Arial" panose="020B0604020202020204" pitchFamily="34" charset="0"/>
                </a:rPr>
                <a:t>1</a:t>
              </a:r>
              <a:r>
                <a:rPr lang="en-US" sz="1050" dirty="0" smtClean="0">
                  <a:solidFill>
                    <a:srgbClr val="FFFFFF"/>
                  </a:solidFill>
                  <a:latin typeface="Arial" panose="020B0604020202020204" pitchFamily="34" charset="0"/>
                  <a:cs typeface="Arial" panose="020B0604020202020204" pitchFamily="34" charset="0"/>
                </a:rPr>
                <a:t>8 </a:t>
              </a:r>
              <a:r>
                <a:rPr lang="en-US" sz="1050" dirty="0">
                  <a:solidFill>
                    <a:srgbClr val="FFFFFF"/>
                  </a:solidFill>
                  <a:latin typeface="Arial" panose="020B0604020202020204" pitchFamily="34" charset="0"/>
                  <a:cs typeface="Arial" panose="020B0604020202020204" pitchFamily="34" charset="0"/>
                </a:rPr>
                <a:t>Non-profit</a:t>
              </a:r>
            </a:p>
            <a:p>
              <a:pPr marL="213121" lvl="1"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 </a:t>
              </a:r>
              <a:r>
                <a:rPr lang="en-US" sz="1050" dirty="0" smtClean="0">
                  <a:solidFill>
                    <a:srgbClr val="FFFFFF"/>
                  </a:solidFill>
                  <a:latin typeface="Arial" panose="020B0604020202020204" pitchFamily="34" charset="0"/>
                  <a:cs typeface="Arial" panose="020B0604020202020204" pitchFamily="34" charset="0"/>
                </a:rPr>
                <a:t>593 </a:t>
              </a:r>
              <a:r>
                <a:rPr lang="en-US" sz="1050" dirty="0">
                  <a:solidFill>
                    <a:srgbClr val="FFFFFF"/>
                  </a:solidFill>
                  <a:latin typeface="Arial" panose="020B0604020202020204" pitchFamily="34" charset="0"/>
                  <a:cs typeface="Arial" panose="020B0604020202020204" pitchFamily="34" charset="0"/>
                </a:rPr>
                <a:t>Non-Traditional</a:t>
              </a:r>
            </a:p>
            <a:p>
              <a:pPr marL="297656" lvl="1" indent="-84535" eaLnBrk="0" fontAlgn="base" hangingPunct="0">
                <a:spcBef>
                  <a:spcPct val="0"/>
                </a:spcBef>
                <a:spcAft>
                  <a:spcPct val="0"/>
                </a:spcAft>
                <a:buFontTx/>
                <a:buChar char="-"/>
                <a:defRPr/>
              </a:pPr>
              <a:r>
                <a:rPr lang="en-US" sz="1050" dirty="0" smtClean="0">
                  <a:solidFill>
                    <a:srgbClr val="FFFFFF"/>
                  </a:solidFill>
                  <a:latin typeface="Arial" panose="020B0604020202020204" pitchFamily="34" charset="0"/>
                  <a:cs typeface="Arial" panose="020B0604020202020204" pitchFamily="34" charset="0"/>
                </a:rPr>
                <a:t>156 </a:t>
              </a:r>
              <a:r>
                <a:rPr lang="en-US" sz="1050" dirty="0">
                  <a:solidFill>
                    <a:srgbClr val="FFFFFF"/>
                  </a:solidFill>
                  <a:latin typeface="Arial" panose="020B0604020202020204" pitchFamily="34" charset="0"/>
                  <a:cs typeface="Arial" panose="020B0604020202020204" pitchFamily="34" charset="0"/>
                </a:rPr>
                <a:t>Traditional</a:t>
              </a:r>
            </a:p>
            <a:p>
              <a:pPr marL="640556" lvl="2" indent="-84535" eaLnBrk="0" fontAlgn="base" hangingPunct="0">
                <a:spcBef>
                  <a:spcPct val="0"/>
                </a:spcBef>
                <a:spcAft>
                  <a:spcPct val="0"/>
                </a:spcAft>
                <a:buFontTx/>
                <a:buChar char="-"/>
                <a:defRPr/>
              </a:pPr>
              <a:r>
                <a:rPr lang="en-US" sz="1050" dirty="0" smtClean="0">
                  <a:solidFill>
                    <a:srgbClr val="FFFFFF"/>
                  </a:solidFill>
                  <a:latin typeface="Arial" panose="020B0604020202020204" pitchFamily="34" charset="0"/>
                  <a:cs typeface="Arial" panose="020B0604020202020204" pitchFamily="34" charset="0"/>
                </a:rPr>
                <a:t>574 </a:t>
              </a:r>
              <a:r>
                <a:rPr lang="en-US" sz="1050" dirty="0">
                  <a:solidFill>
                    <a:srgbClr val="FFFFFF"/>
                  </a:solidFill>
                  <a:latin typeface="Arial" panose="020B0604020202020204" pitchFamily="34" charset="0"/>
                  <a:cs typeface="Arial" panose="020B0604020202020204" pitchFamily="34" charset="0"/>
                </a:rPr>
                <a:t>Small Business</a:t>
              </a:r>
            </a:p>
            <a:p>
              <a:pPr marL="640556" lvl="2" indent="-84535" eaLnBrk="0" fontAlgn="base" hangingPunct="0">
                <a:spcBef>
                  <a:spcPct val="0"/>
                </a:spcBef>
                <a:spcAft>
                  <a:spcPct val="0"/>
                </a:spcAft>
                <a:buFontTx/>
                <a:buChar char="-"/>
                <a:defRPr/>
              </a:pPr>
              <a:r>
                <a:rPr lang="en-US" sz="1050" dirty="0" smtClean="0">
                  <a:solidFill>
                    <a:srgbClr val="FFFFFF"/>
                  </a:solidFill>
                  <a:latin typeface="Arial" panose="020B0604020202020204" pitchFamily="34" charset="0"/>
                  <a:cs typeface="Arial" panose="020B0604020202020204" pitchFamily="34" charset="0"/>
                </a:rPr>
                <a:t>157 </a:t>
              </a:r>
              <a:r>
                <a:rPr lang="en-US" sz="1050" dirty="0">
                  <a:solidFill>
                    <a:srgbClr val="FFFFFF"/>
                  </a:solidFill>
                  <a:latin typeface="Arial" panose="020B0604020202020204" pitchFamily="34" charset="0"/>
                  <a:cs typeface="Arial" panose="020B0604020202020204" pitchFamily="34" charset="0"/>
                </a:rPr>
                <a:t>Large Business</a:t>
              </a:r>
            </a:p>
            <a:p>
              <a:pPr marL="557213" lvl="1" indent="-214313" eaLnBrk="0" fontAlgn="base" hangingPunct="0">
                <a:spcBef>
                  <a:spcPct val="0"/>
                </a:spcBef>
                <a:spcAft>
                  <a:spcPct val="0"/>
                </a:spcAft>
                <a:buFontTx/>
                <a:buChar char="-"/>
                <a:defRPr/>
              </a:pPr>
              <a:endParaRPr lang="en-US" sz="825" dirty="0">
                <a:solidFill>
                  <a:srgbClr val="FFFFFF"/>
                </a:solidFill>
                <a:latin typeface="Arial"/>
                <a:cs typeface="Arial" panose="020B0604020202020204" pitchFamily="34" charset="0"/>
              </a:endParaRPr>
            </a:p>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10" name="Bent Arrow 9"/>
            <p:cNvSpPr/>
            <p:nvPr/>
          </p:nvSpPr>
          <p:spPr bwMode="auto">
            <a:xfrm rot="10800000" flipH="1">
              <a:off x="5889626" y="4583114"/>
              <a:ext cx="1509713" cy="733425"/>
            </a:xfrm>
            <a:prstGeom prst="bentArrow">
              <a:avLst>
                <a:gd name="adj1" fmla="val 35773"/>
                <a:gd name="adj2" fmla="val 29484"/>
                <a:gd name="adj3" fmla="val 25000"/>
                <a:gd name="adj4" fmla="val 39389"/>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12" name="TextBox 27"/>
            <p:cNvSpPr txBox="1">
              <a:spLocks noChangeArrowheads="1"/>
            </p:cNvSpPr>
            <p:nvPr/>
          </p:nvSpPr>
          <p:spPr bwMode="auto">
            <a:xfrm>
              <a:off x="6330950" y="4919664"/>
              <a:ext cx="88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51C77"/>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151C77"/>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151C77"/>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1600" b="1">
                  <a:solidFill>
                    <a:srgbClr val="FFFFFF"/>
                  </a:solidFill>
                  <a:cs typeface="Arial" panose="020B0604020202020204" pitchFamily="34" charset="0"/>
                </a:rPr>
                <a:t>PLA</a:t>
              </a:r>
            </a:p>
          </p:txBody>
        </p:sp>
      </p:grpSp>
      <p:graphicFrame>
        <p:nvGraphicFramePr>
          <p:cNvPr id="13" name="Table 12"/>
          <p:cNvGraphicFramePr>
            <a:graphicFrameLocks noGrp="1"/>
          </p:cNvGraphicFramePr>
          <p:nvPr>
            <p:extLst/>
          </p:nvPr>
        </p:nvGraphicFramePr>
        <p:xfrm>
          <a:off x="6390544" y="1411186"/>
          <a:ext cx="5291138" cy="2179637"/>
        </p:xfrm>
        <a:graphic>
          <a:graphicData uri="http://schemas.openxmlformats.org/drawingml/2006/table">
            <a:tbl>
              <a:tblPr firstRow="1" bandRow="1">
                <a:tableStyleId>{F5AB1C69-6EDB-4FF4-983F-18BD219EF322}</a:tableStyleId>
              </a:tblPr>
              <a:tblGrid>
                <a:gridCol w="2645569">
                  <a:extLst>
                    <a:ext uri="{9D8B030D-6E8A-4147-A177-3AD203B41FA5}">
                      <a16:colId xmlns:a16="http://schemas.microsoft.com/office/drawing/2014/main" val="20000"/>
                    </a:ext>
                  </a:extLst>
                </a:gridCol>
                <a:gridCol w="2645569">
                  <a:extLst>
                    <a:ext uri="{9D8B030D-6E8A-4147-A177-3AD203B41FA5}">
                      <a16:colId xmlns:a16="http://schemas.microsoft.com/office/drawing/2014/main" val="20001"/>
                    </a:ext>
                  </a:extLst>
                </a:gridCol>
              </a:tblGrid>
              <a:tr h="342950">
                <a:tc gridSpan="2">
                  <a:txBody>
                    <a:bodyPr/>
                    <a:lstStyle/>
                    <a:p>
                      <a:pPr algn="ctr"/>
                      <a:r>
                        <a:rPr lang="en-US" sz="1800" dirty="0" smtClean="0">
                          <a:solidFill>
                            <a:schemeClr val="tx1"/>
                          </a:solidFill>
                        </a:rPr>
                        <a:t>Key Information </a:t>
                      </a:r>
                      <a:endParaRPr lang="en-US" sz="1800" dirty="0">
                        <a:solidFill>
                          <a:schemeClr val="tx1"/>
                        </a:solidFill>
                      </a:endParaRPr>
                    </a:p>
                  </a:txBody>
                  <a:tcPr marL="68579" marR="68579" marT="34295" marB="34295">
                    <a:solidFill>
                      <a:schemeClr val="bg1">
                        <a:lumMod val="85000"/>
                      </a:schemeClr>
                    </a:solidFill>
                  </a:tcPr>
                </a:tc>
                <a:tc hMerge="1">
                  <a:txBody>
                    <a:bodyPr/>
                    <a:lstStyle/>
                    <a:p>
                      <a:endParaRPr lang="en-US" dirty="0"/>
                    </a:p>
                  </a:txBody>
                  <a:tcPr/>
                </a:tc>
                <a:extLst>
                  <a:ext uri="{0D108BD9-81ED-4DB2-BD59-A6C34878D82A}">
                    <a16:rowId xmlns:a16="http://schemas.microsoft.com/office/drawing/2014/main" val="10000"/>
                  </a:ext>
                </a:extLst>
              </a:tr>
              <a:tr h="281981">
                <a:tc>
                  <a:txBody>
                    <a:bodyPr/>
                    <a:lstStyle/>
                    <a:p>
                      <a:r>
                        <a:rPr lang="en-US" sz="1400" kern="1200" dirty="0" smtClean="0">
                          <a:solidFill>
                            <a:schemeClr val="dk1"/>
                          </a:solidFill>
                          <a:latin typeface="+mn-lt"/>
                          <a:ea typeface="+mn-ea"/>
                          <a:cs typeface="+mn-cs"/>
                        </a:rPr>
                        <a:t>Contract PoP</a:t>
                      </a:r>
                      <a:endParaRPr lang="en-US" sz="1400" kern="1200" dirty="0">
                        <a:solidFill>
                          <a:schemeClr val="dk1"/>
                        </a:solidFill>
                        <a:latin typeface="+mn-lt"/>
                        <a:ea typeface="+mn-ea"/>
                        <a:cs typeface="+mn-cs"/>
                      </a:endParaRPr>
                    </a:p>
                  </a:txBody>
                  <a:tcPr marL="68579" marR="68579" marT="34295" marB="34295">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mn-lt"/>
                          <a:ea typeface="+mn-ea"/>
                          <a:cs typeface="+mn-cs"/>
                        </a:rPr>
                        <a:t>5yr (1 Oct ‘19-30 Sep ‘24)</a:t>
                      </a:r>
                    </a:p>
                  </a:txBody>
                  <a:tcPr marL="68579" marR="68579" marT="34295" marB="34295">
                    <a:solidFill>
                      <a:schemeClr val="bg1">
                        <a:lumMod val="85000"/>
                      </a:schemeClr>
                    </a:solidFill>
                  </a:tcPr>
                </a:tc>
                <a:extLst>
                  <a:ext uri="{0D108BD9-81ED-4DB2-BD59-A6C34878D82A}">
                    <a16:rowId xmlns:a16="http://schemas.microsoft.com/office/drawing/2014/main" val="10001"/>
                  </a:ext>
                </a:extLst>
              </a:tr>
              <a:tr h="281981">
                <a:tc>
                  <a:txBody>
                    <a:bodyPr/>
                    <a:lstStyle/>
                    <a:p>
                      <a:r>
                        <a:rPr lang="en-US" sz="1400" kern="1200" dirty="0" smtClean="0">
                          <a:solidFill>
                            <a:schemeClr val="dk1"/>
                          </a:solidFill>
                          <a:latin typeface="+mn-lt"/>
                          <a:ea typeface="+mn-ea"/>
                          <a:cs typeface="+mn-cs"/>
                        </a:rPr>
                        <a:t>Accumulative Ceiling</a:t>
                      </a:r>
                      <a:endParaRPr lang="en-US" sz="1400" kern="1200" dirty="0">
                        <a:solidFill>
                          <a:schemeClr val="dk1"/>
                        </a:solidFill>
                        <a:latin typeface="+mn-lt"/>
                        <a:ea typeface="+mn-ea"/>
                        <a:cs typeface="+mn-cs"/>
                      </a:endParaRPr>
                    </a:p>
                  </a:txBody>
                  <a:tcPr marL="68579" marR="68579" marT="34295" marB="34295">
                    <a:solidFill>
                      <a:schemeClr val="bg1">
                        <a:lumMod val="85000"/>
                      </a:schemeClr>
                    </a:solidFill>
                  </a:tcPr>
                </a:tc>
                <a:tc>
                  <a:txBody>
                    <a:bodyPr/>
                    <a:lstStyle/>
                    <a:p>
                      <a:r>
                        <a:rPr lang="en-US" sz="1400" kern="1200" dirty="0" smtClean="0">
                          <a:solidFill>
                            <a:schemeClr val="dk1"/>
                          </a:solidFill>
                          <a:latin typeface="+mn-lt"/>
                          <a:ea typeface="+mn-ea"/>
                          <a:cs typeface="+mn-cs"/>
                        </a:rPr>
                        <a:t>$99M</a:t>
                      </a:r>
                      <a:endParaRPr lang="en-US" sz="1400" kern="1200" dirty="0">
                        <a:solidFill>
                          <a:schemeClr val="dk1"/>
                        </a:solidFill>
                        <a:latin typeface="+mn-lt"/>
                        <a:ea typeface="+mn-ea"/>
                        <a:cs typeface="+mn-cs"/>
                      </a:endParaRPr>
                    </a:p>
                  </a:txBody>
                  <a:tcPr marL="68579" marR="68579" marT="34295" marB="34295">
                    <a:solidFill>
                      <a:schemeClr val="bg1">
                        <a:lumMod val="85000"/>
                      </a:schemeClr>
                    </a:solidFill>
                  </a:tcPr>
                </a:tc>
                <a:extLst>
                  <a:ext uri="{0D108BD9-81ED-4DB2-BD59-A6C34878D82A}">
                    <a16:rowId xmlns:a16="http://schemas.microsoft.com/office/drawing/2014/main" val="10002"/>
                  </a:ext>
                </a:extLst>
              </a:tr>
              <a:tr h="281981">
                <a:tc>
                  <a:txBody>
                    <a:bodyPr/>
                    <a:lstStyle/>
                    <a:p>
                      <a:r>
                        <a:rPr lang="en-US" sz="1400" kern="1200" dirty="0" smtClean="0">
                          <a:solidFill>
                            <a:schemeClr val="dk1"/>
                          </a:solidFill>
                          <a:latin typeface="+mn-lt"/>
                          <a:ea typeface="+mn-ea"/>
                          <a:cs typeface="+mn-cs"/>
                        </a:rPr>
                        <a:t>Fee</a:t>
                      </a:r>
                      <a:endParaRPr lang="en-US" sz="1400" kern="1200" dirty="0">
                        <a:solidFill>
                          <a:schemeClr val="dk1"/>
                        </a:solidFill>
                        <a:latin typeface="+mn-lt"/>
                        <a:ea typeface="+mn-ea"/>
                        <a:cs typeface="+mn-cs"/>
                      </a:endParaRPr>
                    </a:p>
                  </a:txBody>
                  <a:tcPr marL="68579" marR="68579" marT="34295" marB="34295">
                    <a:solidFill>
                      <a:schemeClr val="bg1">
                        <a:lumMod val="85000"/>
                      </a:schemeClr>
                    </a:solidFill>
                  </a:tcPr>
                </a:tc>
                <a:tc>
                  <a:txBody>
                    <a:bodyPr/>
                    <a:lstStyle/>
                    <a:p>
                      <a:r>
                        <a:rPr lang="en-US" sz="1400" kern="1200" dirty="0" smtClean="0">
                          <a:solidFill>
                            <a:schemeClr val="dk1"/>
                          </a:solidFill>
                          <a:latin typeface="+mn-lt"/>
                          <a:ea typeface="+mn-ea"/>
                          <a:cs typeface="+mn-cs"/>
                        </a:rPr>
                        <a:t>3.75%</a:t>
                      </a:r>
                    </a:p>
                  </a:txBody>
                  <a:tcPr marL="68579" marR="68579" marT="34295" marB="34295">
                    <a:solidFill>
                      <a:schemeClr val="bg1">
                        <a:lumMod val="85000"/>
                      </a:schemeClr>
                    </a:solidFill>
                  </a:tcPr>
                </a:tc>
                <a:extLst>
                  <a:ext uri="{0D108BD9-81ED-4DB2-BD59-A6C34878D82A}">
                    <a16:rowId xmlns:a16="http://schemas.microsoft.com/office/drawing/2014/main" val="10003"/>
                  </a:ext>
                </a:extLst>
              </a:tr>
              <a:tr h="281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Incentives</a:t>
                      </a:r>
                      <a:endParaRPr lang="en-US" sz="1400" b="1" dirty="0" smtClean="0"/>
                    </a:p>
                  </a:txBody>
                  <a:tcPr marL="68579" marR="68579" marT="34295" marB="34295">
                    <a:solidFill>
                      <a:schemeClr val="bg1">
                        <a:lumMod val="85000"/>
                      </a:schemeClr>
                    </a:solidFill>
                  </a:tcPr>
                </a:tc>
                <a:tc>
                  <a:txBody>
                    <a:bodyPr/>
                    <a:lstStyle/>
                    <a:p>
                      <a:endParaRPr lang="en-US" sz="1400" b="1" dirty="0"/>
                    </a:p>
                  </a:txBody>
                  <a:tcPr marL="68579" marR="68579" marT="34295" marB="34295">
                    <a:solidFill>
                      <a:schemeClr val="bg1">
                        <a:lumMod val="85000"/>
                      </a:schemeClr>
                    </a:solidFill>
                  </a:tcPr>
                </a:tc>
                <a:extLst>
                  <a:ext uri="{0D108BD9-81ED-4DB2-BD59-A6C34878D82A}">
                    <a16:rowId xmlns:a16="http://schemas.microsoft.com/office/drawing/2014/main" val="10004"/>
                  </a:ext>
                </a:extLst>
              </a:tr>
              <a:tr h="708763">
                <a:tc>
                  <a:txBody>
                    <a:bodyPr/>
                    <a:lstStyle/>
                    <a:p>
                      <a:pPr lvl="1">
                        <a:spcBef>
                          <a:spcPts val="0"/>
                        </a:spcBef>
                      </a:pPr>
                      <a:r>
                        <a:rPr lang="en-US" sz="1400" baseline="0" dirty="0" smtClean="0"/>
                        <a:t>Negotiated on each Individual Project Agreement</a:t>
                      </a:r>
                      <a:endParaRPr lang="en-US" sz="1400" b="1" dirty="0" smtClean="0"/>
                    </a:p>
                  </a:txBody>
                  <a:tcPr marL="68579" marR="68579" marT="34295" marB="34295">
                    <a:solidFill>
                      <a:schemeClr val="bg1">
                        <a:lumMod val="85000"/>
                      </a:schemeClr>
                    </a:solidFill>
                  </a:tcPr>
                </a:tc>
                <a:tc>
                  <a:txBody>
                    <a:bodyPr/>
                    <a:lstStyle/>
                    <a:p>
                      <a:r>
                        <a:rPr lang="en-US" sz="1400" baseline="0" dirty="0" smtClean="0"/>
                        <a:t>Up to 1%</a:t>
                      </a:r>
                      <a:endParaRPr lang="en-US" sz="1400" b="1" dirty="0"/>
                    </a:p>
                  </a:txBody>
                  <a:tcPr marL="68579" marR="68579" marT="34295" marB="34295">
                    <a:solidFill>
                      <a:schemeClr val="bg1">
                        <a:lumMod val="85000"/>
                      </a:schemeClr>
                    </a:solidFill>
                  </a:tcPr>
                </a:tc>
                <a:extLst>
                  <a:ext uri="{0D108BD9-81ED-4DB2-BD59-A6C34878D82A}">
                    <a16:rowId xmlns:a16="http://schemas.microsoft.com/office/drawing/2014/main" val="10006"/>
                  </a:ext>
                </a:extLst>
              </a:tr>
            </a:tbl>
          </a:graphicData>
        </a:graphic>
      </p:graphicFrame>
      <p:grpSp>
        <p:nvGrpSpPr>
          <p:cNvPr id="15" name="Group 14"/>
          <p:cNvGrpSpPr/>
          <p:nvPr/>
        </p:nvGrpSpPr>
        <p:grpSpPr>
          <a:xfrm>
            <a:off x="747159" y="1603375"/>
            <a:ext cx="3416299" cy="2671763"/>
            <a:chOff x="1895476" y="1746250"/>
            <a:chExt cx="3416299" cy="2671763"/>
          </a:xfrm>
        </p:grpSpPr>
        <p:sp>
          <p:nvSpPr>
            <p:cNvPr id="5" name="Bent Arrow 4"/>
            <p:cNvSpPr/>
            <p:nvPr/>
          </p:nvSpPr>
          <p:spPr bwMode="auto">
            <a:xfrm rot="10800000" flipH="1">
              <a:off x="4111626" y="3686175"/>
              <a:ext cx="1158875" cy="731838"/>
            </a:xfrm>
            <a:prstGeom prst="bentArrow">
              <a:avLst>
                <a:gd name="adj1" fmla="val 35773"/>
                <a:gd name="adj2" fmla="val 29484"/>
                <a:gd name="adj3" fmla="val 25000"/>
                <a:gd name="adj4" fmla="val 39389"/>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6" name="Bent Arrow 5"/>
            <p:cNvSpPr/>
            <p:nvPr/>
          </p:nvSpPr>
          <p:spPr bwMode="auto">
            <a:xfrm rot="5400000">
              <a:off x="3617913" y="1974851"/>
              <a:ext cx="738188" cy="788987"/>
            </a:xfrm>
            <a:prstGeom prst="bentArrow">
              <a:avLst>
                <a:gd name="adj1" fmla="val 29361"/>
                <a:gd name="adj2" fmla="val 25000"/>
                <a:gd name="adj3" fmla="val 25000"/>
                <a:gd name="adj4" fmla="val 39389"/>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8" name="Rounded Rectangle 7"/>
            <p:cNvSpPr/>
            <p:nvPr/>
          </p:nvSpPr>
          <p:spPr bwMode="auto">
            <a:xfrm>
              <a:off x="1895476" y="1746250"/>
              <a:ext cx="1687513" cy="1625600"/>
            </a:xfrm>
            <a:prstGeom prst="roundRect">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Customers:</a:t>
              </a:r>
            </a:p>
            <a:p>
              <a:pPr marL="214313" indent="-214313" eaLnBrk="0" fontAlgn="base" hangingPunct="0">
                <a:spcBef>
                  <a:spcPct val="0"/>
                </a:spcBef>
                <a:spcAft>
                  <a:spcPct val="0"/>
                </a:spcAft>
                <a:buFontTx/>
                <a:buChar char="-"/>
                <a:defRPr/>
              </a:pPr>
              <a:r>
                <a:rPr lang="en-US" sz="1200" dirty="0">
                  <a:solidFill>
                    <a:srgbClr val="FFFFFF"/>
                  </a:solidFill>
                  <a:latin typeface="Arial"/>
                  <a:cs typeface="Arial" panose="020B0604020202020204" pitchFamily="34" charset="0"/>
                </a:rPr>
                <a:t>448</a:t>
              </a:r>
              <a:r>
                <a:rPr lang="en-US" sz="1200" baseline="30000" dirty="0">
                  <a:solidFill>
                    <a:srgbClr val="FFFFFF"/>
                  </a:solidFill>
                  <a:latin typeface="Arial"/>
                  <a:cs typeface="Arial" panose="020B0604020202020204" pitchFamily="34" charset="0"/>
                </a:rPr>
                <a:t>th</a:t>
              </a:r>
              <a:r>
                <a:rPr lang="en-US" sz="1200" dirty="0">
                  <a:solidFill>
                    <a:srgbClr val="FFFFFF"/>
                  </a:solidFill>
                  <a:latin typeface="Arial"/>
                  <a:cs typeface="Arial" panose="020B0604020202020204" pitchFamily="34" charset="0"/>
                </a:rPr>
                <a:t> AFSC </a:t>
              </a:r>
            </a:p>
            <a:p>
              <a:pPr marL="213122" lvl="1" indent="45244" eaLnBrk="0" fontAlgn="base" hangingPunct="0">
                <a:spcBef>
                  <a:spcPct val="0"/>
                </a:spcBef>
                <a:spcAft>
                  <a:spcPct val="0"/>
                </a:spcAft>
                <a:buFontTx/>
                <a:buChar char="-"/>
                <a:defRPr/>
              </a:pPr>
              <a:r>
                <a:rPr lang="en-US" sz="1050" dirty="0">
                  <a:solidFill>
                    <a:srgbClr val="FFFFFF"/>
                  </a:solidFill>
                  <a:latin typeface="Arial"/>
                  <a:cs typeface="Arial" panose="020B0604020202020204" pitchFamily="34" charset="0"/>
                </a:rPr>
                <a:t>AFLCMC</a:t>
              </a:r>
              <a:r>
                <a:rPr lang="en-US" sz="1050" dirty="0">
                  <a:solidFill>
                    <a:srgbClr val="FFFFFF"/>
                  </a:solidFill>
                  <a:latin typeface="Arial" panose="020B0604020202020204" pitchFamily="34" charset="0"/>
                  <a:cs typeface="Arial" panose="020B0604020202020204" pitchFamily="34" charset="0"/>
                </a:rPr>
                <a:t> </a:t>
              </a:r>
            </a:p>
            <a:p>
              <a:pPr marL="213122" lvl="1" indent="45244" eaLnBrk="0" fontAlgn="base" hangingPunct="0">
                <a:spcBef>
                  <a:spcPct val="0"/>
                </a:spcBef>
                <a:spcAft>
                  <a:spcPct val="0"/>
                </a:spcAft>
                <a:buFontTx/>
                <a:buChar char="-"/>
                <a:defRPr/>
              </a:pPr>
              <a:r>
                <a:rPr lang="en-US" sz="1050" dirty="0">
                  <a:solidFill>
                    <a:srgbClr val="FFFFFF"/>
                  </a:solidFill>
                  <a:latin typeface="Arial"/>
                  <a:cs typeface="Arial" panose="020B0604020202020204" pitchFamily="34" charset="0"/>
                </a:rPr>
                <a:t>DLA</a:t>
              </a:r>
            </a:p>
            <a:p>
              <a:pPr marL="213122" lvl="1" indent="45244" eaLnBrk="0" fontAlgn="base" hangingPunct="0">
                <a:spcBef>
                  <a:spcPct val="0"/>
                </a:spcBef>
                <a:spcAft>
                  <a:spcPct val="0"/>
                </a:spcAft>
                <a:buFontTx/>
                <a:buChar char="-"/>
                <a:defRPr/>
              </a:pPr>
              <a:r>
                <a:rPr lang="en-US" sz="1050" dirty="0">
                  <a:solidFill>
                    <a:srgbClr val="FFFFFF"/>
                  </a:solidFill>
                  <a:latin typeface="Arial" panose="020B0604020202020204" pitchFamily="34" charset="0"/>
                  <a:cs typeface="Arial" panose="020B0604020202020204" pitchFamily="34" charset="0"/>
                </a:rPr>
                <a:t>SCMS</a:t>
              </a:r>
            </a:p>
            <a:p>
              <a:pPr marL="213122" lvl="1" indent="45244" eaLnBrk="0" fontAlgn="base" hangingPunct="0">
                <a:spcBef>
                  <a:spcPct val="0"/>
                </a:spcBef>
                <a:spcAft>
                  <a:spcPct val="0"/>
                </a:spcAft>
                <a:buFontTx/>
                <a:buChar char="-"/>
                <a:defRPr/>
              </a:pPr>
              <a:r>
                <a:rPr lang="en-US" sz="1050" dirty="0">
                  <a:solidFill>
                    <a:srgbClr val="FFFFFF"/>
                  </a:solidFill>
                  <a:latin typeface="Arial"/>
                  <a:cs typeface="Arial" panose="020B0604020202020204" pitchFamily="34" charset="0"/>
                </a:rPr>
                <a:t>NWC</a:t>
              </a:r>
            </a:p>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11" name="TextBox 21"/>
            <p:cNvSpPr txBox="1">
              <a:spLocks noChangeArrowheads="1"/>
            </p:cNvSpPr>
            <p:nvPr/>
          </p:nvSpPr>
          <p:spPr bwMode="auto">
            <a:xfrm>
              <a:off x="4333875" y="4035426"/>
              <a:ext cx="977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51C77"/>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151C77"/>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151C77"/>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1600" b="1">
                  <a:solidFill>
                    <a:srgbClr val="FFFFFF"/>
                  </a:solidFill>
                  <a:cs typeface="Arial" panose="020B0604020202020204" pitchFamily="34" charset="0"/>
                </a:rPr>
                <a:t>OTA</a:t>
              </a:r>
            </a:p>
          </p:txBody>
        </p:sp>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2665413"/>
              <a:ext cx="15573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13557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Level Agreements</a:t>
            </a:r>
            <a:endParaRPr lang="en-US" dirty="0"/>
          </a:p>
        </p:txBody>
      </p:sp>
      <p:sp>
        <p:nvSpPr>
          <p:cNvPr id="3" name="Content Placeholder 2"/>
          <p:cNvSpPr>
            <a:spLocks noGrp="1"/>
          </p:cNvSpPr>
          <p:nvPr>
            <p:ph idx="1"/>
          </p:nvPr>
        </p:nvSpPr>
        <p:spPr/>
        <p:txBody>
          <a:bodyPr/>
          <a:lstStyle/>
          <a:p>
            <a:pPr indent="-214313">
              <a:spcBef>
                <a:spcPts val="900"/>
              </a:spcBef>
              <a:defRPr/>
            </a:pPr>
            <a:r>
              <a:rPr lang="en-US" dirty="0"/>
              <a:t>Prototype Projects are Awarded to SOSSEC </a:t>
            </a:r>
          </a:p>
          <a:p>
            <a:pPr lvl="2">
              <a:spcBef>
                <a:spcPts val="900"/>
              </a:spcBef>
              <a:defRPr/>
            </a:pPr>
            <a:r>
              <a:rPr lang="en-US" dirty="0">
                <a:solidFill>
                  <a:srgbClr val="0070C0"/>
                </a:solidFill>
              </a:rPr>
              <a:t>Firm Fixed Price </a:t>
            </a:r>
            <a:r>
              <a:rPr lang="en-US" dirty="0"/>
              <a:t>Prototype Projects</a:t>
            </a:r>
          </a:p>
          <a:p>
            <a:pPr lvl="2" indent="-214313">
              <a:spcBef>
                <a:spcPts val="450"/>
              </a:spcBef>
              <a:defRPr/>
            </a:pPr>
            <a:r>
              <a:rPr lang="en-US" dirty="0">
                <a:solidFill>
                  <a:srgbClr val="0070C0"/>
                </a:solidFill>
              </a:rPr>
              <a:t>Milestone payments </a:t>
            </a:r>
            <a:r>
              <a:rPr lang="en-US" dirty="0"/>
              <a:t>track technical progress</a:t>
            </a:r>
          </a:p>
          <a:p>
            <a:pPr lvl="2" indent="-214313">
              <a:spcBef>
                <a:spcPts val="450"/>
              </a:spcBef>
              <a:defRPr/>
            </a:pPr>
            <a:r>
              <a:rPr lang="en-US" dirty="0"/>
              <a:t>OT is Amended to add the Project, Milestones, and </a:t>
            </a:r>
            <a:r>
              <a:rPr lang="en-US" dirty="0" smtClean="0"/>
              <a:t>Funding</a:t>
            </a:r>
          </a:p>
          <a:p>
            <a:pPr lvl="2" indent="-214313">
              <a:spcBef>
                <a:spcPts val="450"/>
              </a:spcBef>
              <a:defRPr/>
            </a:pPr>
            <a:endParaRPr lang="en-US" dirty="0"/>
          </a:p>
          <a:p>
            <a:pPr indent="-214313">
              <a:spcBef>
                <a:spcPts val="900"/>
              </a:spcBef>
              <a:defRPr/>
            </a:pPr>
            <a:r>
              <a:rPr lang="en-US" dirty="0"/>
              <a:t>SOSSEC then enters into a Project Level Agreements with the Consortium Member (Project-Level Performer) </a:t>
            </a:r>
          </a:p>
          <a:p>
            <a:pPr lvl="2" indent="-214313">
              <a:spcBef>
                <a:spcPts val="900"/>
              </a:spcBef>
              <a:defRPr/>
            </a:pPr>
            <a:r>
              <a:rPr lang="en-US" u="sng" dirty="0">
                <a:solidFill>
                  <a:srgbClr val="0070C0"/>
                </a:solidFill>
              </a:rPr>
              <a:t>Not</a:t>
            </a:r>
            <a:r>
              <a:rPr lang="en-US" dirty="0">
                <a:solidFill>
                  <a:srgbClr val="0070C0"/>
                </a:solidFill>
              </a:rPr>
              <a:t> a Prime-Subcontractor Relationship</a:t>
            </a:r>
          </a:p>
          <a:p>
            <a:pPr lvl="2" indent="-214313">
              <a:spcBef>
                <a:spcPts val="900"/>
              </a:spcBef>
              <a:defRPr/>
            </a:pPr>
            <a:r>
              <a:rPr lang="en-US" dirty="0"/>
              <a:t>Project Level Performer is responsible for technical work however, SOSSEC responsible for delivery</a:t>
            </a:r>
          </a:p>
          <a:p>
            <a:pPr lvl="2" indent="-214313">
              <a:spcBef>
                <a:spcPts val="900"/>
              </a:spcBef>
              <a:defRPr/>
            </a:pPr>
            <a:r>
              <a:rPr lang="en-US" dirty="0"/>
              <a:t>Government has direct insight into the technical performance</a:t>
            </a:r>
          </a:p>
          <a:p>
            <a:pPr lvl="2" indent="-214313">
              <a:spcBef>
                <a:spcPts val="900"/>
              </a:spcBef>
              <a:defRPr/>
            </a:pPr>
            <a:r>
              <a:rPr lang="en-US" dirty="0"/>
              <a:t>SOSSEC acts a Mentor to the Performer and Intermediary for the Government</a:t>
            </a:r>
          </a:p>
          <a:p>
            <a:pPr lvl="2" indent="-214313">
              <a:spcBef>
                <a:spcPts val="900"/>
              </a:spcBef>
              <a:defRPr/>
            </a:pPr>
            <a:endParaRPr lang="en-US" sz="1050" dirty="0"/>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82</a:t>
            </a:fld>
            <a:endParaRPr lang="en-US" dirty="0">
              <a:solidFill>
                <a:srgbClr val="808080"/>
              </a:solidFill>
            </a:endParaRPr>
          </a:p>
        </p:txBody>
      </p:sp>
    </p:spTree>
    <p:extLst>
      <p:ext uri="{BB962C8B-B14F-4D97-AF65-F5344CB8AC3E}">
        <p14:creationId xmlns:p14="http://schemas.microsoft.com/office/powerpoint/2010/main" val="22922763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SCCI Solicitation Methods</a:t>
            </a:r>
            <a:endParaRPr lang="en-US" dirty="0"/>
          </a:p>
        </p:txBody>
      </p:sp>
      <p:sp>
        <p:nvSpPr>
          <p:cNvPr id="3" name="Content Placeholder 2"/>
          <p:cNvSpPr>
            <a:spLocks noGrp="1"/>
          </p:cNvSpPr>
          <p:nvPr>
            <p:ph idx="1"/>
          </p:nvPr>
        </p:nvSpPr>
        <p:spPr>
          <a:xfrm>
            <a:off x="437576" y="1283270"/>
            <a:ext cx="11197167" cy="2799632"/>
          </a:xfrm>
        </p:spPr>
        <p:txBody>
          <a:bodyPr/>
          <a:lstStyle/>
          <a:p>
            <a:r>
              <a:rPr lang="en-US" dirty="0" smtClean="0"/>
              <a:t>Two Solicitation Approaches:</a:t>
            </a:r>
          </a:p>
          <a:p>
            <a:pPr lvl="1"/>
            <a:r>
              <a:rPr lang="en-US" dirty="0" smtClean="0"/>
              <a:t>Request for </a:t>
            </a:r>
            <a:r>
              <a:rPr lang="en-US" dirty="0" smtClean="0">
                <a:solidFill>
                  <a:srgbClr val="0070C0"/>
                </a:solidFill>
              </a:rPr>
              <a:t>White Papers (RFWP)</a:t>
            </a:r>
          </a:p>
          <a:p>
            <a:pPr lvl="1"/>
            <a:r>
              <a:rPr lang="en-US" dirty="0" smtClean="0"/>
              <a:t>Request for </a:t>
            </a:r>
            <a:r>
              <a:rPr lang="en-US" dirty="0" smtClean="0">
                <a:solidFill>
                  <a:srgbClr val="0070C0"/>
                </a:solidFill>
              </a:rPr>
              <a:t>Prototype (RFPP)</a:t>
            </a:r>
          </a:p>
          <a:p>
            <a:r>
              <a:rPr lang="en-US" dirty="0" smtClean="0"/>
              <a:t>SCCI works with the respective Program Offices to determine the best acquisition approach for each individual prototype project</a:t>
            </a:r>
          </a:p>
          <a:p>
            <a:r>
              <a:rPr lang="en-US" dirty="0" smtClean="0"/>
              <a:t>Prototype projects are solicited </a:t>
            </a:r>
            <a:r>
              <a:rPr lang="en-US" dirty="0" smtClean="0">
                <a:solidFill>
                  <a:srgbClr val="0070C0"/>
                </a:solidFill>
              </a:rPr>
              <a:t>competitively</a:t>
            </a:r>
            <a:r>
              <a:rPr lang="en-US" dirty="0" smtClean="0"/>
              <a:t> with all members of the SOSSEC consortium eligible for a project award</a:t>
            </a:r>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83</a:t>
            </a:fld>
            <a:endParaRPr lang="en-US" dirty="0">
              <a:solidFill>
                <a:srgbClr val="808080"/>
              </a:solidFill>
            </a:endParaRPr>
          </a:p>
        </p:txBody>
      </p:sp>
      <p:sp>
        <p:nvSpPr>
          <p:cNvPr id="5" name="TextBox 4"/>
          <p:cNvSpPr txBox="1"/>
          <p:nvPr/>
        </p:nvSpPr>
        <p:spPr>
          <a:xfrm>
            <a:off x="5626655" y="1765078"/>
            <a:ext cx="4160837" cy="554038"/>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a:spAutoFit/>
          </a:bodyPr>
          <a:lstStyle/>
          <a:p>
            <a:pPr algn="ctr" eaLnBrk="0" fontAlgn="base" hangingPunct="0">
              <a:spcBef>
                <a:spcPct val="0"/>
              </a:spcBef>
              <a:spcAft>
                <a:spcPct val="0"/>
              </a:spcAft>
              <a:defRPr/>
            </a:pPr>
            <a:r>
              <a:rPr lang="en-US" sz="1500" dirty="0">
                <a:solidFill>
                  <a:srgbClr val="000000"/>
                </a:solidFill>
                <a:latin typeface="Arial"/>
                <a:cs typeface="Arial" pitchFamily="34" charset="0"/>
              </a:rPr>
              <a:t>RFPP → Award = </a:t>
            </a:r>
            <a:r>
              <a:rPr lang="en-US" sz="1400" b="1" dirty="0">
                <a:solidFill>
                  <a:srgbClr val="000000"/>
                </a:solidFill>
                <a:latin typeface="Arial"/>
                <a:cs typeface="Arial" pitchFamily="34" charset="0"/>
              </a:rPr>
              <a:t>One-step Process</a:t>
            </a:r>
          </a:p>
          <a:p>
            <a:pPr algn="ctr" eaLnBrk="0" fontAlgn="base" hangingPunct="0">
              <a:spcBef>
                <a:spcPct val="0"/>
              </a:spcBef>
              <a:spcAft>
                <a:spcPct val="0"/>
              </a:spcAft>
              <a:defRPr/>
            </a:pPr>
            <a:r>
              <a:rPr lang="en-US" sz="1500" dirty="0">
                <a:solidFill>
                  <a:srgbClr val="000000"/>
                </a:solidFill>
                <a:latin typeface="Arial"/>
                <a:cs typeface="Arial" pitchFamily="34" charset="0"/>
              </a:rPr>
              <a:t>RFWP → RFPP → Award = </a:t>
            </a:r>
            <a:r>
              <a:rPr lang="en-US" sz="1400" b="1" dirty="0">
                <a:solidFill>
                  <a:srgbClr val="000000"/>
                </a:solidFill>
                <a:latin typeface="Arial"/>
                <a:cs typeface="Arial" pitchFamily="34" charset="0"/>
              </a:rPr>
              <a:t>Two-step Process</a:t>
            </a:r>
          </a:p>
        </p:txBody>
      </p:sp>
      <p:grpSp>
        <p:nvGrpSpPr>
          <p:cNvPr id="6" name="Group 5"/>
          <p:cNvGrpSpPr/>
          <p:nvPr/>
        </p:nvGrpSpPr>
        <p:grpSpPr>
          <a:xfrm>
            <a:off x="712381" y="4530724"/>
            <a:ext cx="10643191" cy="1625527"/>
            <a:chOff x="1920876" y="4530725"/>
            <a:chExt cx="8086724" cy="1074738"/>
          </a:xfrm>
        </p:grpSpPr>
        <p:sp>
          <p:nvSpPr>
            <p:cNvPr id="7" name="Rounded Rectangle 6"/>
            <p:cNvSpPr/>
            <p:nvPr/>
          </p:nvSpPr>
          <p:spPr bwMode="auto">
            <a:xfrm>
              <a:off x="1920876" y="5143500"/>
              <a:ext cx="779463" cy="446088"/>
            </a:xfrm>
            <a:prstGeom prst="roundRect">
              <a:avLst/>
            </a:prstGeom>
            <a:solidFill>
              <a:srgbClr val="548235"/>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defRPr/>
              </a:pPr>
              <a:r>
                <a:rPr lang="en-US" sz="1200" b="1" dirty="0">
                  <a:solidFill>
                    <a:srgbClr val="FFFFFF"/>
                  </a:solidFill>
                  <a:latin typeface="Arial"/>
                </a:rPr>
                <a:t>Define RQMTs</a:t>
              </a:r>
            </a:p>
          </p:txBody>
        </p:sp>
        <p:sp>
          <p:nvSpPr>
            <p:cNvPr id="8" name="Right Arrow 7"/>
            <p:cNvSpPr/>
            <p:nvPr/>
          </p:nvSpPr>
          <p:spPr bwMode="auto">
            <a:xfrm>
              <a:off x="2719388" y="5227638"/>
              <a:ext cx="417512" cy="309562"/>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defRPr/>
              </a:pPr>
              <a:endParaRPr lang="en-US" sz="1200" b="1" dirty="0">
                <a:solidFill>
                  <a:srgbClr val="FFFFFF"/>
                </a:solidFill>
                <a:latin typeface="Arial"/>
              </a:endParaRPr>
            </a:p>
          </p:txBody>
        </p:sp>
        <p:sp>
          <p:nvSpPr>
            <p:cNvPr id="9" name="Rounded Rectangle 8"/>
            <p:cNvSpPr/>
            <p:nvPr/>
          </p:nvSpPr>
          <p:spPr bwMode="auto">
            <a:xfrm>
              <a:off x="3124201" y="5159375"/>
              <a:ext cx="779463" cy="446088"/>
            </a:xfrm>
            <a:prstGeom prst="roundRect">
              <a:avLst/>
            </a:prstGeom>
            <a:solidFill>
              <a:srgbClr val="548235"/>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lnSpc>
                  <a:spcPct val="150000"/>
                </a:lnSpc>
                <a:defRPr/>
              </a:pPr>
              <a:r>
                <a:rPr lang="en-US" sz="1200" b="1" dirty="0">
                  <a:solidFill>
                    <a:srgbClr val="FFFFFF"/>
                  </a:solidFill>
                  <a:latin typeface="Arial"/>
                </a:rPr>
                <a:t>RFWP</a:t>
              </a:r>
            </a:p>
          </p:txBody>
        </p:sp>
        <p:sp>
          <p:nvSpPr>
            <p:cNvPr id="10" name="Right Arrow 9"/>
            <p:cNvSpPr/>
            <p:nvPr/>
          </p:nvSpPr>
          <p:spPr bwMode="auto">
            <a:xfrm>
              <a:off x="3902075" y="5235576"/>
              <a:ext cx="857250" cy="307975"/>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defRPr/>
              </a:pPr>
              <a:r>
                <a:rPr lang="en-US" sz="825" b="1" dirty="0">
                  <a:solidFill>
                    <a:srgbClr val="000000"/>
                  </a:solidFill>
                  <a:latin typeface="Arial"/>
                </a:rPr>
                <a:t>Competitive</a:t>
              </a:r>
            </a:p>
          </p:txBody>
        </p:sp>
        <p:sp>
          <p:nvSpPr>
            <p:cNvPr id="11" name="Rounded Rectangle 10"/>
            <p:cNvSpPr/>
            <p:nvPr/>
          </p:nvSpPr>
          <p:spPr bwMode="auto">
            <a:xfrm>
              <a:off x="4781550" y="5145088"/>
              <a:ext cx="781050" cy="444500"/>
            </a:xfrm>
            <a:prstGeom prst="roundRect">
              <a:avLst/>
            </a:prstGeom>
            <a:solidFill>
              <a:srgbClr val="548235"/>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lnSpc>
                  <a:spcPct val="150000"/>
                </a:lnSpc>
                <a:defRPr/>
              </a:pPr>
              <a:r>
                <a:rPr lang="en-US" sz="1200" b="1" dirty="0">
                  <a:solidFill>
                    <a:srgbClr val="FFFFFF"/>
                  </a:solidFill>
                  <a:latin typeface="Arial"/>
                </a:rPr>
                <a:t>RFPP</a:t>
              </a:r>
            </a:p>
          </p:txBody>
        </p:sp>
        <p:sp>
          <p:nvSpPr>
            <p:cNvPr id="12" name="Right Arrow 11"/>
            <p:cNvSpPr/>
            <p:nvPr/>
          </p:nvSpPr>
          <p:spPr bwMode="auto">
            <a:xfrm>
              <a:off x="5561013" y="5211763"/>
              <a:ext cx="857250" cy="309562"/>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defRPr/>
              </a:pPr>
              <a:r>
                <a:rPr lang="en-US" sz="825" b="1" dirty="0">
                  <a:solidFill>
                    <a:srgbClr val="000000"/>
                  </a:solidFill>
                  <a:latin typeface="Arial"/>
                </a:rPr>
                <a:t>Competitive</a:t>
              </a:r>
            </a:p>
          </p:txBody>
        </p:sp>
        <p:sp>
          <p:nvSpPr>
            <p:cNvPr id="13" name="Rounded Rectangle 12"/>
            <p:cNvSpPr/>
            <p:nvPr/>
          </p:nvSpPr>
          <p:spPr bwMode="auto">
            <a:xfrm>
              <a:off x="6418264" y="5157788"/>
              <a:ext cx="871537" cy="444500"/>
            </a:xfrm>
            <a:prstGeom prst="roundRect">
              <a:avLst/>
            </a:prstGeom>
            <a:solidFill>
              <a:srgbClr val="548235"/>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lnSpc>
                  <a:spcPct val="150000"/>
                </a:lnSpc>
                <a:defRPr/>
              </a:pPr>
              <a:r>
                <a:rPr lang="en-US" sz="1200" b="1" dirty="0">
                  <a:solidFill>
                    <a:srgbClr val="FFFFFF"/>
                  </a:solidFill>
                  <a:latin typeface="Arial"/>
                </a:rPr>
                <a:t>Selection</a:t>
              </a:r>
            </a:p>
          </p:txBody>
        </p:sp>
        <p:sp>
          <p:nvSpPr>
            <p:cNvPr id="14" name="Right Arrow 13"/>
            <p:cNvSpPr/>
            <p:nvPr/>
          </p:nvSpPr>
          <p:spPr bwMode="auto">
            <a:xfrm>
              <a:off x="7289801" y="5222876"/>
              <a:ext cx="417513" cy="307975"/>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defRPr/>
              </a:pPr>
              <a:endParaRPr lang="en-US" sz="1200" b="1" dirty="0">
                <a:solidFill>
                  <a:srgbClr val="FFFFFF"/>
                </a:solidFill>
                <a:latin typeface="Arial"/>
              </a:endParaRPr>
            </a:p>
          </p:txBody>
        </p:sp>
        <p:sp>
          <p:nvSpPr>
            <p:cNvPr id="15" name="Rounded Rectangle 14"/>
            <p:cNvSpPr/>
            <p:nvPr/>
          </p:nvSpPr>
          <p:spPr bwMode="auto">
            <a:xfrm>
              <a:off x="7707313" y="5154613"/>
              <a:ext cx="1096962" cy="444500"/>
            </a:xfrm>
            <a:prstGeom prst="roundRect">
              <a:avLst/>
            </a:prstGeom>
            <a:solidFill>
              <a:srgbClr val="548235"/>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lnSpc>
                  <a:spcPct val="150000"/>
                </a:lnSpc>
                <a:defRPr/>
              </a:pPr>
              <a:r>
                <a:rPr lang="en-US" sz="1200" b="1" dirty="0">
                  <a:solidFill>
                    <a:srgbClr val="FFFFFF"/>
                  </a:solidFill>
                  <a:latin typeface="Arial"/>
                </a:rPr>
                <a:t>Negotiations</a:t>
              </a:r>
            </a:p>
          </p:txBody>
        </p:sp>
        <p:sp>
          <p:nvSpPr>
            <p:cNvPr id="16" name="Right Arrow 15"/>
            <p:cNvSpPr/>
            <p:nvPr/>
          </p:nvSpPr>
          <p:spPr bwMode="auto">
            <a:xfrm>
              <a:off x="8804276" y="5222876"/>
              <a:ext cx="417513" cy="307975"/>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defRPr/>
              </a:pPr>
              <a:endParaRPr lang="en-US" sz="1200" b="1" dirty="0">
                <a:solidFill>
                  <a:srgbClr val="FFFFFF"/>
                </a:solidFill>
                <a:latin typeface="Arial"/>
              </a:endParaRPr>
            </a:p>
          </p:txBody>
        </p:sp>
        <p:sp>
          <p:nvSpPr>
            <p:cNvPr id="17" name="Rounded Rectangle 16"/>
            <p:cNvSpPr/>
            <p:nvPr/>
          </p:nvSpPr>
          <p:spPr bwMode="auto">
            <a:xfrm>
              <a:off x="9221788" y="5159375"/>
              <a:ext cx="779462" cy="446088"/>
            </a:xfrm>
            <a:prstGeom prst="roundRect">
              <a:avLst/>
            </a:prstGeom>
            <a:solidFill>
              <a:srgbClr val="548235"/>
            </a:solidFill>
            <a:ln w="9525" cap="flat" cmpd="sng" algn="ctr">
              <a:solidFill>
                <a:schemeClr val="tx1"/>
              </a:solidFill>
              <a:prstDash val="solid"/>
              <a:round/>
              <a:headEnd type="none" w="med" len="med"/>
              <a:tailEnd type="none" w="med" len="med"/>
            </a:ln>
            <a:effectLst/>
          </p:spPr>
          <p:txBody>
            <a:bodyPr lIns="68580" tIns="34290" rIns="68580" bIns="3429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eaLnBrk="0" hangingPunct="0">
                <a:lnSpc>
                  <a:spcPct val="150000"/>
                </a:lnSpc>
                <a:defRPr/>
              </a:pPr>
              <a:r>
                <a:rPr lang="en-US" sz="1200" b="1" dirty="0">
                  <a:solidFill>
                    <a:srgbClr val="FFFFFF"/>
                  </a:solidFill>
                  <a:latin typeface="Arial"/>
                </a:rPr>
                <a:t>Award</a:t>
              </a:r>
            </a:p>
          </p:txBody>
        </p:sp>
        <p:sp>
          <p:nvSpPr>
            <p:cNvPr id="18" name="Left Brace 17"/>
            <p:cNvSpPr/>
            <p:nvPr/>
          </p:nvSpPr>
          <p:spPr>
            <a:xfrm rot="5400000">
              <a:off x="6203950" y="1385888"/>
              <a:ext cx="306388" cy="73009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4500" dirty="0">
                <a:solidFill>
                  <a:srgbClr val="000000"/>
                </a:solidFill>
                <a:latin typeface="Arial"/>
              </a:endParaRPr>
            </a:p>
          </p:txBody>
        </p:sp>
        <p:sp>
          <p:nvSpPr>
            <p:cNvPr id="19" name="TextBox 17"/>
            <p:cNvSpPr txBox="1">
              <a:spLocks noChangeArrowheads="1"/>
            </p:cNvSpPr>
            <p:nvPr/>
          </p:nvSpPr>
          <p:spPr bwMode="auto">
            <a:xfrm>
              <a:off x="5868989" y="4530725"/>
              <a:ext cx="1747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51C77"/>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151C77"/>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151C77"/>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1800">
                  <a:solidFill>
                    <a:srgbClr val="000000"/>
                  </a:solidFill>
                  <a:cs typeface="Arial" panose="020B0604020202020204" pitchFamily="34" charset="0"/>
                </a:rPr>
                <a:t>120 - 150 Days</a:t>
              </a:r>
              <a:endParaRPr lang="en-US" altLang="en-US" sz="100">
                <a:solidFill>
                  <a:srgbClr val="000000"/>
                </a:solidFill>
                <a:cs typeface="Arial" panose="020B0604020202020204" pitchFamily="34" charset="0"/>
              </a:endParaRPr>
            </a:p>
          </p:txBody>
        </p:sp>
      </p:grpSp>
    </p:spTree>
    <p:extLst>
      <p:ext uri="{BB962C8B-B14F-4D97-AF65-F5344CB8AC3E}">
        <p14:creationId xmlns:p14="http://schemas.microsoft.com/office/powerpoint/2010/main" val="2922036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84</a:t>
            </a:fld>
            <a:endParaRPr lang="en-US" dirty="0">
              <a:solidFill>
                <a:srgbClr val="808080"/>
              </a:solidFill>
            </a:endParaRPr>
          </a:p>
        </p:txBody>
      </p:sp>
      <p:sp>
        <p:nvSpPr>
          <p:cNvPr id="3" name="Title 2"/>
          <p:cNvSpPr>
            <a:spLocks noGrp="1"/>
          </p:cNvSpPr>
          <p:nvPr>
            <p:ph type="title"/>
          </p:nvPr>
        </p:nvSpPr>
        <p:spPr/>
        <p:txBody>
          <a:bodyPr/>
          <a:lstStyle/>
          <a:p>
            <a:r>
              <a:rPr lang="en-US" dirty="0" smtClean="0"/>
              <a:t>Communication ROEs</a:t>
            </a:r>
            <a:endParaRPr lang="en-US" dirty="0"/>
          </a:p>
        </p:txBody>
      </p:sp>
      <p:grpSp>
        <p:nvGrpSpPr>
          <p:cNvPr id="5" name="Group 4"/>
          <p:cNvGrpSpPr/>
          <p:nvPr/>
        </p:nvGrpSpPr>
        <p:grpSpPr>
          <a:xfrm>
            <a:off x="637954" y="1464192"/>
            <a:ext cx="11004264" cy="2191003"/>
            <a:chOff x="2324101" y="1100139"/>
            <a:chExt cx="6761163" cy="2276474"/>
          </a:xfrm>
        </p:grpSpPr>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6939" y="1466850"/>
              <a:ext cx="18383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bwMode="auto">
            <a:xfrm>
              <a:off x="4556125" y="3006725"/>
              <a:ext cx="1206500" cy="369888"/>
            </a:xfrm>
            <a:prstGeom prst="roundRect">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Customers</a:t>
              </a:r>
            </a:p>
          </p:txBody>
        </p:sp>
        <p:sp>
          <p:nvSpPr>
            <p:cNvPr id="8" name="Rounded Rectangle 7"/>
            <p:cNvSpPr/>
            <p:nvPr/>
          </p:nvSpPr>
          <p:spPr bwMode="auto">
            <a:xfrm>
              <a:off x="7608888" y="2822576"/>
              <a:ext cx="1333500" cy="550863"/>
            </a:xfrm>
            <a:prstGeom prst="roundRect">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Members/</a:t>
              </a:r>
            </a:p>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Contractors</a:t>
              </a:r>
            </a:p>
          </p:txBody>
        </p:sp>
        <p:sp>
          <p:nvSpPr>
            <p:cNvPr id="9" name="Up-Down Arrow 8"/>
            <p:cNvSpPr/>
            <p:nvPr/>
          </p:nvSpPr>
          <p:spPr bwMode="auto">
            <a:xfrm rot="10800000" flipH="1">
              <a:off x="5062538" y="2216151"/>
              <a:ext cx="285750" cy="646113"/>
            </a:xfrm>
            <a:prstGeom prst="upDownArrow">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10" name="Up-Down Arrow 9"/>
            <p:cNvSpPr/>
            <p:nvPr/>
          </p:nvSpPr>
          <p:spPr bwMode="auto">
            <a:xfrm rot="10800000" flipH="1">
              <a:off x="8132763" y="1931989"/>
              <a:ext cx="285750" cy="731837"/>
            </a:xfrm>
            <a:prstGeom prst="upDownArrow">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11" name="Up-Down Arrow 10"/>
            <p:cNvSpPr/>
            <p:nvPr/>
          </p:nvSpPr>
          <p:spPr bwMode="auto">
            <a:xfrm rot="16200000" flipH="1">
              <a:off x="6415088" y="1376363"/>
              <a:ext cx="285750" cy="631825"/>
            </a:xfrm>
            <a:prstGeom prst="upDownArrow">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12" name="Rounded Rectangle 11"/>
            <p:cNvSpPr/>
            <p:nvPr/>
          </p:nvSpPr>
          <p:spPr bwMode="auto">
            <a:xfrm>
              <a:off x="2324101" y="1931988"/>
              <a:ext cx="1114425" cy="596900"/>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Pre-Award</a:t>
              </a:r>
            </a:p>
          </p:txBody>
        </p:sp>
        <p:pic>
          <p:nvPicPr>
            <p:cNvPr id="1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100139"/>
              <a:ext cx="17637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637954" y="3987411"/>
            <a:ext cx="11004264" cy="2401145"/>
            <a:chOff x="2324101" y="3687763"/>
            <a:chExt cx="7637462" cy="2570163"/>
          </a:xfrm>
        </p:grpSpPr>
        <p:pic>
          <p:nvPicPr>
            <p:cNvPr id="15"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84626"/>
              <a:ext cx="15509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bwMode="auto">
            <a:xfrm>
              <a:off x="4556126" y="5705475"/>
              <a:ext cx="1230313" cy="368300"/>
            </a:xfrm>
            <a:prstGeom prst="roundRect">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Customers</a:t>
              </a:r>
            </a:p>
          </p:txBody>
        </p:sp>
        <p:sp>
          <p:nvSpPr>
            <p:cNvPr id="17" name="Rounded Rectangle 16"/>
            <p:cNvSpPr/>
            <p:nvPr/>
          </p:nvSpPr>
          <p:spPr bwMode="auto">
            <a:xfrm>
              <a:off x="7608888" y="5522913"/>
              <a:ext cx="1333500" cy="550862"/>
            </a:xfrm>
            <a:prstGeom prst="roundRect">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Members/</a:t>
              </a:r>
            </a:p>
            <a:p>
              <a:pPr algn="ctr" eaLnBrk="0" fontAlgn="base" hangingPunct="0">
                <a:spcBef>
                  <a:spcPct val="0"/>
                </a:spcBef>
                <a:spcAft>
                  <a:spcPct val="0"/>
                </a:spcAft>
                <a:defRPr/>
              </a:pPr>
              <a:r>
                <a:rPr lang="en-US" sz="1500" b="1" dirty="0">
                  <a:solidFill>
                    <a:srgbClr val="FFFFFF"/>
                  </a:solidFill>
                  <a:latin typeface="Arial" panose="020B0604020202020204" pitchFamily="34" charset="0"/>
                  <a:cs typeface="Arial" panose="020B0604020202020204" pitchFamily="34" charset="0"/>
                </a:rPr>
                <a:t>Contractors</a:t>
              </a:r>
              <a:endParaRPr lang="en-US" sz="1500" b="1" dirty="0">
                <a:solidFill>
                  <a:srgbClr val="FFFFFF"/>
                </a:solidFill>
                <a:latin typeface="Arial"/>
                <a:cs typeface="Arial" panose="020B0604020202020204" pitchFamily="34" charset="0"/>
              </a:endParaRPr>
            </a:p>
          </p:txBody>
        </p:sp>
        <p:sp>
          <p:nvSpPr>
            <p:cNvPr id="18" name="Up-Down Arrow 17"/>
            <p:cNvSpPr/>
            <p:nvPr/>
          </p:nvSpPr>
          <p:spPr bwMode="auto">
            <a:xfrm rot="10800000" flipH="1">
              <a:off x="5086350" y="4841875"/>
              <a:ext cx="285750" cy="788988"/>
            </a:xfrm>
            <a:prstGeom prst="upDownArrow">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19" name="Up-Down Arrow 18"/>
            <p:cNvSpPr/>
            <p:nvPr/>
          </p:nvSpPr>
          <p:spPr bwMode="auto">
            <a:xfrm rot="10800000" flipH="1">
              <a:off x="8023225" y="4503738"/>
              <a:ext cx="285750" cy="862012"/>
            </a:xfrm>
            <a:prstGeom prst="upDownArrow">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20" name="Up-Down Arrow 19"/>
            <p:cNvSpPr/>
            <p:nvPr/>
          </p:nvSpPr>
          <p:spPr bwMode="auto">
            <a:xfrm rot="16200000" flipH="1">
              <a:off x="6415088" y="5481638"/>
              <a:ext cx="285750" cy="631825"/>
            </a:xfrm>
            <a:prstGeom prst="upDownArrow">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21" name="Up-Down Arrow 20"/>
            <p:cNvSpPr/>
            <p:nvPr/>
          </p:nvSpPr>
          <p:spPr bwMode="auto">
            <a:xfrm rot="16200000" flipH="1">
              <a:off x="6415088" y="3849688"/>
              <a:ext cx="285750" cy="631825"/>
            </a:xfrm>
            <a:prstGeom prst="upDownArrow">
              <a:avLst/>
            </a:prstGeom>
            <a:solidFill>
              <a:srgbClr val="5D819B"/>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endParaRPr lang="en-US" sz="1200" b="1" dirty="0">
                <a:solidFill>
                  <a:srgbClr val="FFFFFF"/>
                </a:solidFill>
                <a:latin typeface="Arial"/>
                <a:cs typeface="Arial" panose="020B0604020202020204" pitchFamily="34" charset="0"/>
              </a:endParaRPr>
            </a:p>
          </p:txBody>
        </p:sp>
        <p:sp>
          <p:nvSpPr>
            <p:cNvPr id="22" name="TextBox 21"/>
            <p:cNvSpPr txBox="1">
              <a:spLocks noChangeArrowheads="1"/>
            </p:cNvSpPr>
            <p:nvPr/>
          </p:nvSpPr>
          <p:spPr bwMode="auto">
            <a:xfrm>
              <a:off x="5786439" y="5888039"/>
              <a:ext cx="1652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51C77"/>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151C77"/>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151C77"/>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0" fontAlgn="base" hangingPunct="0">
                <a:spcBef>
                  <a:spcPct val="0"/>
                </a:spcBef>
                <a:spcAft>
                  <a:spcPct val="0"/>
                </a:spcAft>
                <a:buClrTx/>
                <a:buNone/>
              </a:pPr>
              <a:r>
                <a:rPr lang="en-US" altLang="en-US" sz="900">
                  <a:solidFill>
                    <a:srgbClr val="000000"/>
                  </a:solidFill>
                  <a:cs typeface="Arial" panose="020B0604020202020204" pitchFamily="34" charset="0"/>
                </a:rPr>
                <a:t>Program Management </a:t>
              </a:r>
            </a:p>
            <a:p>
              <a:pPr algn="ctr" eaLnBrk="0" fontAlgn="base" hangingPunct="0">
                <a:spcBef>
                  <a:spcPct val="0"/>
                </a:spcBef>
                <a:spcAft>
                  <a:spcPct val="0"/>
                </a:spcAft>
                <a:buClrTx/>
                <a:buNone/>
              </a:pPr>
              <a:r>
                <a:rPr lang="en-US" altLang="en-US" sz="900">
                  <a:solidFill>
                    <a:srgbClr val="000000"/>
                  </a:solidFill>
                  <a:cs typeface="Arial" panose="020B0604020202020204" pitchFamily="34" charset="0"/>
                </a:rPr>
                <a:t>&amp; Validation </a:t>
              </a:r>
            </a:p>
          </p:txBody>
        </p:sp>
        <p:sp>
          <p:nvSpPr>
            <p:cNvPr id="23" name="TextBox 22"/>
            <p:cNvSpPr txBox="1">
              <a:spLocks noChangeArrowheads="1"/>
            </p:cNvSpPr>
            <p:nvPr/>
          </p:nvSpPr>
          <p:spPr bwMode="auto">
            <a:xfrm>
              <a:off x="8308975" y="4700589"/>
              <a:ext cx="1652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51C77"/>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151C77"/>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151C77"/>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900">
                  <a:solidFill>
                    <a:srgbClr val="000000"/>
                  </a:solidFill>
                  <a:cs typeface="Arial" panose="020B0604020202020204" pitchFamily="34" charset="0"/>
                </a:rPr>
                <a:t>GFP Request, Extension Requests, Issues</a:t>
              </a:r>
            </a:p>
          </p:txBody>
        </p:sp>
        <p:sp>
          <p:nvSpPr>
            <p:cNvPr id="24" name="TextBox 23"/>
            <p:cNvSpPr txBox="1">
              <a:spLocks noChangeArrowheads="1"/>
            </p:cNvSpPr>
            <p:nvPr/>
          </p:nvSpPr>
          <p:spPr bwMode="auto">
            <a:xfrm>
              <a:off x="4002088" y="4841875"/>
              <a:ext cx="1084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51C77"/>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151C77"/>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151C77"/>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eaLnBrk="0" fontAlgn="base" hangingPunct="0">
                <a:spcBef>
                  <a:spcPct val="0"/>
                </a:spcBef>
                <a:spcAft>
                  <a:spcPct val="0"/>
                </a:spcAft>
                <a:buClrTx/>
                <a:buNone/>
              </a:pPr>
              <a:r>
                <a:rPr lang="en-US" altLang="en-US" sz="900">
                  <a:solidFill>
                    <a:srgbClr val="000000"/>
                  </a:solidFill>
                  <a:cs typeface="Arial" panose="020B0604020202020204" pitchFamily="34" charset="0"/>
                </a:rPr>
                <a:t>Issues, Changes,   MS approvals </a:t>
              </a:r>
            </a:p>
          </p:txBody>
        </p:sp>
        <p:sp>
          <p:nvSpPr>
            <p:cNvPr id="25" name="Rounded Rectangle 24"/>
            <p:cNvSpPr/>
            <p:nvPr/>
          </p:nvSpPr>
          <p:spPr bwMode="auto">
            <a:xfrm>
              <a:off x="2324101" y="4389438"/>
              <a:ext cx="1258863" cy="584160"/>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lIns="68580" tIns="34290" rIns="68580" bIns="34290"/>
            <a:lstStyle/>
            <a:p>
              <a:pPr algn="ctr" eaLnBrk="0" fontAlgn="base" hangingPunct="0">
                <a:spcBef>
                  <a:spcPct val="0"/>
                </a:spcBef>
                <a:spcAft>
                  <a:spcPct val="0"/>
                </a:spcAft>
                <a:defRPr/>
              </a:pPr>
              <a:r>
                <a:rPr lang="en-US" sz="1500" b="1" dirty="0">
                  <a:solidFill>
                    <a:srgbClr val="FFFFFF"/>
                  </a:solidFill>
                  <a:latin typeface="Arial"/>
                  <a:cs typeface="Arial" panose="020B0604020202020204" pitchFamily="34" charset="0"/>
                </a:rPr>
                <a:t>Post-Award</a:t>
              </a:r>
            </a:p>
          </p:txBody>
        </p:sp>
        <p:pic>
          <p:nvPicPr>
            <p:cNvPr id="26"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239" y="3687763"/>
              <a:ext cx="17748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8" name="Straight Connector 27"/>
          <p:cNvCxnSpPr/>
          <p:nvPr/>
        </p:nvCxnSpPr>
        <p:spPr bwMode="auto">
          <a:xfrm flipV="1">
            <a:off x="637954" y="3798968"/>
            <a:ext cx="11164186" cy="164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646172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Items</a:t>
            </a:r>
            <a:endParaRPr lang="en-US" dirty="0"/>
          </a:p>
        </p:txBody>
      </p:sp>
      <p:sp>
        <p:nvSpPr>
          <p:cNvPr id="3" name="Content Placeholder 2"/>
          <p:cNvSpPr>
            <a:spLocks noGrp="1"/>
          </p:cNvSpPr>
          <p:nvPr>
            <p:ph idx="1"/>
          </p:nvPr>
        </p:nvSpPr>
        <p:spPr>
          <a:xfrm>
            <a:off x="484515" y="1336433"/>
            <a:ext cx="11197167" cy="4743450"/>
          </a:xfrm>
        </p:spPr>
        <p:txBody>
          <a:bodyPr/>
          <a:lstStyle/>
          <a:p>
            <a:pPr>
              <a:defRPr/>
            </a:pPr>
            <a:r>
              <a:rPr lang="en-US" sz="2400" dirty="0"/>
              <a:t>All GFP requests go through SCCI team </a:t>
            </a:r>
          </a:p>
          <a:p>
            <a:pPr lvl="1">
              <a:defRPr/>
            </a:pPr>
            <a:r>
              <a:rPr lang="en-US" dirty="0"/>
              <a:t>(refer to guide for more information)</a:t>
            </a:r>
          </a:p>
          <a:p>
            <a:pPr>
              <a:defRPr/>
            </a:pPr>
            <a:r>
              <a:rPr lang="en-US" sz="2400" dirty="0"/>
              <a:t> All Invoices processed through SCCI team</a:t>
            </a:r>
          </a:p>
          <a:p>
            <a:pPr>
              <a:defRPr/>
            </a:pPr>
            <a:r>
              <a:rPr lang="en-US" sz="2400" dirty="0"/>
              <a:t> All schedule changes processed through SCCI team</a:t>
            </a:r>
          </a:p>
          <a:p>
            <a:pPr>
              <a:defRPr/>
            </a:pPr>
            <a:r>
              <a:rPr lang="en-US" sz="2400" dirty="0"/>
              <a:t> During Pre-Award Phase all contractor communications are done through SOSSEC</a:t>
            </a:r>
          </a:p>
          <a:p>
            <a:pPr>
              <a:defRPr/>
            </a:pPr>
            <a:r>
              <a:rPr lang="en-US" sz="2400" dirty="0"/>
              <a:t> All negotiations handled by SCCI </a:t>
            </a:r>
            <a:r>
              <a:rPr lang="en-US" sz="2400" dirty="0" smtClean="0"/>
              <a:t>team</a:t>
            </a:r>
          </a:p>
          <a:p>
            <a:pPr>
              <a:defRPr/>
            </a:pPr>
            <a:r>
              <a:rPr lang="en-US" sz="2400" dirty="0"/>
              <a:t>Follow on sole source/first run of production competition meet per 10 USC 2371b</a:t>
            </a:r>
            <a:r>
              <a:rPr lang="en-US" sz="2400" dirty="0" smtClean="0"/>
              <a:t>*</a:t>
            </a:r>
            <a:endParaRPr lang="en-US" sz="2400" dirty="0"/>
          </a:p>
          <a:p>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85</a:t>
            </a:fld>
            <a:endParaRPr lang="en-US" dirty="0">
              <a:solidFill>
                <a:srgbClr val="808080"/>
              </a:solidFill>
            </a:endParaRPr>
          </a:p>
        </p:txBody>
      </p:sp>
      <p:sp>
        <p:nvSpPr>
          <p:cNvPr id="5" name="TextBox 4"/>
          <p:cNvSpPr txBox="1"/>
          <p:nvPr/>
        </p:nvSpPr>
        <p:spPr>
          <a:xfrm>
            <a:off x="642938" y="6156792"/>
            <a:ext cx="2525050" cy="246221"/>
          </a:xfrm>
          <a:prstGeom prst="rect">
            <a:avLst/>
          </a:prstGeom>
          <a:noFill/>
        </p:spPr>
        <p:txBody>
          <a:bodyPr wrap="none" rtlCol="0">
            <a:spAutoFit/>
          </a:bodyPr>
          <a:lstStyle/>
          <a:p>
            <a:r>
              <a:rPr lang="en-US" sz="1000" dirty="0" smtClean="0"/>
              <a:t>GFP – Government Furnished Property </a:t>
            </a:r>
            <a:endParaRPr lang="en-US" sz="1000" dirty="0"/>
          </a:p>
        </p:txBody>
      </p:sp>
    </p:spTree>
    <p:extLst>
      <p:ext uri="{BB962C8B-B14F-4D97-AF65-F5344CB8AC3E}">
        <p14:creationId xmlns:p14="http://schemas.microsoft.com/office/powerpoint/2010/main" val="40277585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SCCI Accomplishments</a:t>
            </a:r>
            <a:endParaRPr lang="en-US" dirty="0"/>
          </a:p>
        </p:txBody>
      </p:sp>
      <p:sp>
        <p:nvSpPr>
          <p:cNvPr id="3" name="Content Placeholder 2"/>
          <p:cNvSpPr>
            <a:spLocks noGrp="1"/>
          </p:cNvSpPr>
          <p:nvPr>
            <p:ph idx="1"/>
          </p:nvPr>
        </p:nvSpPr>
        <p:spPr>
          <a:xfrm>
            <a:off x="484515" y="1347065"/>
            <a:ext cx="11197167" cy="4743450"/>
          </a:xfrm>
        </p:spPr>
        <p:txBody>
          <a:bodyPr/>
          <a:lstStyle/>
          <a:p>
            <a:r>
              <a:rPr lang="en-US" altLang="en-US" sz="2400" dirty="0"/>
              <a:t>Awarded 22 projects for $</a:t>
            </a:r>
            <a:r>
              <a:rPr lang="en-US" altLang="en-US" sz="2400" dirty="0" smtClean="0"/>
              <a:t>16.6M</a:t>
            </a:r>
            <a:endParaRPr lang="en-US" altLang="en-US" sz="2400" dirty="0"/>
          </a:p>
          <a:p>
            <a:pPr lvl="1"/>
            <a:r>
              <a:rPr lang="en-US" altLang="en-US" sz="2400" dirty="0"/>
              <a:t>FY20 awarded 21 projects </a:t>
            </a:r>
          </a:p>
          <a:p>
            <a:pPr lvl="2"/>
            <a:r>
              <a:rPr lang="en-US" altLang="en-US" sz="2400" dirty="0"/>
              <a:t>18 for TAFB</a:t>
            </a:r>
          </a:p>
          <a:p>
            <a:pPr lvl="2"/>
            <a:r>
              <a:rPr lang="en-US" altLang="en-US" sz="2400" dirty="0"/>
              <a:t>3 for </a:t>
            </a:r>
            <a:r>
              <a:rPr lang="en-US" altLang="en-US" sz="2400" dirty="0" smtClean="0"/>
              <a:t>HAFB</a:t>
            </a:r>
            <a:endParaRPr lang="en-US" altLang="en-US" sz="2400" dirty="0"/>
          </a:p>
          <a:p>
            <a:pPr lvl="1"/>
            <a:r>
              <a:rPr lang="en-US" altLang="en-US" sz="2400" dirty="0"/>
              <a:t>FY21 awarded 1 project</a:t>
            </a:r>
          </a:p>
          <a:p>
            <a:pPr lvl="2"/>
            <a:r>
              <a:rPr lang="en-US" altLang="en-US" sz="2400" dirty="0"/>
              <a:t>1 for RAFB</a:t>
            </a:r>
          </a:p>
          <a:p>
            <a:pPr lvl="1"/>
            <a:r>
              <a:rPr lang="en-US" altLang="en-US" sz="2400" dirty="0" smtClean="0"/>
              <a:t>FY22 2 projects </a:t>
            </a:r>
            <a:r>
              <a:rPr lang="en-US" altLang="en-US" sz="2400" dirty="0"/>
              <a:t>in </a:t>
            </a:r>
            <a:r>
              <a:rPr lang="en-US" altLang="en-US" sz="2400" dirty="0" smtClean="0"/>
              <a:t>process</a:t>
            </a:r>
          </a:p>
          <a:p>
            <a:pPr lvl="2"/>
            <a:r>
              <a:rPr lang="en-US" altLang="en-US" sz="2400" dirty="0" smtClean="0"/>
              <a:t>1 for </a:t>
            </a:r>
            <a:r>
              <a:rPr lang="en-US" altLang="en-US" sz="2400" dirty="0"/>
              <a:t>T</a:t>
            </a:r>
            <a:r>
              <a:rPr lang="en-US" altLang="en-US" sz="2400" dirty="0" smtClean="0"/>
              <a:t>AFB Awarded</a:t>
            </a:r>
          </a:p>
          <a:p>
            <a:pPr lvl="2"/>
            <a:r>
              <a:rPr lang="en-US" altLang="en-US" sz="2400" dirty="0" smtClean="0"/>
              <a:t>Remaining project pending award</a:t>
            </a:r>
          </a:p>
          <a:p>
            <a:pPr lvl="1"/>
            <a:r>
              <a:rPr lang="en-US" sz="2400" dirty="0" smtClean="0"/>
              <a:t>FY23 15+ potential projects working</a:t>
            </a:r>
            <a:endParaRPr lang="en-US" sz="2400"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86</a:t>
            </a:fld>
            <a:endParaRPr lang="en-US" dirty="0">
              <a:solidFill>
                <a:srgbClr val="808080"/>
              </a:solidFill>
            </a:endParaRPr>
          </a:p>
        </p:txBody>
      </p:sp>
    </p:spTree>
    <p:extLst>
      <p:ext uri="{BB962C8B-B14F-4D97-AF65-F5344CB8AC3E}">
        <p14:creationId xmlns:p14="http://schemas.microsoft.com/office/powerpoint/2010/main" val="317221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of Contact</a:t>
            </a:r>
            <a:endParaRPr lang="en-US" dirty="0"/>
          </a:p>
        </p:txBody>
      </p:sp>
      <p:sp>
        <p:nvSpPr>
          <p:cNvPr id="3" name="Content Placeholder 2"/>
          <p:cNvSpPr>
            <a:spLocks noGrp="1"/>
          </p:cNvSpPr>
          <p:nvPr>
            <p:ph idx="1"/>
          </p:nvPr>
        </p:nvSpPr>
        <p:spPr>
          <a:xfrm>
            <a:off x="437576" y="1283270"/>
            <a:ext cx="11197167" cy="5117530"/>
          </a:xfrm>
        </p:spPr>
        <p:txBody>
          <a:bodyPr/>
          <a:lstStyle/>
          <a:p>
            <a:r>
              <a:rPr lang="en-US" dirty="0" smtClean="0"/>
              <a:t>Supply Chain Consortium Program Managers</a:t>
            </a:r>
          </a:p>
          <a:p>
            <a:pPr lvl="1"/>
            <a:r>
              <a:rPr lang="en-US" dirty="0" smtClean="0"/>
              <a:t>Randy Harris, 429 SCMS/GUMD SASPO</a:t>
            </a:r>
          </a:p>
          <a:p>
            <a:pPr lvl="2"/>
            <a:r>
              <a:rPr lang="en-US" dirty="0" smtClean="0"/>
              <a:t>Email: </a:t>
            </a:r>
            <a:r>
              <a:rPr lang="en-US" dirty="0" smtClean="0">
                <a:hlinkClick r:id="rId2"/>
              </a:rPr>
              <a:t>randolph.harris@us.af.mil</a:t>
            </a:r>
            <a:endParaRPr lang="en-US" dirty="0" smtClean="0"/>
          </a:p>
          <a:p>
            <a:pPr lvl="2"/>
            <a:r>
              <a:rPr lang="en-US" dirty="0" smtClean="0"/>
              <a:t>Phone: (405) 473-1737</a:t>
            </a:r>
            <a:endParaRPr lang="en-US" dirty="0"/>
          </a:p>
          <a:p>
            <a:r>
              <a:rPr lang="en-US" dirty="0" smtClean="0"/>
              <a:t>Supply Chain Consortium Agreements Officer</a:t>
            </a:r>
          </a:p>
          <a:p>
            <a:pPr lvl="1"/>
            <a:r>
              <a:rPr lang="en-US" dirty="0" smtClean="0"/>
              <a:t>Roxanne </a:t>
            </a:r>
            <a:r>
              <a:rPr lang="en-US" dirty="0" err="1" smtClean="0"/>
              <a:t>Yorgason</a:t>
            </a:r>
            <a:r>
              <a:rPr lang="en-US" dirty="0" smtClean="0"/>
              <a:t>, AFMC AFSC/PZAAC</a:t>
            </a:r>
          </a:p>
          <a:p>
            <a:pPr lvl="2"/>
            <a:r>
              <a:rPr lang="en-US" dirty="0" smtClean="0"/>
              <a:t>Email: </a:t>
            </a:r>
            <a:r>
              <a:rPr lang="en-US" dirty="0" smtClean="0">
                <a:hlinkClick r:id="rId3"/>
              </a:rPr>
              <a:t>roxanne.yorgason@us.af.mil</a:t>
            </a:r>
            <a:endParaRPr lang="en-US" dirty="0" smtClean="0"/>
          </a:p>
          <a:p>
            <a:pPr lvl="2"/>
            <a:r>
              <a:rPr lang="en-US" dirty="0" smtClean="0"/>
              <a:t>Phone: (312) 739-9448</a:t>
            </a:r>
          </a:p>
          <a:p>
            <a:pPr lvl="2"/>
            <a:endParaRPr lang="en-US"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87</a:t>
            </a:fld>
            <a:endParaRPr lang="en-US" dirty="0">
              <a:solidFill>
                <a:srgbClr val="808080"/>
              </a:solidFill>
            </a:endParaRPr>
          </a:p>
        </p:txBody>
      </p:sp>
    </p:spTree>
    <p:extLst>
      <p:ext uri="{BB962C8B-B14F-4D97-AF65-F5344CB8AC3E}">
        <p14:creationId xmlns:p14="http://schemas.microsoft.com/office/powerpoint/2010/main" val="14865870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19437" y="1243693"/>
            <a:ext cx="5705474" cy="2177602"/>
          </a:xfrm>
        </p:spPr>
        <p:txBody>
          <a:bodyPr/>
          <a:lstStyle/>
          <a:p>
            <a:r>
              <a:rPr lang="en-US" sz="2800" b="0" dirty="0">
                <a:solidFill>
                  <a:schemeClr val="tx2"/>
                </a:solidFill>
                <a:latin typeface="Arial" panose="020B0604020202020204" pitchFamily="34" charset="0"/>
                <a:cs typeface="Arial" panose="020B0604020202020204" pitchFamily="34" charset="0"/>
              </a:rPr>
              <a:t>Source Approval Request (SAR) and Qualification Requirements Industry Training </a:t>
            </a:r>
            <a:endParaRPr lang="en-US" dirty="0"/>
          </a:p>
        </p:txBody>
      </p:sp>
      <p:sp>
        <p:nvSpPr>
          <p:cNvPr id="3" name="Content Placeholder 9"/>
          <p:cNvSpPr txBox="1">
            <a:spLocks/>
          </p:cNvSpPr>
          <p:nvPr/>
        </p:nvSpPr>
        <p:spPr>
          <a:xfrm>
            <a:off x="5563565" y="4942390"/>
            <a:ext cx="5094910" cy="1190655"/>
          </a:xfrm>
          <a:prstGeom prst="rect">
            <a:avLst/>
          </a:prstGeom>
        </p:spPr>
        <p:txBody>
          <a:bodyPr/>
          <a:lstStyle>
            <a:lvl1pPr marL="342900" indent="-342900" algn="l" rtl="0" eaLnBrk="0" fontAlgn="base" hangingPunct="0">
              <a:spcBef>
                <a:spcPct val="20000"/>
              </a:spcBef>
              <a:spcAft>
                <a:spcPct val="0"/>
              </a:spcAft>
              <a:buChar char="•"/>
              <a:defRPr sz="2800" b="1">
                <a:solidFill>
                  <a:srgbClr val="000000"/>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b="1">
                <a:solidFill>
                  <a:srgbClr val="000000"/>
                </a:solidFill>
                <a:latin typeface="Calibri" panose="020F0502020204030204" pitchFamily="34" charset="0"/>
              </a:defRPr>
            </a:lvl2pPr>
            <a:lvl3pPr marL="1143000" indent="-228600" algn="l" rtl="0" eaLnBrk="0" fontAlgn="base" hangingPunct="0">
              <a:spcBef>
                <a:spcPct val="20000"/>
              </a:spcBef>
              <a:spcAft>
                <a:spcPct val="0"/>
              </a:spcAft>
              <a:buChar char="•"/>
              <a:defRPr sz="2400" b="1">
                <a:solidFill>
                  <a:srgbClr val="000000"/>
                </a:solidFill>
                <a:latin typeface="Calibri" panose="020F0502020204030204" pitchFamily="34" charset="0"/>
              </a:defRPr>
            </a:lvl3pPr>
            <a:lvl4pPr marL="1600200" indent="-228600" algn="l" rtl="0" eaLnBrk="0" fontAlgn="base" hangingPunct="0">
              <a:spcBef>
                <a:spcPct val="20000"/>
              </a:spcBef>
              <a:spcAft>
                <a:spcPct val="0"/>
              </a:spcAft>
              <a:buChar char="–"/>
              <a:defRPr sz="2000" b="1">
                <a:solidFill>
                  <a:srgbClr val="000000"/>
                </a:solidFill>
                <a:latin typeface="Calibri" panose="020F0502020204030204" pitchFamily="34" charset="0"/>
              </a:defRPr>
            </a:lvl4pPr>
            <a:lvl5pPr marL="2057400" indent="-228600" algn="l" rtl="0" eaLnBrk="0" fontAlgn="base" hangingPunct="0">
              <a:spcBef>
                <a:spcPct val="20000"/>
              </a:spcBef>
              <a:spcAft>
                <a:spcPct val="0"/>
              </a:spcAft>
              <a:buChar char="»"/>
              <a:defRPr sz="2000" b="1">
                <a:solidFill>
                  <a:srgbClr val="000000"/>
                </a:solidFill>
                <a:latin typeface="Calibri" panose="020F0502020204030204" pitchFamily="34" charset="0"/>
              </a:defRPr>
            </a:lvl5pPr>
            <a:lvl6pPr marL="2514600" indent="-228600" algn="l" rtl="0" eaLnBrk="0" fontAlgn="base" hangingPunct="0">
              <a:spcBef>
                <a:spcPct val="20000"/>
              </a:spcBef>
              <a:spcAft>
                <a:spcPct val="0"/>
              </a:spcAft>
              <a:buChar char="»"/>
              <a:defRPr sz="2000" b="1">
                <a:solidFill>
                  <a:srgbClr val="000000"/>
                </a:solidFill>
                <a:latin typeface="+mn-lt"/>
              </a:defRPr>
            </a:lvl6pPr>
            <a:lvl7pPr marL="2971800" indent="-228600" algn="l" rtl="0" eaLnBrk="0" fontAlgn="base" hangingPunct="0">
              <a:spcBef>
                <a:spcPct val="20000"/>
              </a:spcBef>
              <a:spcAft>
                <a:spcPct val="0"/>
              </a:spcAft>
              <a:buChar char="»"/>
              <a:defRPr sz="2000" b="1">
                <a:solidFill>
                  <a:srgbClr val="000000"/>
                </a:solidFill>
                <a:latin typeface="+mn-lt"/>
              </a:defRPr>
            </a:lvl7pPr>
            <a:lvl8pPr marL="3429000" indent="-228600" algn="l" rtl="0" eaLnBrk="0" fontAlgn="base" hangingPunct="0">
              <a:spcBef>
                <a:spcPct val="20000"/>
              </a:spcBef>
              <a:spcAft>
                <a:spcPct val="0"/>
              </a:spcAft>
              <a:buChar char="»"/>
              <a:defRPr sz="2000" b="1">
                <a:solidFill>
                  <a:srgbClr val="000000"/>
                </a:solidFill>
                <a:latin typeface="+mn-lt"/>
              </a:defRPr>
            </a:lvl8pPr>
            <a:lvl9pPr marL="3886200" indent="-228600" algn="l" rtl="0" eaLnBrk="0" fontAlgn="base" hangingPunct="0">
              <a:spcBef>
                <a:spcPct val="20000"/>
              </a:spcBef>
              <a:spcAft>
                <a:spcPct val="0"/>
              </a:spcAft>
              <a:buChar char="»"/>
              <a:defRPr sz="2000" b="1">
                <a:solidFill>
                  <a:srgbClr val="000000"/>
                </a:solidFill>
                <a:latin typeface="+mn-lt"/>
              </a:defRPr>
            </a:lvl9pPr>
          </a:lstStyle>
          <a:p>
            <a:pPr marL="0" indent="0">
              <a:buNone/>
            </a:pPr>
            <a:r>
              <a:rPr lang="en-US" sz="2000" b="0" kern="0" dirty="0"/>
              <a:t>SAR Team</a:t>
            </a:r>
          </a:p>
          <a:p>
            <a:pPr marL="0" indent="0">
              <a:buNone/>
            </a:pPr>
            <a:r>
              <a:rPr lang="en-US" sz="2000" b="0" kern="0" dirty="0"/>
              <a:t>AFLCMC/LPE (Propulsion Engineering)</a:t>
            </a:r>
          </a:p>
          <a:p>
            <a:pPr marL="0" indent="0">
              <a:buNone/>
            </a:pPr>
            <a:r>
              <a:rPr lang="en-US" sz="2000" b="0" kern="0" dirty="0"/>
              <a:t>Email: </a:t>
            </a:r>
            <a:r>
              <a:rPr lang="en-US" sz="2000" b="0" dirty="0"/>
              <a:t>AFLCMC.LPE.SourceEvalTeam@us.af.mil</a:t>
            </a:r>
            <a:endParaRPr lang="en-US" sz="2000" b="0" kern="0" dirty="0"/>
          </a:p>
        </p:txBody>
      </p:sp>
      <p:sp>
        <p:nvSpPr>
          <p:cNvPr id="4" name="Rectangle 3"/>
          <p:cNvSpPr/>
          <p:nvPr/>
        </p:nvSpPr>
        <p:spPr>
          <a:xfrm>
            <a:off x="1991934" y="5073833"/>
            <a:ext cx="3232218" cy="461665"/>
          </a:xfrm>
          <a:prstGeom prst="rect">
            <a:avLst/>
          </a:prstGeom>
        </p:spPr>
        <p:txBody>
          <a:bodyPr wrap="square">
            <a:spAutoFit/>
          </a:bodyPr>
          <a:lstStyle/>
          <a:p>
            <a:r>
              <a:rPr lang="en-US" sz="1200" dirty="0">
                <a:solidFill>
                  <a:srgbClr val="000000"/>
                </a:solidFill>
                <a:latin typeface="Arial Narrow" pitchFamily="34" charset="0"/>
                <a:cs typeface="Arial" charset="0"/>
              </a:rPr>
              <a:t>DISTRIBUTION A   Approved for Public Release; Distribution Unlimited. Destruction: 100% Shred </a:t>
            </a:r>
          </a:p>
        </p:txBody>
      </p:sp>
    </p:spTree>
    <p:extLst>
      <p:ext uri="{BB962C8B-B14F-4D97-AF65-F5344CB8AC3E}">
        <p14:creationId xmlns:p14="http://schemas.microsoft.com/office/powerpoint/2010/main" val="2946241166"/>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905000" y="1377387"/>
            <a:ext cx="8382000" cy="4310626"/>
          </a:xfrm>
        </p:spPr>
        <p:txBody>
          <a:bodyPr/>
          <a:lstStyle/>
          <a:p>
            <a:r>
              <a:rPr lang="en-US" altLang="en-US" b="0" dirty="0" smtClean="0"/>
              <a:t>USAF </a:t>
            </a:r>
            <a:r>
              <a:rPr lang="en-US" altLang="en-US" b="0" i="1" u="sng" dirty="0" smtClean="0">
                <a:solidFill>
                  <a:srgbClr val="FF0000"/>
                </a:solidFill>
              </a:rPr>
              <a:t>WANTS to qualify YOU </a:t>
            </a:r>
            <a:r>
              <a:rPr lang="en-US" altLang="en-US" b="0" dirty="0" smtClean="0"/>
              <a:t>to manufacture and repair our parts !!!</a:t>
            </a:r>
          </a:p>
          <a:p>
            <a:pPr lvl="1"/>
            <a:r>
              <a:rPr lang="en-US" altLang="en-US" b="0" dirty="0" smtClean="0"/>
              <a:t>Increases competition and reduces sustainment costs</a:t>
            </a:r>
          </a:p>
          <a:p>
            <a:pPr lvl="1"/>
            <a:r>
              <a:rPr lang="en-US" altLang="en-US" b="0" dirty="0" smtClean="0"/>
              <a:t>Minimize qualification requirements while maintaining OSS&amp;E (Operational Safety Suitability and Effectiveness)</a:t>
            </a:r>
          </a:p>
          <a:p>
            <a:endParaRPr lang="en-US" altLang="en-US" b="0" dirty="0"/>
          </a:p>
          <a:p>
            <a:r>
              <a:rPr lang="en-US" altLang="en-US" b="0" dirty="0"/>
              <a:t>USAF Seeking Focused SARs</a:t>
            </a:r>
          </a:p>
          <a:p>
            <a:pPr lvl="1"/>
            <a:r>
              <a:rPr lang="en-US" altLang="en-US" b="0" dirty="0" smtClean="0"/>
              <a:t>If we don’t need the parts, you won’t get a contract!</a:t>
            </a:r>
          </a:p>
          <a:p>
            <a:pPr lvl="1"/>
            <a:endParaRPr lang="en-US" altLang="en-US" b="0" dirty="0" smtClean="0"/>
          </a:p>
          <a:p>
            <a:pPr marL="0" indent="0">
              <a:buNone/>
            </a:pPr>
            <a:r>
              <a:rPr lang="en-US" altLang="en-US" dirty="0" smtClean="0"/>
              <a:t> </a:t>
            </a:r>
          </a:p>
        </p:txBody>
      </p:sp>
      <p:sp>
        <p:nvSpPr>
          <p:cNvPr id="4098" name="Title 1"/>
          <p:cNvSpPr>
            <a:spLocks noGrp="1"/>
          </p:cNvSpPr>
          <p:nvPr>
            <p:ph type="title"/>
          </p:nvPr>
        </p:nvSpPr>
        <p:spPr>
          <a:xfrm>
            <a:off x="2493170" y="0"/>
            <a:ext cx="7205663" cy="1003176"/>
          </a:xfrm>
          <a:prstGeom prst="rect">
            <a:avLst/>
          </a:prstGeom>
        </p:spPr>
        <p:txBody>
          <a:bodyPr/>
          <a:lstStyle/>
          <a:p>
            <a:r>
              <a:rPr lang="en-US" altLang="en-US" sz="2800" b="0" dirty="0"/>
              <a:t>BLUF</a:t>
            </a:r>
          </a:p>
        </p:txBody>
      </p:sp>
    </p:spTree>
    <p:extLst>
      <p:ext uri="{BB962C8B-B14F-4D97-AF65-F5344CB8AC3E}">
        <p14:creationId xmlns:p14="http://schemas.microsoft.com/office/powerpoint/2010/main" val="2024390035"/>
      </p:ext>
    </p:extLst>
  </p:cSld>
  <p:clrMapOvr>
    <a:masterClrMapping/>
  </p:clrMapOvr>
  <p:transition>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Role of the SB Office</a:t>
            </a:r>
            <a:br>
              <a:rPr lang="en-US" dirty="0"/>
            </a:br>
            <a:r>
              <a:rPr lang="en-US" sz="1800" dirty="0" smtClean="0"/>
              <a:t>(AFSC/SB Tinker performs </a:t>
            </a:r>
            <a:r>
              <a:rPr lang="en-US" sz="1800" dirty="0"/>
              <a:t>these services for AFSC, AFLCMC, and AFNWC)</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rPr>
              <a:t>Maximize SB Participation</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Engage early with our acquisition teams</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Provide Input on RFIs/SSS, if requested</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Make Set-Aside Recommendations</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Acquisition Strategy Panels</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Publicize SB Programs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rPr>
              <a:t>Counsel Contractors – Small Business Advocate</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Advise what the Base/Complex/Supply Chain procures</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Coordinate Inquiries/Guidance Requests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rPr>
              <a:t>Small Business Administration (SBA) Liaison</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Acquisition Strategy (NAICS; SB Set-Aside; Subcontracting Plans)</a:t>
            </a:r>
          </a:p>
          <a:p>
            <a:pPr marL="688975" marR="0" lvl="1" indent="-282575" algn="l" defTabSz="914400" rtl="0" eaLnBrk="1" fontAlgn="base" latinLnBrk="0" hangingPunct="1">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rPr>
              <a:t>Size Challenges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endParaRPr kumimoji="0" lang="en-US" sz="2000" b="1" i="0" u="none" strike="noStrike" kern="0" cap="none" spc="0" normalizeH="0" baseline="0" noProof="0" dirty="0">
              <a:ln>
                <a:noFill/>
              </a:ln>
              <a:solidFill>
                <a:srgbClr val="FF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50000"/>
              </a:spcBef>
              <a:spcAft>
                <a:spcPct val="0"/>
              </a:spcAft>
              <a:buClr>
                <a:srgbClr val="151C77"/>
              </a:buClr>
              <a:buSzPct val="80000"/>
              <a:buFontTx/>
              <a:buNone/>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p:txBody>
      </p:sp>
      <p:sp>
        <p:nvSpPr>
          <p:cNvPr id="7" name="TextBox 6"/>
          <p:cNvSpPr txBox="1">
            <a:spLocks noChangeArrowheads="1"/>
          </p:cNvSpPr>
          <p:nvPr/>
        </p:nvSpPr>
        <p:spPr bwMode="auto">
          <a:xfrm>
            <a:off x="510988" y="6010835"/>
            <a:ext cx="11681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mn-cs"/>
              </a:rPr>
              <a:t>Ref: DOD Directive 4205.01; AFI 90-1801; DFARS 219.201 &amp; PGI 219.201; and AFFARS 5319.201 </a:t>
            </a: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RFI – Request for Information; SSS – Sources Sought Synopsis; NAICS – North American Industry Classification Sys</a:t>
            </a:r>
          </a:p>
        </p:txBody>
      </p:sp>
      <p:sp>
        <p:nvSpPr>
          <p:cNvPr id="8" name="TextBox 7"/>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Arial"/>
                <a:ea typeface="+mn-ea"/>
                <a:cs typeface="+mn-cs"/>
              </a:rPr>
              <a:t>UNCLASSIFIED</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AFSC/SB</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58692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90</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Overview</a:t>
            </a:r>
          </a:p>
        </p:txBody>
      </p:sp>
      <p:sp>
        <p:nvSpPr>
          <p:cNvPr id="8" name="TextBox 7"/>
          <p:cNvSpPr txBox="1"/>
          <p:nvPr/>
        </p:nvSpPr>
        <p:spPr>
          <a:xfrm>
            <a:off x="2125357" y="1349492"/>
            <a:ext cx="7037935" cy="4708981"/>
          </a:xfrm>
          <a:prstGeom prst="rect">
            <a:avLst/>
          </a:prstGeom>
          <a:noFill/>
        </p:spPr>
        <p:txBody>
          <a:bodyPr wrap="square" rtlCol="0">
            <a:spAutoFit/>
          </a:bodyPr>
          <a:lstStyle/>
          <a:p>
            <a:pPr marL="285750" indent="-285750">
              <a:buFont typeface="Arial" pitchFamily="34" charset="0"/>
              <a:buChar char="•"/>
            </a:pPr>
            <a:r>
              <a:rPr lang="en-US" sz="2000" b="1" dirty="0">
                <a:solidFill>
                  <a:srgbClr val="000000"/>
                </a:solidFill>
                <a:latin typeface="Calibri" panose="020F0502020204030204" pitchFamily="34" charset="0"/>
                <a:cs typeface="Arial" charset="0"/>
              </a:rPr>
              <a:t>MQR/RQR</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Finding Tech Data</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Company Profiles</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SAR Categories</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SAR Elements</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Self-Assessment Checklist</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Significant Industrial Process List</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Cover Letter</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Repair Capability/Source of Supply Matrix for Modules &amp; Assemblies</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Technical Data Rights Statement</a:t>
            </a: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Similar Item Comparison</a:t>
            </a:r>
          </a:p>
          <a:p>
            <a:pPr marL="285750" indent="-285750">
              <a:buFont typeface="Arial" pitchFamily="34" charset="0"/>
              <a:buChar char="•"/>
            </a:pPr>
            <a:r>
              <a:rPr lang="en-US" sz="2000" b="1" dirty="0">
                <a:solidFill>
                  <a:srgbClr val="000000"/>
                </a:solidFill>
                <a:latin typeface="Calibri" panose="020F0502020204030204" pitchFamily="34" charset="0"/>
                <a:cs typeface="Calibri" panose="020F0502020204030204" pitchFamily="34" charset="0"/>
              </a:rPr>
              <a:t>Source Resubstantiation Request</a:t>
            </a:r>
          </a:p>
          <a:p>
            <a:pPr marL="285750" indent="-285750">
              <a:buFont typeface="Arial" pitchFamily="34" charset="0"/>
              <a:buChar char="•"/>
            </a:pPr>
            <a:r>
              <a:rPr lang="en-US" sz="2000" b="1" dirty="0">
                <a:solidFill>
                  <a:srgbClr val="000000"/>
                </a:solidFill>
                <a:latin typeface="Calibri" panose="020F0502020204030204" pitchFamily="34" charset="0"/>
                <a:cs typeface="Calibri" panose="020F0502020204030204" pitchFamily="34" charset="0"/>
              </a:rPr>
              <a:t>Process Change Request</a:t>
            </a:r>
            <a:endParaRPr lang="en-US" sz="2000" b="1" dirty="0">
              <a:solidFill>
                <a:srgbClr val="000000"/>
              </a:solidFill>
              <a:latin typeface="Calibri" panose="020F0502020204030204" pitchFamily="34" charset="0"/>
              <a:cs typeface="Arial" charset="0"/>
            </a:endParaRPr>
          </a:p>
          <a:p>
            <a:pPr marL="285750" indent="-285750">
              <a:buFont typeface="Arial" pitchFamily="34" charset="0"/>
              <a:buChar char="•"/>
            </a:pPr>
            <a:r>
              <a:rPr lang="en-US" sz="2000" b="1" dirty="0">
                <a:solidFill>
                  <a:srgbClr val="000000"/>
                </a:solidFill>
                <a:latin typeface="Calibri" panose="020F0502020204030204" pitchFamily="34" charset="0"/>
                <a:cs typeface="Arial" charset="0"/>
              </a:rPr>
              <a:t>Document Submittal</a:t>
            </a:r>
          </a:p>
        </p:txBody>
      </p:sp>
    </p:spTree>
    <p:extLst>
      <p:ext uri="{BB962C8B-B14F-4D97-AF65-F5344CB8AC3E}">
        <p14:creationId xmlns:p14="http://schemas.microsoft.com/office/powerpoint/2010/main" val="2235073183"/>
      </p:ext>
    </p:extLst>
  </p:cSld>
  <p:clrMapOvr>
    <a:masterClrMapping/>
  </p:clrMapOvr>
  <p:transition>
    <p:split orient="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91</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Propulsion Standard QRs</a:t>
            </a:r>
            <a:endParaRPr lang="en-US" sz="2800" dirty="0"/>
          </a:p>
        </p:txBody>
      </p:sp>
      <p:pic>
        <p:nvPicPr>
          <p:cNvPr id="2560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784" y="1301282"/>
            <a:ext cx="2976995" cy="3850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916259" y="2843377"/>
            <a:ext cx="5057775" cy="163121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latin typeface="Arial Narrow" pitchFamily="34" charset="0"/>
                <a:cs typeface="Arial" charset="0"/>
              </a:rPr>
              <a:t>MQR-PSD-1</a:t>
            </a:r>
          </a:p>
          <a:p>
            <a:pPr marL="800100" lvl="1" indent="-342900">
              <a:buFont typeface="Arial" panose="020B0604020202020204" pitchFamily="34" charset="0"/>
              <a:buChar char="•"/>
            </a:pPr>
            <a:r>
              <a:rPr lang="en-US" sz="2000" dirty="0">
                <a:solidFill>
                  <a:srgbClr val="000000"/>
                </a:solidFill>
                <a:latin typeface="Arial Narrow" pitchFamily="34" charset="0"/>
                <a:cs typeface="Arial" charset="0"/>
              </a:rPr>
              <a:t>Applies to CAT 1 &amp; 2</a:t>
            </a:r>
          </a:p>
          <a:p>
            <a:pPr marL="800100" lvl="1" indent="-342900">
              <a:buFont typeface="Arial" panose="020B0604020202020204" pitchFamily="34" charset="0"/>
              <a:buChar char="•"/>
            </a:pPr>
            <a:endParaRPr lang="en-US" sz="2000" dirty="0">
              <a:solidFill>
                <a:srgbClr val="FF0000"/>
              </a:solidFill>
              <a:latin typeface="Arial Narrow" pitchFamily="34" charset="0"/>
              <a:cs typeface="Arial" charset="0"/>
            </a:endParaRPr>
          </a:p>
          <a:p>
            <a:pPr marL="342900" indent="-342900">
              <a:buFont typeface="Arial" panose="020B0604020202020204" pitchFamily="34" charset="0"/>
              <a:buChar char="•"/>
            </a:pPr>
            <a:r>
              <a:rPr lang="en-US" sz="2000" dirty="0">
                <a:solidFill>
                  <a:srgbClr val="000000"/>
                </a:solidFill>
                <a:latin typeface="Arial Narrow" pitchFamily="34" charset="0"/>
                <a:cs typeface="Arial" charset="0"/>
              </a:rPr>
              <a:t>RQR-PSD-1</a:t>
            </a:r>
          </a:p>
          <a:p>
            <a:pPr marL="800100" lvl="1" indent="-342900">
              <a:buFont typeface="Arial" panose="020B0604020202020204" pitchFamily="34" charset="0"/>
              <a:buChar char="•"/>
            </a:pPr>
            <a:r>
              <a:rPr lang="en-US" sz="2000" dirty="0">
                <a:solidFill>
                  <a:srgbClr val="000000"/>
                </a:solidFill>
                <a:latin typeface="Arial Narrow" pitchFamily="34" charset="0"/>
                <a:cs typeface="Arial" charset="0"/>
              </a:rPr>
              <a:t>Applies to CAT 1, 2, 4, &amp; 5</a:t>
            </a:r>
            <a:endParaRPr lang="en-US" sz="2000" dirty="0">
              <a:solidFill>
                <a:srgbClr val="000000"/>
              </a:solidFill>
              <a:latin typeface="Calibri" panose="020F0502020204030204" pitchFamily="34" charset="0"/>
              <a:cs typeface="Arial" charset="0"/>
            </a:endParaRPr>
          </a:p>
        </p:txBody>
      </p:sp>
      <p:sp>
        <p:nvSpPr>
          <p:cNvPr id="2" name="TextBox 1"/>
          <p:cNvSpPr txBox="1"/>
          <p:nvPr/>
        </p:nvSpPr>
        <p:spPr>
          <a:xfrm>
            <a:off x="2371963" y="6083962"/>
            <a:ext cx="7448075" cy="461665"/>
          </a:xfrm>
          <a:prstGeom prst="rect">
            <a:avLst/>
          </a:prstGeom>
          <a:noFill/>
        </p:spPr>
        <p:txBody>
          <a:bodyPr wrap="square" rtlCol="0">
            <a:spAutoFit/>
          </a:bodyPr>
          <a:lstStyle/>
          <a:p>
            <a:r>
              <a:rPr lang="en-US" sz="2400" dirty="0">
                <a:solidFill>
                  <a:srgbClr val="000000"/>
                </a:solidFill>
                <a:latin typeface="Arial Narrow" pitchFamily="34" charset="0"/>
                <a:cs typeface="Arial" charset="0"/>
              </a:rPr>
              <a:t>Comply with AFMCI 23-113, AFMCI 21-112, &amp; SAM Handbooks</a:t>
            </a:r>
          </a:p>
        </p:txBody>
      </p:sp>
      <p:sp>
        <p:nvSpPr>
          <p:cNvPr id="8" name="TextBox 7"/>
          <p:cNvSpPr txBox="1"/>
          <p:nvPr/>
        </p:nvSpPr>
        <p:spPr>
          <a:xfrm>
            <a:off x="1760392" y="1376292"/>
            <a:ext cx="4790212" cy="954107"/>
          </a:xfrm>
          <a:prstGeom prst="rect">
            <a:avLst/>
          </a:prstGeom>
          <a:noFill/>
        </p:spPr>
        <p:txBody>
          <a:bodyPr wrap="square" rtlCol="0">
            <a:spAutoFit/>
          </a:bodyPr>
          <a:lstStyle/>
          <a:p>
            <a:endParaRPr lang="en-US" dirty="0">
              <a:solidFill>
                <a:srgbClr val="000000"/>
              </a:solidFill>
              <a:latin typeface="Arial Narrow" pitchFamily="34" charset="0"/>
              <a:cs typeface="Arial" charset="0"/>
            </a:endParaRPr>
          </a:p>
          <a:p>
            <a:r>
              <a:rPr lang="en-US" sz="2400" b="1" dirty="0">
                <a:solidFill>
                  <a:srgbClr val="000000"/>
                </a:solidFill>
                <a:latin typeface="Arial Narrow" pitchFamily="34" charset="0"/>
                <a:cs typeface="Arial" charset="0"/>
              </a:rPr>
              <a:t>Find the QRs at the SASPO website:</a:t>
            </a:r>
          </a:p>
          <a:p>
            <a:r>
              <a:rPr lang="en-US" sz="1800" dirty="0">
                <a:solidFill>
                  <a:srgbClr val="000000"/>
                </a:solidFill>
                <a:latin typeface="Arial Narrow" pitchFamily="34" charset="0"/>
                <a:cs typeface="Arial" charset="0"/>
              </a:rPr>
              <a:t>- http://www.tinker.af.mil/Home/429SCMS-SASPO/</a:t>
            </a:r>
          </a:p>
        </p:txBody>
      </p:sp>
    </p:spTree>
    <p:extLst>
      <p:ext uri="{BB962C8B-B14F-4D97-AF65-F5344CB8AC3E}">
        <p14:creationId xmlns:p14="http://schemas.microsoft.com/office/powerpoint/2010/main" val="3971520275"/>
      </p:ext>
    </p:extLst>
  </p:cSld>
  <p:clrMapOvr>
    <a:masterClrMapping/>
  </p:clrMapOvr>
  <p:transition>
    <p:split orient="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898417" y="1149159"/>
            <a:ext cx="8649532" cy="5389665"/>
          </a:xfrm>
        </p:spPr>
        <p:txBody>
          <a:bodyPr/>
          <a:lstStyle/>
          <a:p>
            <a:pPr>
              <a:buFont typeface="Arial" panose="020B0604020202020204" pitchFamily="34" charset="0"/>
              <a:buChar char="•"/>
            </a:pPr>
            <a:r>
              <a:rPr lang="en-US" b="0" dirty="0"/>
              <a:t>Request Data or Data Rights Purchases for Drawings</a:t>
            </a:r>
          </a:p>
          <a:p>
            <a:pPr lvl="1">
              <a:buFont typeface="Arial" panose="020B0604020202020204" pitchFamily="34" charset="0"/>
              <a:buChar char="•"/>
            </a:pPr>
            <a:r>
              <a:rPr lang="en-US" sz="1600" b="0" dirty="0"/>
              <a:t>Public Sales Office (PSO) (405) 736-4676</a:t>
            </a:r>
          </a:p>
          <a:p>
            <a:pPr lvl="1">
              <a:buFont typeface="Arial" panose="020B0604020202020204" pitchFamily="34" charset="0"/>
              <a:buChar char="•"/>
            </a:pPr>
            <a:r>
              <a:rPr lang="en-US" sz="1600" b="0" dirty="0">
                <a:hlinkClick r:id="rId2"/>
              </a:rPr>
              <a:t>ocalc.lgldo.public@us.af.mil</a:t>
            </a:r>
            <a:endParaRPr lang="en-US" sz="1600" b="0" dirty="0"/>
          </a:p>
          <a:p>
            <a:pPr lvl="1">
              <a:buFont typeface="Arial" panose="020B0604020202020204" pitchFamily="34" charset="0"/>
              <a:buChar char="•"/>
            </a:pPr>
            <a:r>
              <a:rPr lang="en-US" sz="1600" b="0" dirty="0"/>
              <a:t>Provides commercial customers a method to purchase engineering data directly from the ALCs data repository.  </a:t>
            </a:r>
          </a:p>
          <a:p>
            <a:pPr lvl="1">
              <a:buFont typeface="Arial" panose="020B0604020202020204" pitchFamily="34" charset="0"/>
              <a:buChar char="•"/>
            </a:pPr>
            <a:r>
              <a:rPr lang="en-US" sz="1600" b="0" dirty="0"/>
              <a:t>Requires the customer to register with FedBizOps prior to a purchase request.  </a:t>
            </a:r>
          </a:p>
          <a:p>
            <a:pPr lvl="2">
              <a:buFont typeface="Arial" panose="020B0604020202020204" pitchFamily="34" charset="0"/>
              <a:buChar char="•"/>
            </a:pPr>
            <a:r>
              <a:rPr lang="en-US" sz="1200" b="0" dirty="0"/>
              <a:t>submit a request for data or ask questions through the PSO email listed below.  </a:t>
            </a:r>
          </a:p>
          <a:p>
            <a:pPr lvl="1">
              <a:buFont typeface="Arial" panose="020B0604020202020204" pitchFamily="34" charset="0"/>
              <a:buChar char="•"/>
            </a:pPr>
            <a:r>
              <a:rPr lang="en-US" sz="1600" b="0" dirty="0"/>
              <a:t>Offers single or revolving account data purchase options. </a:t>
            </a:r>
          </a:p>
          <a:p>
            <a:pPr lvl="1">
              <a:buFont typeface="Arial" panose="020B0604020202020204" pitchFamily="34" charset="0"/>
              <a:buChar char="•"/>
            </a:pPr>
            <a:r>
              <a:rPr lang="en-US" sz="1600" b="0" dirty="0"/>
              <a:t>Department of Defense policy mandates </a:t>
            </a:r>
            <a:r>
              <a:rPr lang="en-US" sz="1600" b="0" u="sng" dirty="0"/>
              <a:t>only</a:t>
            </a:r>
            <a:r>
              <a:rPr lang="en-US" sz="1600" b="0" dirty="0"/>
              <a:t> the Data Custodian listed on the Military Critical Technical Data Agreement (DD Form 2345) is eligible to receive data. </a:t>
            </a:r>
          </a:p>
          <a:p>
            <a:pPr lvl="1">
              <a:buFont typeface="Arial" panose="020B0604020202020204" pitchFamily="34" charset="0"/>
              <a:buChar char="•"/>
            </a:pPr>
            <a:endParaRPr lang="en-US" sz="1600" b="0" dirty="0"/>
          </a:p>
          <a:p>
            <a:pPr marL="0" indent="-400050">
              <a:buFont typeface="Arial" panose="020B0604020202020204" pitchFamily="34" charset="0"/>
              <a:buChar char="•"/>
            </a:pPr>
            <a:r>
              <a:rPr lang="en-US" b="0" dirty="0" smtClean="0"/>
              <a:t>Technical Order Home Office </a:t>
            </a:r>
          </a:p>
          <a:p>
            <a:pPr lvl="1">
              <a:buFont typeface="Arial" panose="020B0604020202020204" pitchFamily="34" charset="0"/>
              <a:buChar char="•"/>
            </a:pPr>
            <a:r>
              <a:rPr lang="en-US" sz="1600" b="0" dirty="0">
                <a:hlinkClick r:id="rId3"/>
              </a:rPr>
              <a:t>aflcmc.ezgtp.pubsale@us.af.mil</a:t>
            </a:r>
            <a:endParaRPr lang="en-US" sz="1600" b="0" dirty="0"/>
          </a:p>
          <a:p>
            <a:pPr lvl="1">
              <a:buFont typeface="Arial" panose="020B0604020202020204" pitchFamily="34" charset="0"/>
              <a:buChar char="•"/>
            </a:pPr>
            <a:r>
              <a:rPr lang="en-US" sz="1600" b="0" dirty="0"/>
              <a:t>Provides commercial customers a method to purchase technical orders directly </a:t>
            </a:r>
          </a:p>
          <a:p>
            <a:pPr lvl="1">
              <a:buFont typeface="Arial" panose="020B0604020202020204" pitchFamily="34" charset="0"/>
              <a:buChar char="•"/>
            </a:pPr>
            <a:r>
              <a:rPr lang="en-US" sz="1600" b="0" dirty="0"/>
              <a:t>Department of Defense policy mandates </a:t>
            </a:r>
            <a:r>
              <a:rPr lang="en-US" sz="1600" b="0" u="sng" dirty="0"/>
              <a:t>only</a:t>
            </a:r>
            <a:r>
              <a:rPr lang="en-US" sz="1600" b="0" dirty="0"/>
              <a:t> the Data Custodian listed on the Military Critical Technical Data Agreement (DD Form 2345) is eligible to receive data. </a:t>
            </a:r>
          </a:p>
          <a:p>
            <a:pPr marL="457200" lvl="1" indent="0">
              <a:buNone/>
            </a:pPr>
            <a:endParaRPr lang="en-US" sz="1600" b="0" dirty="0"/>
          </a:p>
          <a:p>
            <a:pPr marL="0" indent="-400050"/>
            <a:endParaRPr lang="en-US" b="0" dirty="0">
              <a:ea typeface="+mn-ea"/>
              <a:cs typeface="+mn-cs"/>
            </a:endParaRPr>
          </a:p>
        </p:txBody>
      </p:sp>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92</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Find Tech Data</a:t>
            </a:r>
          </a:p>
        </p:txBody>
      </p:sp>
      <p:sp>
        <p:nvSpPr>
          <p:cNvPr id="5" name="Rectangle 4"/>
          <p:cNvSpPr/>
          <p:nvPr/>
        </p:nvSpPr>
        <p:spPr>
          <a:xfrm>
            <a:off x="1825379" y="2613653"/>
            <a:ext cx="461665" cy="576440"/>
          </a:xfrm>
          <a:prstGeom prst="rect">
            <a:avLst/>
          </a:prstGeom>
        </p:spPr>
        <p:txBody>
          <a:bodyPr vert="vert270" wrap="none">
            <a:spAutoFit/>
          </a:bodyPr>
          <a:lstStyle/>
          <a:p>
            <a:r>
              <a:rPr lang="en-US" sz="1800" dirty="0">
                <a:solidFill>
                  <a:srgbClr val="FF0000"/>
                </a:solidFill>
                <a:latin typeface="Arial Narrow" pitchFamily="34" charset="0"/>
                <a:cs typeface="Arial" charset="0"/>
              </a:rPr>
              <a:t>Prints</a:t>
            </a:r>
            <a:endParaRPr lang="en-US" sz="1800" dirty="0">
              <a:solidFill>
                <a:srgbClr val="000000"/>
              </a:solidFill>
              <a:latin typeface="Arial Narrow" pitchFamily="34" charset="0"/>
              <a:cs typeface="Arial" charset="0"/>
            </a:endParaRPr>
          </a:p>
        </p:txBody>
      </p:sp>
      <p:sp>
        <p:nvSpPr>
          <p:cNvPr id="9" name="Rectangle 8"/>
          <p:cNvSpPr/>
          <p:nvPr/>
        </p:nvSpPr>
        <p:spPr>
          <a:xfrm>
            <a:off x="1825379" y="4836684"/>
            <a:ext cx="461665" cy="534634"/>
          </a:xfrm>
          <a:prstGeom prst="rect">
            <a:avLst/>
          </a:prstGeom>
        </p:spPr>
        <p:txBody>
          <a:bodyPr vert="vert270" wrap="none">
            <a:spAutoFit/>
          </a:bodyPr>
          <a:lstStyle/>
          <a:p>
            <a:r>
              <a:rPr lang="en-US" sz="1800" dirty="0">
                <a:solidFill>
                  <a:srgbClr val="FF0000"/>
                </a:solidFill>
                <a:latin typeface="Arial Narrow" pitchFamily="34" charset="0"/>
                <a:cs typeface="Arial" charset="0"/>
              </a:rPr>
              <a:t>T.O.s</a:t>
            </a:r>
            <a:endParaRPr lang="en-US" sz="1800" dirty="0">
              <a:solidFill>
                <a:srgbClr val="000000"/>
              </a:solidFill>
              <a:latin typeface="Arial Narrow" pitchFamily="34" charset="0"/>
              <a:cs typeface="Arial" charset="0"/>
            </a:endParaRPr>
          </a:p>
        </p:txBody>
      </p:sp>
      <p:sp>
        <p:nvSpPr>
          <p:cNvPr id="8" name="Text Box 4"/>
          <p:cNvSpPr txBox="1">
            <a:spLocks noChangeArrowheads="1"/>
          </p:cNvSpPr>
          <p:nvPr/>
        </p:nvSpPr>
        <p:spPr bwMode="auto">
          <a:xfrm>
            <a:off x="2264903" y="6124248"/>
            <a:ext cx="7908325" cy="46166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solidFill>
                  <a:srgbClr val="000000"/>
                </a:solidFill>
                <a:latin typeface="Arial" panose="020B0604020202020204" pitchFamily="34" charset="0"/>
                <a:cs typeface="Arial" charset="0"/>
              </a:rPr>
              <a:t>Process defined on SASPO Site</a:t>
            </a:r>
          </a:p>
        </p:txBody>
      </p:sp>
    </p:spTree>
    <p:extLst>
      <p:ext uri="{BB962C8B-B14F-4D97-AF65-F5344CB8AC3E}">
        <p14:creationId xmlns:p14="http://schemas.microsoft.com/office/powerpoint/2010/main" val="2422431352"/>
      </p:ext>
    </p:extLst>
  </p:cSld>
  <p:clrMapOvr>
    <a:masterClrMapping/>
  </p:clrMapOvr>
  <p:transition>
    <p:split orient="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93</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Company Profile Requirements and Format</a:t>
            </a:r>
          </a:p>
        </p:txBody>
      </p:sp>
      <p:sp>
        <p:nvSpPr>
          <p:cNvPr id="3" name="Rectangle 2"/>
          <p:cNvSpPr/>
          <p:nvPr/>
        </p:nvSpPr>
        <p:spPr>
          <a:xfrm>
            <a:off x="1741034" y="1299933"/>
            <a:ext cx="8709932" cy="1200329"/>
          </a:xfrm>
          <a:prstGeom prst="rect">
            <a:avLst/>
          </a:prstGeom>
        </p:spPr>
        <p:txBody>
          <a:bodyPr wrap="square">
            <a:spAutoFit/>
          </a:bodyPr>
          <a:lstStyle/>
          <a:p>
            <a:pPr marL="377190" indent="-285750">
              <a:buFont typeface="Arial" panose="020B0604020202020204" pitchFamily="34" charset="0"/>
              <a:buChar char="•"/>
            </a:pPr>
            <a:r>
              <a:rPr lang="en-US" sz="2400" dirty="0">
                <a:solidFill>
                  <a:srgbClr val="000000"/>
                </a:solidFill>
                <a:latin typeface="Calibri" panose="020F0502020204030204" pitchFamily="34" charset="0"/>
                <a:cs typeface="Arial" charset="0"/>
              </a:rPr>
              <a:t>Each Company Profile must include the required data  </a:t>
            </a:r>
          </a:p>
          <a:p>
            <a:pPr marL="377190" indent="-285750">
              <a:buFont typeface="Arial" panose="020B0604020202020204" pitchFamily="34" charset="0"/>
              <a:buChar char="•"/>
            </a:pPr>
            <a:r>
              <a:rPr lang="en-US" sz="2400" dirty="0">
                <a:solidFill>
                  <a:srgbClr val="000000"/>
                </a:solidFill>
                <a:latin typeface="Calibri" panose="020F0502020204030204" pitchFamily="34" charset="0"/>
                <a:cs typeface="Arial" charset="0"/>
              </a:rPr>
              <a:t>The data requirements are defined by the QR elements</a:t>
            </a:r>
          </a:p>
          <a:p>
            <a:pPr marL="377190" indent="-285750">
              <a:buFont typeface="Arial" panose="020B0604020202020204" pitchFamily="34" charset="0"/>
              <a:buChar char="•"/>
            </a:pPr>
            <a:r>
              <a:rPr lang="en-US" sz="2400" dirty="0">
                <a:solidFill>
                  <a:srgbClr val="000000"/>
                </a:solidFill>
                <a:latin typeface="Calibri" panose="020F0502020204030204" pitchFamily="34" charset="0"/>
                <a:cs typeface="Arial" charset="0"/>
              </a:rPr>
              <a:t>The 1221 is used to evaluate the data elements</a:t>
            </a:r>
          </a:p>
        </p:txBody>
      </p:sp>
      <p:pic>
        <p:nvPicPr>
          <p:cNvPr id="12" name="Picture 11"/>
          <p:cNvPicPr>
            <a:picLocks noChangeAspect="1"/>
          </p:cNvPicPr>
          <p:nvPr/>
        </p:nvPicPr>
        <p:blipFill>
          <a:blip r:embed="rId2"/>
          <a:stretch>
            <a:fillRect/>
          </a:stretch>
        </p:blipFill>
        <p:spPr>
          <a:xfrm>
            <a:off x="2587409" y="3381808"/>
            <a:ext cx="7017182" cy="2817752"/>
          </a:xfrm>
          <a:prstGeom prst="rect">
            <a:avLst/>
          </a:prstGeom>
        </p:spPr>
      </p:pic>
    </p:spTree>
    <p:extLst>
      <p:ext uri="{BB962C8B-B14F-4D97-AF65-F5344CB8AC3E}">
        <p14:creationId xmlns:p14="http://schemas.microsoft.com/office/powerpoint/2010/main" val="3217878859"/>
      </p:ext>
    </p:extLst>
  </p:cSld>
  <p:clrMapOvr>
    <a:masterClrMapping/>
  </p:clrMapOvr>
  <p:transition>
    <p:split orient="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94</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Company Profile Elements</a:t>
            </a:r>
          </a:p>
        </p:txBody>
      </p:sp>
      <p:sp>
        <p:nvSpPr>
          <p:cNvPr id="8" name="TextBox 7"/>
          <p:cNvSpPr txBox="1"/>
          <p:nvPr/>
        </p:nvSpPr>
        <p:spPr>
          <a:xfrm>
            <a:off x="1853253" y="1468459"/>
            <a:ext cx="8485495" cy="4939814"/>
          </a:xfrm>
          <a:prstGeom prst="rect">
            <a:avLst/>
          </a:prstGeom>
          <a:noFill/>
        </p:spPr>
        <p:txBody>
          <a:bodyPr wrap="square" rtlCol="0">
            <a:spAutoFit/>
          </a:bodyPr>
          <a:lstStyle/>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1: Company Brochure/Website</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2: Quality Assurance Certificate</a:t>
            </a:r>
          </a:p>
          <a:p>
            <a:pPr marL="742950" lvl="1" indent="-285750">
              <a:lnSpc>
                <a:spcPct val="150000"/>
              </a:lnSpc>
              <a:buFont typeface="Arial" pitchFamily="34" charset="0"/>
              <a:buChar char="•"/>
            </a:pPr>
            <a:r>
              <a:rPr lang="en-US" sz="1800" dirty="0">
                <a:solidFill>
                  <a:srgbClr val="000000"/>
                </a:solidFill>
                <a:latin typeface="Arial Narrow" pitchFamily="34" charset="0"/>
                <a:cs typeface="Arial" charset="0"/>
              </a:rPr>
              <a:t>ISO 9001, AS9100, AS9110, ISO 13485, ISO 17025, NATO AQAP-2110,                           or NATO AQAP-2070</a:t>
            </a:r>
            <a:endParaRPr lang="en-US" sz="2400" dirty="0">
              <a:solidFill>
                <a:srgbClr val="000000"/>
              </a:solidFill>
              <a:latin typeface="Calibri" panose="020F0502020204030204" pitchFamily="34" charset="0"/>
              <a:cs typeface="Arial" charset="0"/>
            </a:endParaRP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3: Self-Assessment Checklist (see Appendix A)</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4: Quality Assurance System (QAS) Manual</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5: Equipment List</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6: DD Form 2345 or Export Control License</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7: Quality History</a:t>
            </a:r>
          </a:p>
        </p:txBody>
      </p:sp>
    </p:spTree>
    <p:extLst>
      <p:ext uri="{BB962C8B-B14F-4D97-AF65-F5344CB8AC3E}">
        <p14:creationId xmlns:p14="http://schemas.microsoft.com/office/powerpoint/2010/main" val="3547541160"/>
      </p:ext>
    </p:extLst>
  </p:cSld>
  <p:clrMapOvr>
    <a:masterClrMapping/>
  </p:clrMapOvr>
  <p:transition>
    <p:split orient="ver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300968" y="1890579"/>
            <a:ext cx="5590067" cy="3422465"/>
          </a:xfrm>
        </p:spPr>
        <p:txBody>
          <a:bodyPr/>
          <a:lstStyle/>
          <a:p>
            <a:r>
              <a:rPr lang="en-US" b="0" dirty="0" smtClean="0"/>
              <a:t>Fill out Self-Assessment Checklist found in Appendix A</a:t>
            </a:r>
          </a:p>
          <a:p>
            <a:r>
              <a:rPr lang="en-US" b="0" dirty="0" smtClean="0"/>
              <a:t>Must be signed by the Company President, Owner, or Plant Manager</a:t>
            </a:r>
            <a:endParaRPr lang="en-US" b="0" dirty="0"/>
          </a:p>
        </p:txBody>
      </p:sp>
      <p:sp>
        <p:nvSpPr>
          <p:cNvPr id="7" name="Title 6"/>
          <p:cNvSpPr>
            <a:spLocks noGrp="1"/>
          </p:cNvSpPr>
          <p:nvPr>
            <p:ph type="title"/>
          </p:nvPr>
        </p:nvSpPr>
        <p:spPr/>
        <p:txBody>
          <a:bodyPr/>
          <a:lstStyle/>
          <a:p>
            <a:r>
              <a:rPr lang="en-US" sz="2800" b="0" dirty="0"/>
              <a:t>Self-Assessment Checklist</a:t>
            </a:r>
          </a:p>
        </p:txBody>
      </p:sp>
      <p:pic>
        <p:nvPicPr>
          <p:cNvPr id="8" name="Picture 7"/>
          <p:cNvPicPr>
            <a:picLocks noChangeAspect="1"/>
          </p:cNvPicPr>
          <p:nvPr/>
        </p:nvPicPr>
        <p:blipFill>
          <a:blip r:embed="rId2"/>
          <a:stretch>
            <a:fillRect/>
          </a:stretch>
        </p:blipFill>
        <p:spPr>
          <a:xfrm>
            <a:off x="3424986" y="3519601"/>
            <a:ext cx="5342031" cy="2532155"/>
          </a:xfrm>
          <a:prstGeom prst="rect">
            <a:avLst/>
          </a:prstGeom>
        </p:spPr>
      </p:pic>
      <p:sp>
        <p:nvSpPr>
          <p:cNvPr id="9" name="Rectangle 8"/>
          <p:cNvSpPr/>
          <p:nvPr/>
        </p:nvSpPr>
        <p:spPr>
          <a:xfrm>
            <a:off x="4654625" y="6054303"/>
            <a:ext cx="2882753"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Narrow" pitchFamily="34" charset="0"/>
                <a:ea typeface="+mn-ea"/>
                <a:cs typeface="Arial" charset="0"/>
              </a:rPr>
              <a:t>(This image shows a small part of the actual Appendix)</a:t>
            </a:r>
          </a:p>
        </p:txBody>
      </p:sp>
      <p:sp>
        <p:nvSpPr>
          <p:cNvPr id="2" name="Slide Number Placeholder 1"/>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5A8E3CB-55AE-4E37-9E6F-F79C3C632B85}" type="slidenum">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95</a:t>
            </a:fld>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endParaRPr>
          </a:p>
        </p:txBody>
      </p:sp>
    </p:spTree>
    <p:extLst>
      <p:ext uri="{BB962C8B-B14F-4D97-AF65-F5344CB8AC3E}">
        <p14:creationId xmlns:p14="http://schemas.microsoft.com/office/powerpoint/2010/main" val="3114434828"/>
      </p:ext>
    </p:extLst>
  </p:cSld>
  <p:clrMapOvr>
    <a:masterClrMapping/>
  </p:clrMapOvr>
  <p:transition>
    <p:split orient="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96</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Company Profile Elements</a:t>
            </a:r>
          </a:p>
        </p:txBody>
      </p:sp>
      <p:sp>
        <p:nvSpPr>
          <p:cNvPr id="8" name="TextBox 7"/>
          <p:cNvSpPr txBox="1"/>
          <p:nvPr/>
        </p:nvSpPr>
        <p:spPr>
          <a:xfrm>
            <a:off x="1853253" y="1468460"/>
            <a:ext cx="8485495" cy="5816977"/>
          </a:xfrm>
          <a:prstGeom prst="rect">
            <a:avLst/>
          </a:prstGeom>
          <a:noFill/>
        </p:spPr>
        <p:txBody>
          <a:bodyPr wrap="square" rtlCol="0">
            <a:spAutoFit/>
          </a:bodyPr>
          <a:lstStyle/>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4: Quality Assurance System (QAS) Manual</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5: Equipment List</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6: DD Form 2345 or Export Control License</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7: Quality History</a:t>
            </a:r>
          </a:p>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8: Significant Industrial Process Certification</a:t>
            </a:r>
          </a:p>
          <a:p>
            <a:pPr marL="1200150" lvl="2" indent="-285750">
              <a:lnSpc>
                <a:spcPct val="150000"/>
              </a:lnSpc>
              <a:buFont typeface="Arial" pitchFamily="34" charset="0"/>
              <a:buChar char="•"/>
            </a:pPr>
            <a:r>
              <a:rPr lang="en-US" sz="1800" dirty="0">
                <a:solidFill>
                  <a:srgbClr val="000000"/>
                </a:solidFill>
                <a:latin typeface="Calibri" panose="020F0502020204030204" pitchFamily="34" charset="0"/>
                <a:cs typeface="Calibri" panose="020F0502020204030204" pitchFamily="34" charset="0"/>
              </a:rPr>
              <a:t>Methods of certification include, but are not limited to, NADCAP, OEM, DOD (Air Force, DCMA, Navy, or Army certification and/or audit), or other external audit</a:t>
            </a:r>
          </a:p>
          <a:p>
            <a:pPr marL="1200150" lvl="2" indent="-285750">
              <a:lnSpc>
                <a:spcPct val="150000"/>
              </a:lnSpc>
              <a:buFont typeface="Arial" pitchFamily="34" charset="0"/>
              <a:buChar char="•"/>
            </a:pPr>
            <a:r>
              <a:rPr lang="en-US" sz="1800" dirty="0">
                <a:solidFill>
                  <a:srgbClr val="000000"/>
                </a:solidFill>
                <a:latin typeface="Calibri" panose="020F0502020204030204" pitchFamily="34" charset="0"/>
                <a:cs typeface="Calibri" panose="020F0502020204030204" pitchFamily="34" charset="0"/>
              </a:rPr>
              <a:t>All methods will be reviewed by the ESA for process control and acceptabi</a:t>
            </a:r>
            <a:r>
              <a:rPr lang="en-US" sz="2400" dirty="0">
                <a:solidFill>
                  <a:srgbClr val="000000"/>
                </a:solidFill>
                <a:latin typeface="Calibri" panose="020F0502020204030204" pitchFamily="34" charset="0"/>
                <a:cs typeface="Calibri" panose="020F0502020204030204" pitchFamily="34" charset="0"/>
              </a:rPr>
              <a:t>lity</a:t>
            </a:r>
          </a:p>
          <a:p>
            <a:pPr marL="285750" indent="-285750">
              <a:lnSpc>
                <a:spcPct val="150000"/>
              </a:lnSpc>
              <a:buFont typeface="Arial" pitchFamily="34" charset="0"/>
              <a:buChar char="•"/>
            </a:pPr>
            <a:endParaRPr lang="en-US" sz="2400" b="1" dirty="0">
              <a:solidFill>
                <a:srgbClr val="000000"/>
              </a:solidFill>
              <a:latin typeface="Calibri" panose="020F0502020204030204" pitchFamily="34" charset="0"/>
              <a:cs typeface="Arial" charset="0"/>
            </a:endParaRPr>
          </a:p>
        </p:txBody>
      </p:sp>
    </p:spTree>
    <p:extLst>
      <p:ext uri="{BB962C8B-B14F-4D97-AF65-F5344CB8AC3E}">
        <p14:creationId xmlns:p14="http://schemas.microsoft.com/office/powerpoint/2010/main" val="3275359524"/>
      </p:ext>
    </p:extLst>
  </p:cSld>
  <p:clrMapOvr>
    <a:masterClrMapping/>
  </p:clrMapOvr>
  <p:transition>
    <p:split orient="ver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97</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Company Profile Elements</a:t>
            </a:r>
          </a:p>
        </p:txBody>
      </p:sp>
      <p:sp>
        <p:nvSpPr>
          <p:cNvPr id="8" name="TextBox 7"/>
          <p:cNvSpPr txBox="1"/>
          <p:nvPr/>
        </p:nvSpPr>
        <p:spPr>
          <a:xfrm>
            <a:off x="1853253" y="1279153"/>
            <a:ext cx="8485495" cy="1754326"/>
          </a:xfrm>
          <a:prstGeom prst="rect">
            <a:avLst/>
          </a:prstGeom>
          <a:noFill/>
        </p:spPr>
        <p:txBody>
          <a:bodyPr wrap="square" rtlCol="0">
            <a:spAutoFit/>
          </a:bodyPr>
          <a:lstStyle/>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Arial" charset="0"/>
              </a:rPr>
              <a:t>Element 8: Significant Industrial Process Certification (cont.)</a:t>
            </a:r>
          </a:p>
          <a:p>
            <a:pPr marL="742950" lvl="1" indent="-285750">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Example: </a:t>
            </a:r>
          </a:p>
          <a:p>
            <a:pPr marL="1200150" lvl="2" indent="-285750">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Signed Process Letter</a:t>
            </a:r>
          </a:p>
          <a:p>
            <a:pPr marL="1200150" lvl="2" indent="-285750">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Actual Certs (as identified)</a:t>
            </a:r>
          </a:p>
        </p:txBody>
      </p:sp>
      <p:pic>
        <p:nvPicPr>
          <p:cNvPr id="5" name="Picture 4"/>
          <p:cNvPicPr>
            <a:picLocks noChangeAspect="1"/>
          </p:cNvPicPr>
          <p:nvPr/>
        </p:nvPicPr>
        <p:blipFill>
          <a:blip r:embed="rId3"/>
          <a:stretch>
            <a:fillRect/>
          </a:stretch>
        </p:blipFill>
        <p:spPr>
          <a:xfrm>
            <a:off x="5284739" y="3033480"/>
            <a:ext cx="5054009" cy="3588435"/>
          </a:xfrm>
          <a:prstGeom prst="rect">
            <a:avLst/>
          </a:prstGeom>
        </p:spPr>
      </p:pic>
    </p:spTree>
    <p:extLst>
      <p:ext uri="{BB962C8B-B14F-4D97-AF65-F5344CB8AC3E}">
        <p14:creationId xmlns:p14="http://schemas.microsoft.com/office/powerpoint/2010/main" val="973581680"/>
      </p:ext>
    </p:extLst>
  </p:cSld>
  <p:clrMapOvr>
    <a:masterClrMapping/>
  </p:clrMapOvr>
  <p:transition>
    <p:split orient="ver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95A8E3CB-55AE-4E37-9E6F-F79C3C632B85}" type="slidenum">
              <a:rPr lang="en-US">
                <a:solidFill>
                  <a:srgbClr val="000000"/>
                </a:solidFill>
                <a:cs typeface="Arial" charset="0"/>
              </a:rPr>
              <a:pPr>
                <a:defRPr/>
              </a:pPr>
              <a:t>98</a:t>
            </a:fld>
            <a:endParaRPr lang="en-US" dirty="0">
              <a:solidFill>
                <a:srgbClr val="000000"/>
              </a:solidFill>
              <a:cs typeface="Arial" charset="0"/>
            </a:endParaRPr>
          </a:p>
        </p:txBody>
      </p:sp>
      <p:sp>
        <p:nvSpPr>
          <p:cNvPr id="7" name="Title 6"/>
          <p:cNvSpPr>
            <a:spLocks noGrp="1"/>
          </p:cNvSpPr>
          <p:nvPr>
            <p:ph type="title"/>
          </p:nvPr>
        </p:nvSpPr>
        <p:spPr>
          <a:xfrm>
            <a:off x="2493170" y="-1"/>
            <a:ext cx="7205663" cy="1003177"/>
          </a:xfrm>
          <a:prstGeom prst="rect">
            <a:avLst/>
          </a:prstGeom>
        </p:spPr>
        <p:txBody>
          <a:bodyPr/>
          <a:lstStyle/>
          <a:p>
            <a:r>
              <a:rPr lang="en-US" sz="2800" b="0" dirty="0"/>
              <a:t>Company Profile Elements</a:t>
            </a:r>
          </a:p>
        </p:txBody>
      </p:sp>
      <p:sp>
        <p:nvSpPr>
          <p:cNvPr id="8" name="TextBox 7"/>
          <p:cNvSpPr txBox="1"/>
          <p:nvPr/>
        </p:nvSpPr>
        <p:spPr>
          <a:xfrm>
            <a:off x="1853253" y="1450922"/>
            <a:ext cx="8485495" cy="2308324"/>
          </a:xfrm>
          <a:prstGeom prst="rect">
            <a:avLst/>
          </a:prstGeom>
          <a:noFill/>
        </p:spPr>
        <p:txBody>
          <a:bodyPr wrap="square" rtlCol="0">
            <a:spAutoFit/>
          </a:bodyPr>
          <a:lstStyle/>
          <a:p>
            <a:pPr marL="285750" indent="-285750">
              <a:lnSpc>
                <a:spcPct val="150000"/>
              </a:lnSpc>
              <a:buFont typeface="Arial" pitchFamily="34" charset="0"/>
              <a:buChar char="•"/>
            </a:pPr>
            <a:r>
              <a:rPr lang="en-US" sz="2400" b="1" dirty="0">
                <a:solidFill>
                  <a:srgbClr val="000000"/>
                </a:solidFill>
                <a:latin typeface="Calibri" panose="020F0502020204030204" pitchFamily="34" charset="0"/>
                <a:cs typeface="Calibri" panose="020F0502020204030204" pitchFamily="34" charset="0"/>
              </a:rPr>
              <a:t>Element 9: Sub-Tier Supplier Info.</a:t>
            </a:r>
          </a:p>
          <a:p>
            <a:pPr marL="742950" lvl="1" indent="-285750">
              <a:lnSpc>
                <a:spcPct val="150000"/>
              </a:lnSpc>
              <a:buFont typeface="Arial" pitchFamily="34" charset="0"/>
              <a:buChar char="•"/>
            </a:pPr>
            <a:r>
              <a:rPr lang="en-US" sz="2400" dirty="0">
                <a:solidFill>
                  <a:srgbClr val="000000"/>
                </a:solidFill>
                <a:latin typeface="Calibri" panose="020F0502020204030204" pitchFamily="34" charset="0"/>
                <a:cs typeface="Calibri" panose="020F0502020204030204" pitchFamily="34" charset="0"/>
              </a:rPr>
              <a:t>List of all Sub-Tier Suppliers (STS)</a:t>
            </a:r>
          </a:p>
          <a:p>
            <a:pPr marL="742950" lvl="1" indent="-285750">
              <a:lnSpc>
                <a:spcPct val="150000"/>
              </a:lnSpc>
              <a:buFont typeface="Arial" pitchFamily="34" charset="0"/>
              <a:buChar char="•"/>
            </a:pPr>
            <a:r>
              <a:rPr lang="en-US" sz="2400" dirty="0">
                <a:solidFill>
                  <a:srgbClr val="000000"/>
                </a:solidFill>
                <a:latin typeface="Calibri" panose="020F0502020204030204" pitchFamily="34" charset="0"/>
                <a:cs typeface="Calibri" panose="020F0502020204030204" pitchFamily="34" charset="0"/>
              </a:rPr>
              <a:t>All STS Quality Assurance Certifications</a:t>
            </a:r>
          </a:p>
          <a:p>
            <a:pPr marL="742950" lvl="1" indent="-285750">
              <a:lnSpc>
                <a:spcPct val="150000"/>
              </a:lnSpc>
              <a:buFont typeface="Arial" pitchFamily="34" charset="0"/>
              <a:buChar char="•"/>
            </a:pPr>
            <a:r>
              <a:rPr lang="en-US" sz="2400" dirty="0">
                <a:solidFill>
                  <a:srgbClr val="000000"/>
                </a:solidFill>
                <a:latin typeface="Calibri" panose="020F0502020204030204" pitchFamily="34" charset="0"/>
                <a:cs typeface="Calibri" panose="020F0502020204030204" pitchFamily="34" charset="0"/>
              </a:rPr>
              <a:t>Any STS Significant Industrial Process Certifications</a:t>
            </a:r>
          </a:p>
        </p:txBody>
      </p:sp>
    </p:spTree>
    <p:extLst>
      <p:ext uri="{BB962C8B-B14F-4D97-AF65-F5344CB8AC3E}">
        <p14:creationId xmlns:p14="http://schemas.microsoft.com/office/powerpoint/2010/main" val="528637693"/>
      </p:ext>
    </p:extLst>
  </p:cSld>
  <p:clrMapOvr>
    <a:masterClrMapping/>
  </p:clrMapOvr>
  <p:transition>
    <p:split orient="ver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8140" y="1805255"/>
            <a:ext cx="8295720" cy="4184579"/>
          </a:xfrm>
        </p:spPr>
        <p:txBody>
          <a:bodyPr/>
          <a:lstStyle/>
          <a:p>
            <a:r>
              <a:rPr lang="en-US" sz="1800" dirty="0"/>
              <a:t>Category I</a:t>
            </a:r>
            <a:r>
              <a:rPr lang="en-US" sz="1800" b="0" dirty="0"/>
              <a:t>, Actual Item. - This category covers PS who repair/manufacture the exact subject item, using OEM technical data, for the prime contractor, OEM, DOD, civil agency, foreign government, or the civil sector under Federal Aviation Administration (FAA).   </a:t>
            </a:r>
          </a:p>
          <a:p>
            <a:endParaRPr lang="en-US" sz="1800" b="0" dirty="0"/>
          </a:p>
          <a:p>
            <a:r>
              <a:rPr lang="en-US" sz="1800" dirty="0"/>
              <a:t>Category II</a:t>
            </a:r>
            <a:r>
              <a:rPr lang="en-US" sz="1800" b="0" dirty="0"/>
              <a:t>, Similar Item. - This category covers PS who have not previously repaired/manufactured the exact subject item, but have repaired/manufactured other items similar in material, coatings, design features, industrial processes, etc. for the prime contractor, OEM, DOD, civil agency, foreign government, or the civil sector under FAA. Multiple similar items may be used to demonstrate relevant experience. Similarity is not limited to aerospace applications.</a:t>
            </a:r>
          </a:p>
          <a:p>
            <a:endParaRPr lang="en-US" sz="1800" b="0" dirty="0"/>
          </a:p>
          <a:p>
            <a:pPr marL="0" indent="0">
              <a:buNone/>
            </a:pPr>
            <a:endParaRPr lang="en-US" sz="1000" b="0" dirty="0"/>
          </a:p>
        </p:txBody>
      </p:sp>
      <p:sp>
        <p:nvSpPr>
          <p:cNvPr id="4" name="Slide Number Placeholder 3"/>
          <p:cNvSpPr>
            <a:spLocks noGrp="1"/>
          </p:cNvSpPr>
          <p:nvPr>
            <p:ph type="sldNum" sz="quarter" idx="10"/>
          </p:nvPr>
        </p:nvSpPr>
        <p:spPr/>
        <p:txBody>
          <a:bodyPr/>
          <a:lstStyle/>
          <a:p>
            <a:pPr>
              <a:defRPr/>
            </a:pPr>
            <a:fld id="{2F914479-291D-4B5B-A0EA-6B01B39F5806}" type="slidenum">
              <a:rPr lang="en-US">
                <a:solidFill>
                  <a:srgbClr val="000000"/>
                </a:solidFill>
                <a:cs typeface="Arial" charset="0"/>
              </a:rPr>
              <a:pPr>
                <a:defRPr/>
              </a:pPr>
              <a:t>99</a:t>
            </a:fld>
            <a:endParaRPr lang="en-US" dirty="0">
              <a:solidFill>
                <a:srgbClr val="000000"/>
              </a:solidFill>
              <a:cs typeface="Arial" charset="0"/>
            </a:endParaRPr>
          </a:p>
        </p:txBody>
      </p:sp>
      <p:sp>
        <p:nvSpPr>
          <p:cNvPr id="2" name="Title 1"/>
          <p:cNvSpPr>
            <a:spLocks noGrp="1"/>
          </p:cNvSpPr>
          <p:nvPr>
            <p:ph type="title"/>
          </p:nvPr>
        </p:nvSpPr>
        <p:spPr>
          <a:xfrm>
            <a:off x="2493170" y="0"/>
            <a:ext cx="7205663" cy="1003176"/>
          </a:xfrm>
          <a:prstGeom prst="rect">
            <a:avLst/>
          </a:prstGeom>
        </p:spPr>
        <p:txBody>
          <a:bodyPr/>
          <a:lstStyle/>
          <a:p>
            <a:r>
              <a:rPr lang="en-US" sz="2800" b="0" dirty="0"/>
              <a:t>Source Approval Categories </a:t>
            </a:r>
            <a:endParaRPr lang="en-US" sz="2800" dirty="0"/>
          </a:p>
        </p:txBody>
      </p:sp>
    </p:spTree>
    <p:extLst>
      <p:ext uri="{BB962C8B-B14F-4D97-AF65-F5344CB8AC3E}">
        <p14:creationId xmlns:p14="http://schemas.microsoft.com/office/powerpoint/2010/main" val="1829127358"/>
      </p:ext>
    </p:extLst>
  </p:cSld>
  <p:clrMapOvr>
    <a:masterClrMapping/>
  </p:clrMapOvr>
  <p:transition>
    <p:split orient="vert"/>
  </p:transition>
  <p:timing>
    <p:tnLst>
      <p:par>
        <p:cTn id="1" dur="indefinite" restart="never" nodeType="tmRoot"/>
      </p:par>
    </p:tnLst>
  </p:timing>
</p:sld>
</file>

<file path=ppt/theme/theme1.xml><?xml version="1.0" encoding="utf-8"?>
<a:theme xmlns:a="http://schemas.openxmlformats.org/drawingml/2006/main" name="USAF(Uncl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SAF(Uncl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USAF(Uncl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23DD8CB8A0A440BA8680590163A7AB" ma:contentTypeVersion="11" ma:contentTypeDescription="Create a new document." ma:contentTypeScope="" ma:versionID="fdbef6f1d74514daf34a2952009d0d4e">
  <xsd:schema xmlns:xsd="http://www.w3.org/2001/XMLSchema" xmlns:xs="http://www.w3.org/2001/XMLSchema" xmlns:p="http://schemas.microsoft.com/office/2006/metadata/properties" xmlns:ns3="7b91a962-88c8-42f8-b4c5-d8176345fcce" xmlns:ns4="2f0bf8a4-b9a7-40b4-846e-9394504ba096" targetNamespace="http://schemas.microsoft.com/office/2006/metadata/properties" ma:root="true" ma:fieldsID="0c6574fe00a16c59c4342226e9de4c4e" ns3:_="" ns4:_="">
    <xsd:import namespace="7b91a962-88c8-42f8-b4c5-d8176345fcce"/>
    <xsd:import namespace="2f0bf8a4-b9a7-40b4-846e-9394504ba09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1a962-88c8-42f8-b4c5-d8176345fc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0bf8a4-b9a7-40b4-846e-9394504ba09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74FE84-AC17-4338-912F-42C0E91068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91a962-88c8-42f8-b4c5-d8176345fcce"/>
    <ds:schemaRef ds:uri="2f0bf8a4-b9a7-40b4-846e-9394504ba0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2F88BF-33C9-405B-868A-DBB3834A85F4}">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f0bf8a4-b9a7-40b4-846e-9394504ba096"/>
    <ds:schemaRef ds:uri="http://purl.org/dc/terms/"/>
    <ds:schemaRef ds:uri="http://schemas.openxmlformats.org/package/2006/metadata/core-properties"/>
    <ds:schemaRef ds:uri="7b91a962-88c8-42f8-b4c5-d8176345fcce"/>
    <ds:schemaRef ds:uri="http://www.w3.org/XML/1998/namespace"/>
  </ds:schemaRefs>
</ds:datastoreItem>
</file>

<file path=customXml/itemProps3.xml><?xml version="1.0" encoding="utf-8"?>
<ds:datastoreItem xmlns:ds="http://schemas.openxmlformats.org/officeDocument/2006/customXml" ds:itemID="{15EF72EA-D7D1-486B-8835-F2359BDEE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66772</TotalTime>
  <Words>8248</Words>
  <Application>Microsoft Office PowerPoint</Application>
  <PresentationFormat>Widescreen</PresentationFormat>
  <Paragraphs>1457</Paragraphs>
  <Slides>116</Slides>
  <Notes>44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116</vt:i4>
      </vt:variant>
    </vt:vector>
  </HeadingPairs>
  <TitlesOfParts>
    <vt:vector size="133" baseType="lpstr">
      <vt:lpstr>Arial</vt:lpstr>
      <vt:lpstr>Arial Black</vt:lpstr>
      <vt:lpstr>Arial Narrow</vt:lpstr>
      <vt:lpstr>Calibri</vt:lpstr>
      <vt:lpstr>Century Schoolbook</vt:lpstr>
      <vt:lpstr>Lucida Calligraphy</vt:lpstr>
      <vt:lpstr>Sitka Heading</vt:lpstr>
      <vt:lpstr>Tahoma</vt:lpstr>
      <vt:lpstr>Times New Roman</vt:lpstr>
      <vt:lpstr>Verdana</vt:lpstr>
      <vt:lpstr>Wingdings</vt:lpstr>
      <vt:lpstr>USAF(Unclas)</vt:lpstr>
      <vt:lpstr>1_Default Design</vt:lpstr>
      <vt:lpstr>1_USAF(Unclas)</vt:lpstr>
      <vt:lpstr>2_Default Design</vt:lpstr>
      <vt:lpstr>2_USAF(Unclas)</vt:lpstr>
      <vt:lpstr>Office Theme</vt:lpstr>
      <vt:lpstr>PowerPoint Presentation</vt:lpstr>
      <vt:lpstr>Classification</vt:lpstr>
      <vt:lpstr>Overview</vt:lpstr>
      <vt:lpstr>Geographically Display of  AFSC Footprint</vt:lpstr>
      <vt:lpstr>AFSC Maintenance Complexes</vt:lpstr>
      <vt:lpstr> Supply Chain Wings </vt:lpstr>
      <vt:lpstr>Scope of 448th Supply Chain</vt:lpstr>
      <vt:lpstr>Air Base Wings</vt:lpstr>
      <vt:lpstr>Role of the SB Office (AFSC/SB Tinker performs these services for AFSC, AFLCMC, and AFNWC)</vt:lpstr>
      <vt:lpstr>Role of the SB Office (cont.) (Performs these services for AFSC, AFLCMC, and AFNWC)</vt:lpstr>
      <vt:lpstr>Role of Small Businesses</vt:lpstr>
      <vt:lpstr>How Can You Effect Acquisition Strategy?</vt:lpstr>
      <vt:lpstr>SBA’s Dynamic Small Business Search Tool</vt:lpstr>
      <vt:lpstr>How to Find AFSC Requirements</vt:lpstr>
      <vt:lpstr>Activities Supported FY21 $14B ($2.54B to SB)</vt:lpstr>
      <vt:lpstr>AFSC/SB Organization</vt:lpstr>
      <vt:lpstr>Questions</vt:lpstr>
      <vt:lpstr>PowerPoint Presentation</vt:lpstr>
      <vt:lpstr>The Sun Never Sets on the</vt:lpstr>
      <vt:lpstr>Ogden Air Logistics Complex</vt:lpstr>
      <vt:lpstr>Purpose</vt:lpstr>
      <vt:lpstr>Overview</vt:lpstr>
      <vt:lpstr>Hill Air Force Base, Utah</vt:lpstr>
      <vt:lpstr>Ogden Air Logistics Complex Mission Statement</vt:lpstr>
      <vt:lpstr>Air Force Sustainment Center Air Logistics Complex Overview</vt:lpstr>
      <vt:lpstr>Ogden Air Logistics Complex Depot Operations</vt:lpstr>
      <vt:lpstr>309th Aerospace Maintenance &amp; Regeneration Group</vt:lpstr>
      <vt:lpstr>309th Aircraft Maintenance Group</vt:lpstr>
      <vt:lpstr>309th Commodities Maintenance Group</vt:lpstr>
      <vt:lpstr>309th Electronics Maintenance Group</vt:lpstr>
      <vt:lpstr>309th Missile Maintenance Group</vt:lpstr>
      <vt:lpstr>309th Maintenance Support Group</vt:lpstr>
      <vt:lpstr>309th Software Engineering Group</vt:lpstr>
      <vt:lpstr>OO-ALC Future Growth</vt:lpstr>
      <vt:lpstr>Public-Private Partnerships</vt:lpstr>
      <vt:lpstr>OO-ALC Public-Private Partnerships</vt:lpstr>
      <vt:lpstr>OO-ALC Business Guideline</vt:lpstr>
      <vt:lpstr>Sustainment Ecosystem Pipeline</vt:lpstr>
      <vt:lpstr>Questions</vt:lpstr>
      <vt:lpstr>Questions</vt:lpstr>
      <vt:lpstr>PowerPoint Presentation</vt:lpstr>
      <vt:lpstr>Overview of Commercially Used &amp; Overhauled Program</vt:lpstr>
      <vt:lpstr>Commercially – Used Overhauled Program</vt:lpstr>
      <vt:lpstr>Commercially – Used Overhauled Program</vt:lpstr>
      <vt:lpstr>Commercially – Used Overhauled Program</vt:lpstr>
      <vt:lpstr>Commercially – Used Overhauled Program</vt:lpstr>
      <vt:lpstr>Commercially – Used Overhauled Program</vt:lpstr>
      <vt:lpstr>Commercially – Used Overhauled Program</vt:lpstr>
      <vt:lpstr>Commercially – Used Overhauled Program</vt:lpstr>
      <vt:lpstr>Commercially – Used Overhauled Program</vt:lpstr>
      <vt:lpstr>Contact Information</vt:lpstr>
      <vt:lpstr>448th Supply Chain Management Wing</vt:lpstr>
      <vt:lpstr>PowerPoint Presentation</vt:lpstr>
      <vt:lpstr>Classification</vt:lpstr>
      <vt:lpstr>Purpose</vt:lpstr>
      <vt:lpstr>448 SCMW RE/RD/AM Plan</vt:lpstr>
      <vt:lpstr>What are we looking for?</vt:lpstr>
      <vt:lpstr>Expectations</vt:lpstr>
      <vt:lpstr>White Paper Guidelines</vt:lpstr>
      <vt:lpstr>Contracting Vehicle</vt:lpstr>
      <vt:lpstr>Future Opportunities</vt:lpstr>
      <vt:lpstr>PTAC Offices</vt:lpstr>
      <vt:lpstr>Small Business Offices</vt:lpstr>
      <vt:lpstr>PowerPoint Presentation</vt:lpstr>
      <vt:lpstr>448th Supply Chain Management Wing</vt:lpstr>
      <vt:lpstr>PowerPoint Presentation</vt:lpstr>
      <vt:lpstr>Overview</vt:lpstr>
      <vt:lpstr>Purpose of Other Transactions</vt:lpstr>
      <vt:lpstr>OTA History and Types</vt:lpstr>
      <vt:lpstr>OTA Prototype Project</vt:lpstr>
      <vt:lpstr>What is an Other Transaction?</vt:lpstr>
      <vt:lpstr>OTA Applicable Laws and Regulations</vt:lpstr>
      <vt:lpstr>OTA Appropriate use of Authority</vt:lpstr>
      <vt:lpstr>OTA Nontraditional Involvement</vt:lpstr>
      <vt:lpstr>OTA Cost Sharing</vt:lpstr>
      <vt:lpstr>Maximizing Competition</vt:lpstr>
      <vt:lpstr>OTA Prototype Transition</vt:lpstr>
      <vt:lpstr>Common OTA Models</vt:lpstr>
      <vt:lpstr>SCCI Scope &amp; Depth</vt:lpstr>
      <vt:lpstr>OTA + Consortium Model</vt:lpstr>
      <vt:lpstr>OTA + Consortium Model cont’d</vt:lpstr>
      <vt:lpstr>Project Level Agreements</vt:lpstr>
      <vt:lpstr>SCCI Solicitation Methods</vt:lpstr>
      <vt:lpstr>Communication ROEs</vt:lpstr>
      <vt:lpstr>Other Items</vt:lpstr>
      <vt:lpstr>SCCI Accomplishments</vt:lpstr>
      <vt:lpstr>Points of Contact</vt:lpstr>
      <vt:lpstr>Source Approval Request (SAR) and Qualification Requirements Industry Training </vt:lpstr>
      <vt:lpstr>BLUF</vt:lpstr>
      <vt:lpstr>Overview</vt:lpstr>
      <vt:lpstr>Propulsion Standard QRs</vt:lpstr>
      <vt:lpstr>Find Tech Data</vt:lpstr>
      <vt:lpstr>Company Profile Requirements and Format</vt:lpstr>
      <vt:lpstr>Company Profile Elements</vt:lpstr>
      <vt:lpstr>Self-Assessment Checklist</vt:lpstr>
      <vt:lpstr>Company Profile Elements</vt:lpstr>
      <vt:lpstr>Company Profile Elements</vt:lpstr>
      <vt:lpstr>Company Profile Elements</vt:lpstr>
      <vt:lpstr>Source Approval Categories </vt:lpstr>
      <vt:lpstr>Source Approval Categories </vt:lpstr>
      <vt:lpstr>SAR Data Requirements and Format</vt:lpstr>
      <vt:lpstr>SAR Elements</vt:lpstr>
      <vt:lpstr>SAR Elements</vt:lpstr>
      <vt:lpstr>Cover Letter</vt:lpstr>
      <vt:lpstr>Significant Industrial Process List</vt:lpstr>
      <vt:lpstr>SAR Elements (Proposed Production Documents-Travelers)</vt:lpstr>
      <vt:lpstr>SAR Elements (Proposed Production Documents-Inspection Method Sheets)</vt:lpstr>
      <vt:lpstr>Repair Capability/Source of Supply Matrix for Modules &amp; Assemblies</vt:lpstr>
      <vt:lpstr>Technical Data Rights Certification Statement</vt:lpstr>
      <vt:lpstr>Similar Item Comparison</vt:lpstr>
      <vt:lpstr>Source Resubstantiation Request (SRR)</vt:lpstr>
      <vt:lpstr>Process Change Request (PCR)</vt:lpstr>
      <vt:lpstr>Source Resubstantiation Request (SRR) / Process Change Request (PCR)</vt:lpstr>
      <vt:lpstr>SAR Resources</vt:lpstr>
      <vt:lpstr>PowerPoint Presentation</vt:lpstr>
      <vt:lpstr>PowerPoint Presentation</vt:lpstr>
    </vt:vector>
  </TitlesOfParts>
  <Company>HQ USAF/______, Pentagon, DC 20330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AFSC PowerPoint Template</dc:title>
  <dc:creator>Mokrovich, Justin P Maj MIL USAF AF/CVAS</dc:creator>
  <cp:lastModifiedBy>WOODRUFF, KIMBERLY N GS-12 USAF AFMC 72 ABW/PA</cp:lastModifiedBy>
  <cp:revision>4412</cp:revision>
  <cp:lastPrinted>2021-08-09T16:30:48Z</cp:lastPrinted>
  <dcterms:created xsi:type="dcterms:W3CDTF">2000-04-26T18:38:01Z</dcterms:created>
  <dcterms:modified xsi:type="dcterms:W3CDTF">2022-07-28T14:17:19Z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0x010100A823DD8CB8A0A440BA8680590163A7AB</vt:lpwstr>
  </property>
</Properties>
</file>